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7"/>
  </p:notesMasterIdLst>
  <p:sldIdLst>
    <p:sldId id="257" r:id="rId2"/>
    <p:sldId id="398" r:id="rId3"/>
    <p:sldId id="427" r:id="rId4"/>
    <p:sldId id="428" r:id="rId5"/>
    <p:sldId id="431" r:id="rId6"/>
    <p:sldId id="441" r:id="rId7"/>
    <p:sldId id="432" r:id="rId8"/>
    <p:sldId id="434" r:id="rId9"/>
    <p:sldId id="435" r:id="rId10"/>
    <p:sldId id="436" r:id="rId11"/>
    <p:sldId id="437" r:id="rId12"/>
    <p:sldId id="438" r:id="rId13"/>
    <p:sldId id="439" r:id="rId14"/>
    <p:sldId id="440" r:id="rId15"/>
    <p:sldId id="37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931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8757" autoAdjust="0"/>
  </p:normalViewPr>
  <p:slideViewPr>
    <p:cSldViewPr>
      <p:cViewPr>
        <p:scale>
          <a:sx n="90" d="100"/>
          <a:sy n="90" d="100"/>
        </p:scale>
        <p:origin x="-1308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4F6A3D-F9A8-461D-AA2E-AB887EAE07C2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8E240-EC84-43D7-B22E-F6F385B42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6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q"/>
            </a:pPr>
            <a:fld id="{B95A3E32-3255-4DF9-8E09-00EB066C0561}" type="slidenum">
              <a:rPr kumimoji="1" lang="en-US" altLang="ko-KR" b="1" i="1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</a:rPr>
              <a: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Font typeface="Wingdings" pitchFamily="2" charset="2"/>
                <a:buChar char="q"/>
              </a:pPr>
              <a:t>1</a:t>
            </a:fld>
            <a:endParaRPr kumimoji="1" lang="en-US" altLang="ko-KR" b="1" i="1" smtClean="0">
              <a:solidFill>
                <a:srgbClr val="000000"/>
              </a:solidFill>
              <a:latin typeface="Arial" pitchFamily="34" charset="0"/>
              <a:ea typeface="굴림" pitchFamily="34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3587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4341813"/>
            <a:ext cx="5483225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8E240-EC84-43D7-B22E-F6F385B4297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CEC8A-B55E-48F7-9E87-6D330257842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8BDB-22D1-49B0-82C5-A11EECA195E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A2505-C8E0-435E-AEFA-3A58E7CB042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4589-322C-487A-9D98-2DD0B7C16FE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C300D-6968-4E8E-95C4-9D6D499BAED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1B76-7762-4A5A-A9C4-51A825FFF91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50134-8798-4FC0-86E1-11E0FCCC37E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BDDAD-2404-4468-90BC-F71EAECC301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7A58-80FA-44ED-9FC9-5DBF13E387C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7C66F-6FAF-4F2E-9A7D-7BFDC28266D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96CE-59B2-4EBC-9ECD-2DE6DE016D1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082B3-5FF8-46F3-8DDF-584A461C439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3333CC"/>
              </a:buClr>
              <a:buFont typeface="Wingdings" pitchFamily="2" charset="2"/>
              <a:buChar char="q"/>
              <a:defRPr/>
            </a:pPr>
            <a:endParaRPr kumimoji="1" lang="en-US" sz="16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b="1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7CBA7974-15C9-4219-B778-5A0D2310A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2860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600" b="1" dirty="0" err="1"/>
              <a:t>RExt</a:t>
            </a:r>
            <a:r>
              <a:rPr lang="en-US" sz="3600" b="1" dirty="0"/>
              <a:t>: On intra block copy </a:t>
            </a:r>
            <a:r>
              <a:rPr lang="en-US" sz="3600" b="1" dirty="0" smtClean="0"/>
              <a:t>motion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600" b="1" dirty="0" smtClean="0"/>
              <a:t> </a:t>
            </a:r>
            <a:r>
              <a:rPr lang="en-US" sz="3600" b="1" dirty="0"/>
              <a:t>vector </a:t>
            </a:r>
            <a:r>
              <a:rPr lang="en-US" sz="3600" b="1" dirty="0" smtClean="0"/>
              <a:t>coding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3600" b="1" smtClean="0">
                <a:solidFill>
                  <a:srgbClr val="000000"/>
                </a:solidFill>
                <a:ea typeface="HY견고딕" pitchFamily="18" charset="-127"/>
              </a:rPr>
              <a:t>JCTVC-O0277</a:t>
            </a:r>
            <a:endParaRPr kumimoji="1" lang="en-US" altLang="ko-KR" sz="3600" b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endParaRPr kumimoji="1" lang="en-US" altLang="ko-KR" sz="3600" i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Guoxin Jin, Ankur Saxena and </a:t>
            </a: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Felix 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Fernandes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Samsung Electronics, Co. Ltd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.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Dallas R &amp; D Research Center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sz="2400" dirty="0" smtClean="0"/>
              <a:t>Modified Fixed-Length Coding for IntraBC Mvd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z="1100" smtClean="0"/>
              <a:pPr>
                <a:defRPr/>
              </a:pPr>
              <a:t>10</a:t>
            </a:fld>
            <a:endParaRPr lang="en-US" altLang="ko-KR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56819"/>
            <a:ext cx="872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Table 2 Low Delay. Lossless setting IntraBC Mvd</a:t>
            </a:r>
            <a:endParaRPr lang="en-US" sz="17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678969"/>
              </p:ext>
            </p:extLst>
          </p:nvPr>
        </p:nvGraphicFramePr>
        <p:xfrm>
          <a:off x="228600" y="1600209"/>
          <a:ext cx="8728574" cy="3886190"/>
        </p:xfrm>
        <a:graphic>
          <a:graphicData uri="http://schemas.openxmlformats.org/drawingml/2006/table">
            <a:tbl>
              <a:tblPr/>
              <a:tblGrid>
                <a:gridCol w="684045"/>
                <a:gridCol w="684045"/>
                <a:gridCol w="612039"/>
                <a:gridCol w="612039"/>
                <a:gridCol w="684045"/>
                <a:gridCol w="684045"/>
                <a:gridCol w="720048"/>
                <a:gridCol w="720048"/>
                <a:gridCol w="832055"/>
                <a:gridCol w="832055"/>
                <a:gridCol w="832055"/>
                <a:gridCol w="832055"/>
              </a:tblGrid>
              <a:tr h="459476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 Main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57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356.6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1618.0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1624.6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469.0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2105.0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1013.1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2266.3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1139.4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1115.7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2208.6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2124.9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7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247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9346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sz="2400" dirty="0" smtClean="0"/>
              <a:t>Proposed Huffman Coding for IntraBC Mvd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z="1100" smtClean="0"/>
              <a:pPr>
                <a:defRPr/>
              </a:pPr>
              <a:t>11</a:t>
            </a:fld>
            <a:endParaRPr lang="en-US" altLang="ko-KR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56819"/>
            <a:ext cx="872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Table 3. Lossy setting IntraBC Mvd</a:t>
            </a:r>
            <a:endParaRPr lang="en-US" sz="17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08598"/>
              </p:ext>
            </p:extLst>
          </p:nvPr>
        </p:nvGraphicFramePr>
        <p:xfrm>
          <a:off x="762000" y="1371600"/>
          <a:ext cx="7302500" cy="2009775"/>
        </p:xfrm>
        <a:graphic>
          <a:graphicData uri="http://schemas.openxmlformats.org/drawingml/2006/table">
            <a:tbl>
              <a:tblPr/>
              <a:tblGrid>
                <a:gridCol w="1239749"/>
                <a:gridCol w="673639"/>
                <a:gridCol w="673639"/>
                <a:gridCol w="673639"/>
                <a:gridCol w="673639"/>
                <a:gridCol w="673639"/>
                <a:gridCol w="673639"/>
                <a:gridCol w="673639"/>
                <a:gridCol w="673639"/>
                <a:gridCol w="67363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SC(444) GBR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SC(444) YUV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807562"/>
              </p:ext>
            </p:extLst>
          </p:nvPr>
        </p:nvGraphicFramePr>
        <p:xfrm>
          <a:off x="4549" y="4114800"/>
          <a:ext cx="5283198" cy="2038350"/>
        </p:xfrm>
        <a:graphic>
          <a:graphicData uri="http://schemas.openxmlformats.org/drawingml/2006/table">
            <a:tbl>
              <a:tblPr/>
              <a:tblGrid>
                <a:gridCol w="1240128"/>
                <a:gridCol w="673845"/>
                <a:gridCol w="673845"/>
                <a:gridCol w="673845"/>
                <a:gridCol w="673845"/>
                <a:gridCol w="673845"/>
                <a:gridCol w="673845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SC(444) GBR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SC(444) YUV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939940"/>
              </p:ext>
            </p:extLst>
          </p:nvPr>
        </p:nvGraphicFramePr>
        <p:xfrm>
          <a:off x="5294996" y="4128448"/>
          <a:ext cx="4038600" cy="2009775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8171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sz="2400" dirty="0" smtClean="0"/>
              <a:t>Huffman Coding for IntraBC Mvd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z="1100" smtClean="0"/>
              <a:pPr>
                <a:defRPr/>
              </a:pPr>
              <a:t>12</a:t>
            </a:fld>
            <a:endParaRPr lang="en-US" altLang="ko-KR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56819"/>
            <a:ext cx="872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Table 4 Intra. Lossless setting IntraBC Mvd</a:t>
            </a:r>
            <a:endParaRPr lang="en-US" sz="17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368452"/>
              </p:ext>
            </p:extLst>
          </p:nvPr>
        </p:nvGraphicFramePr>
        <p:xfrm>
          <a:off x="-2" y="1904995"/>
          <a:ext cx="8957175" cy="3581404"/>
        </p:xfrm>
        <a:graphic>
          <a:graphicData uri="http://schemas.openxmlformats.org/drawingml/2006/table">
            <a:tbl>
              <a:tblPr/>
              <a:tblGrid>
                <a:gridCol w="2040359"/>
                <a:gridCol w="438677"/>
                <a:gridCol w="530493"/>
                <a:gridCol w="489686"/>
                <a:gridCol w="530493"/>
                <a:gridCol w="530493"/>
                <a:gridCol w="530493"/>
                <a:gridCol w="520291"/>
                <a:gridCol w="530493"/>
                <a:gridCol w="707325"/>
                <a:gridCol w="707325"/>
                <a:gridCol w="707325"/>
                <a:gridCol w="693722"/>
              </a:tblGrid>
              <a:tr h="4188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 Main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(Total)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(Average)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(min)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(max)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(Min)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RGB 444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14.81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RGB 444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11.09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19.32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YUV 444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GBR 444 Optional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20.30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20.41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24.82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24.99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9.69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36.10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36.34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 Optional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31.85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32.14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34.39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34.79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22.30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22.44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51.97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52.80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0767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sz="2400" dirty="0" smtClean="0"/>
              <a:t>Huffman Coding for IntraBC Mvd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z="1100" smtClean="0"/>
              <a:pPr>
                <a:defRPr/>
              </a:pPr>
              <a:t>13</a:t>
            </a:fld>
            <a:endParaRPr lang="en-US" altLang="ko-KR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56819"/>
            <a:ext cx="872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Table 4 Random Access. Lossless setting IntraBC Mvd</a:t>
            </a:r>
            <a:endParaRPr lang="en-US" sz="17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010888"/>
              </p:ext>
            </p:extLst>
          </p:nvPr>
        </p:nvGraphicFramePr>
        <p:xfrm>
          <a:off x="304802" y="1523995"/>
          <a:ext cx="8534396" cy="4267204"/>
        </p:xfrm>
        <a:graphic>
          <a:graphicData uri="http://schemas.openxmlformats.org/drawingml/2006/table">
            <a:tbl>
              <a:tblPr/>
              <a:tblGrid>
                <a:gridCol w="674391"/>
                <a:gridCol w="674391"/>
                <a:gridCol w="603403"/>
                <a:gridCol w="603403"/>
                <a:gridCol w="674391"/>
                <a:gridCol w="674391"/>
                <a:gridCol w="674391"/>
                <a:gridCol w="674391"/>
                <a:gridCol w="820311"/>
                <a:gridCol w="820311"/>
                <a:gridCol w="820311"/>
                <a:gridCol w="820311"/>
              </a:tblGrid>
              <a:tr h="504523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 Main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435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225.68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226.68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287.13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289.02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395.52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398.81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314.9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317.6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536.28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94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194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4137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sz="2400" dirty="0" smtClean="0"/>
              <a:t>Huffman Coding for IntraBC Mvd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z="1100" smtClean="0"/>
              <a:pPr>
                <a:defRPr/>
              </a:pPr>
              <a:t>14</a:t>
            </a:fld>
            <a:endParaRPr lang="en-US" altLang="ko-KR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56819"/>
            <a:ext cx="872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Table 4 Low Delay. Lossless setting IntraBC Mvd</a:t>
            </a:r>
            <a:endParaRPr lang="en-US" sz="17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215523"/>
              </p:ext>
            </p:extLst>
          </p:nvPr>
        </p:nvGraphicFramePr>
        <p:xfrm>
          <a:off x="381000" y="2057403"/>
          <a:ext cx="8229600" cy="3657596"/>
        </p:xfrm>
        <a:graphic>
          <a:graphicData uri="http://schemas.openxmlformats.org/drawingml/2006/table">
            <a:tbl>
              <a:tblPr/>
              <a:tblGrid>
                <a:gridCol w="644942"/>
                <a:gridCol w="644942"/>
                <a:gridCol w="577052"/>
                <a:gridCol w="577052"/>
                <a:gridCol w="644942"/>
                <a:gridCol w="644942"/>
                <a:gridCol w="678886"/>
                <a:gridCol w="678886"/>
                <a:gridCol w="784489"/>
                <a:gridCol w="784489"/>
                <a:gridCol w="784489"/>
                <a:gridCol w="784489"/>
              </a:tblGrid>
              <a:tr h="432448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 Main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658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357.2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1618.0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469.0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471.7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2105.0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2119.9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1013.1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2263.9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1139.4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1117.5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2208.6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2128.5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8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88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827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r>
              <a:rPr lang="en-US" sz="2400" dirty="0"/>
              <a:t>F</a:t>
            </a:r>
            <a:r>
              <a:rPr lang="en-US" sz="2400" dirty="0" smtClean="0"/>
              <a:t>ixed </a:t>
            </a:r>
            <a:r>
              <a:rPr lang="en-US" sz="2400" dirty="0" smtClean="0"/>
              <a:t>length coding for </a:t>
            </a:r>
            <a:r>
              <a:rPr lang="en-US" sz="2400" dirty="0" err="1" smtClean="0"/>
              <a:t>intraBC</a:t>
            </a:r>
            <a:r>
              <a:rPr lang="en-US" sz="2400" dirty="0" smtClean="0"/>
              <a:t> Mvd</a:t>
            </a:r>
          </a:p>
          <a:p>
            <a:pPr lvl="1"/>
            <a:r>
              <a:rPr lang="en-US" sz="2200" dirty="0" smtClean="0"/>
              <a:t>Simplification.</a:t>
            </a:r>
          </a:p>
          <a:p>
            <a:pPr lvl="1"/>
            <a:r>
              <a:rPr lang="en-US" sz="2200" dirty="0" smtClean="0"/>
              <a:t>1 </a:t>
            </a:r>
            <a:r>
              <a:rPr lang="en-US" sz="2200" dirty="0" smtClean="0"/>
              <a:t>% gain </a:t>
            </a:r>
            <a:r>
              <a:rPr lang="en-US" sz="2200" dirty="0" smtClean="0"/>
              <a:t>for</a:t>
            </a:r>
            <a:r>
              <a:rPr lang="en-US" sz="2200" dirty="0" smtClean="0"/>
              <a:t> </a:t>
            </a:r>
            <a:r>
              <a:rPr lang="en-US" sz="2200" dirty="0" err="1" smtClean="0"/>
              <a:t>Lossy</a:t>
            </a:r>
            <a:r>
              <a:rPr lang="en-US" sz="2200" dirty="0" smtClean="0"/>
              <a:t> </a:t>
            </a:r>
            <a:r>
              <a:rPr lang="en-US" sz="2200" dirty="0" smtClean="0"/>
              <a:t>SC</a:t>
            </a:r>
            <a:r>
              <a:rPr lang="en-US" sz="2200" dirty="0" smtClean="0"/>
              <a:t> </a:t>
            </a:r>
            <a:r>
              <a:rPr lang="en-US" sz="2200" dirty="0" smtClean="0"/>
              <a:t>YUV </a:t>
            </a:r>
            <a:r>
              <a:rPr lang="en-US" sz="2200" dirty="0" smtClean="0"/>
              <a:t>444 coding.</a:t>
            </a:r>
            <a:endParaRPr lang="en-US" sz="2200" dirty="0" smtClean="0"/>
          </a:p>
          <a:p>
            <a:pPr lvl="1"/>
            <a:r>
              <a:rPr lang="en-US" sz="2200" dirty="0" smtClean="0"/>
              <a:t>0.3 % gain </a:t>
            </a:r>
            <a:r>
              <a:rPr lang="en-US" sz="2200" dirty="0" smtClean="0"/>
              <a:t>for</a:t>
            </a:r>
            <a:r>
              <a:rPr lang="en-US" sz="2200" dirty="0" smtClean="0"/>
              <a:t> </a:t>
            </a:r>
            <a:r>
              <a:rPr lang="en-US" sz="2200" dirty="0" smtClean="0"/>
              <a:t>Lossless </a:t>
            </a:r>
            <a:r>
              <a:rPr lang="en-US" sz="2200" dirty="0" smtClean="0"/>
              <a:t>SC YUV 444 coding.</a:t>
            </a:r>
            <a:endParaRPr lang="en-US" sz="2200" dirty="0" smtClean="0"/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sz="2400" dirty="0" smtClean="0"/>
              <a:t>Huffman </a:t>
            </a:r>
            <a:r>
              <a:rPr lang="en-US" sz="2400" dirty="0" smtClean="0"/>
              <a:t>coding for </a:t>
            </a:r>
            <a:r>
              <a:rPr lang="en-US" sz="2400" dirty="0" err="1" smtClean="0"/>
              <a:t>intraBC</a:t>
            </a:r>
            <a:r>
              <a:rPr lang="en-US" sz="2400" dirty="0" smtClean="0"/>
              <a:t> Mvd</a:t>
            </a:r>
          </a:p>
          <a:p>
            <a:pPr lvl="1"/>
            <a:r>
              <a:rPr lang="en-US" sz="2200" dirty="0" smtClean="0"/>
              <a:t>1.5% gain </a:t>
            </a:r>
            <a:r>
              <a:rPr lang="en-US" sz="2200" dirty="0" smtClean="0"/>
              <a:t>for</a:t>
            </a:r>
            <a:r>
              <a:rPr lang="en-US" sz="2200" dirty="0" smtClean="0"/>
              <a:t> </a:t>
            </a:r>
            <a:r>
              <a:rPr lang="en-US" sz="2200" dirty="0" err="1" smtClean="0"/>
              <a:t>Lossy</a:t>
            </a:r>
            <a:r>
              <a:rPr lang="en-US" sz="2200" dirty="0" smtClean="0"/>
              <a:t> </a:t>
            </a:r>
            <a:r>
              <a:rPr lang="en-US" sz="2200" dirty="0" smtClean="0"/>
              <a:t>SC </a:t>
            </a:r>
            <a:r>
              <a:rPr lang="en-US" sz="2200" dirty="0" smtClean="0"/>
              <a:t>YUV </a:t>
            </a:r>
            <a:r>
              <a:rPr lang="en-US" sz="2200" dirty="0" smtClean="0"/>
              <a:t>444 coding.</a:t>
            </a:r>
            <a:endParaRPr lang="en-US" sz="2200" dirty="0" smtClean="0"/>
          </a:p>
          <a:p>
            <a:pPr lvl="1"/>
            <a:r>
              <a:rPr lang="en-US" sz="2200" dirty="0" smtClean="0"/>
              <a:t>0.4% gain in Lossless setting</a:t>
            </a:r>
          </a:p>
          <a:p>
            <a:pPr lvl="1"/>
            <a:r>
              <a:rPr lang="en-US" sz="2200" dirty="0" smtClean="0"/>
              <a:t>No </a:t>
            </a:r>
            <a:r>
              <a:rPr lang="en-US" sz="2200" dirty="0" smtClean="0"/>
              <a:t>extra </a:t>
            </a:r>
            <a:r>
              <a:rPr lang="en-US" sz="2200" dirty="0" smtClean="0"/>
              <a:t>computation required in encoder side</a:t>
            </a:r>
          </a:p>
          <a:p>
            <a:pPr lvl="1"/>
            <a:r>
              <a:rPr lang="en-US" sz="2200" dirty="0" smtClean="0"/>
              <a:t>Same complexity as Exp-Golomb code in decoder side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077D27-6F51-4970-BBCA-156B6FEDC5ED}" type="slidenum">
              <a:rPr lang="en-US" altLang="ko-KR" smtClean="0">
                <a:latin typeface="Arial" pitchFamily="34" charset="0"/>
              </a:rPr>
              <a:pPr/>
              <a:t>15</a:t>
            </a:fld>
            <a:endParaRPr lang="en-US" altLang="ko-KR" smtClean="0"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/>
          <a:lstStyle/>
          <a:p>
            <a:r>
              <a:rPr lang="en-US" sz="2400" dirty="0" err="1" smtClean="0"/>
              <a:t>Intra_BlockCopy</a:t>
            </a:r>
            <a:r>
              <a:rPr lang="en-US" sz="2400" dirty="0" smtClean="0"/>
              <a:t> mode was adopted in the July 2013 JCTVC meeting.</a:t>
            </a:r>
          </a:p>
          <a:p>
            <a:r>
              <a:rPr lang="en-US" sz="2400" dirty="0" smtClean="0"/>
              <a:t>In HM12.0+RExt4.1, the IntraBC  Motion Vector difference is not coded properly.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152482" y="3341427"/>
            <a:ext cx="5029200" cy="1676400"/>
            <a:chOff x="2133600" y="3886200"/>
            <a:chExt cx="5029200" cy="1676400"/>
          </a:xfrm>
        </p:grpSpPr>
        <p:grpSp>
          <p:nvGrpSpPr>
            <p:cNvPr id="10" name="Group 9"/>
            <p:cNvGrpSpPr/>
            <p:nvPr/>
          </p:nvGrpSpPr>
          <p:grpSpPr>
            <a:xfrm>
              <a:off x="2133600" y="3886200"/>
              <a:ext cx="5029200" cy="1676400"/>
              <a:chOff x="2133600" y="3886200"/>
              <a:chExt cx="5029200" cy="1676400"/>
            </a:xfrm>
          </p:grpSpPr>
          <p:sp>
            <p:nvSpPr>
              <p:cNvPr id="22" name="Rectangle 21"/>
              <p:cNvSpPr/>
              <p:nvPr/>
            </p:nvSpPr>
            <p:spPr bwMode="auto">
              <a:xfrm>
                <a:off x="5486400" y="3886200"/>
                <a:ext cx="1676400" cy="1676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3810000" y="3886200"/>
                <a:ext cx="1676400" cy="1676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2133600" y="3886200"/>
                <a:ext cx="1676400" cy="1676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 bwMode="auto">
            <a:xfrm>
              <a:off x="5486400" y="4724400"/>
              <a:ext cx="838200" cy="838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3276600" y="4724400"/>
              <a:ext cx="838200" cy="8382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H="1">
              <a:off x="4114800" y="5143500"/>
              <a:ext cx="1371600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5410200" y="4980801"/>
              <a:ext cx="1066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Current CU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76600" y="4953000"/>
              <a:ext cx="1066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Prediction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38800" y="4114800"/>
              <a:ext cx="1219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Current CTU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88303" y="4119520"/>
              <a:ext cx="1219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Left CTU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2200" y="4167677"/>
              <a:ext cx="13335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Left Left CTU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86570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000" dirty="0"/>
              <a:t>Currently Exponential-Golomb code IntraBC Mvd in HEVC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Technique 1 </a:t>
            </a:r>
            <a:r>
              <a:rPr lang="en-US" sz="2400" dirty="0" smtClean="0"/>
              <a:t>:</a:t>
            </a:r>
            <a:endParaRPr lang="en-US" sz="2400" dirty="0"/>
          </a:p>
          <a:p>
            <a:pPr lvl="1"/>
            <a:r>
              <a:rPr lang="en-US" sz="2000" dirty="0">
                <a:cs typeface="+mn-cs"/>
              </a:rPr>
              <a:t>F</a:t>
            </a:r>
            <a:r>
              <a:rPr lang="en-US" sz="2000" dirty="0" smtClean="0">
                <a:cs typeface="+mn-cs"/>
              </a:rPr>
              <a:t>ixed-length </a:t>
            </a:r>
            <a:r>
              <a:rPr lang="en-US" sz="2000" dirty="0">
                <a:cs typeface="+mn-cs"/>
              </a:rPr>
              <a:t>coding for </a:t>
            </a:r>
            <a:r>
              <a:rPr lang="en-US" sz="2000" dirty="0" err="1">
                <a:cs typeface="+mn-cs"/>
              </a:rPr>
              <a:t>IntraBC</a:t>
            </a:r>
            <a:r>
              <a:rPr lang="en-US" sz="2000" dirty="0">
                <a:cs typeface="+mn-cs"/>
              </a:rPr>
              <a:t> </a:t>
            </a:r>
            <a:r>
              <a:rPr lang="en-US" sz="2000" dirty="0" err="1" smtClean="0">
                <a:cs typeface="+mn-cs"/>
              </a:rPr>
              <a:t>Mvd</a:t>
            </a:r>
            <a:r>
              <a:rPr lang="en-US" sz="2000" dirty="0" smtClean="0">
                <a:cs typeface="+mn-cs"/>
              </a:rPr>
              <a:t> instead of Exponential-</a:t>
            </a:r>
            <a:r>
              <a:rPr lang="en-US" sz="2000" dirty="0" err="1" smtClean="0">
                <a:cs typeface="+mn-cs"/>
              </a:rPr>
              <a:t>Golomb</a:t>
            </a:r>
            <a:r>
              <a:rPr lang="en-US" sz="2000" dirty="0" smtClean="0">
                <a:cs typeface="+mn-cs"/>
              </a:rPr>
              <a:t>.</a:t>
            </a:r>
            <a:endParaRPr lang="en-US" sz="2000" dirty="0">
              <a:cs typeface="+mn-cs"/>
            </a:endParaRPr>
          </a:p>
          <a:p>
            <a:pPr lvl="1"/>
            <a:r>
              <a:rPr lang="en-US" sz="2000" dirty="0" smtClean="0">
                <a:cs typeface="+mn-cs"/>
              </a:rPr>
              <a:t>BD-Rate gains of  </a:t>
            </a:r>
            <a:r>
              <a:rPr lang="en-US" sz="2000" dirty="0">
                <a:cs typeface="+mn-cs"/>
              </a:rPr>
              <a:t>1 % for </a:t>
            </a:r>
            <a:r>
              <a:rPr lang="en-US" sz="2000" dirty="0" err="1">
                <a:cs typeface="+mn-cs"/>
              </a:rPr>
              <a:t>Lossy</a:t>
            </a:r>
            <a:r>
              <a:rPr lang="en-US" sz="2000" dirty="0">
                <a:cs typeface="+mn-cs"/>
              </a:rPr>
              <a:t> </a:t>
            </a:r>
            <a:r>
              <a:rPr lang="en-US" sz="2000" dirty="0" smtClean="0">
                <a:cs typeface="+mn-cs"/>
              </a:rPr>
              <a:t>SC YUV 444 in All Intra </a:t>
            </a:r>
          </a:p>
          <a:p>
            <a:pPr lvl="1"/>
            <a:r>
              <a:rPr lang="en-US" sz="2000" dirty="0" smtClean="0">
                <a:cs typeface="+mn-cs"/>
              </a:rPr>
              <a:t>Bit-rate saving of 0.3</a:t>
            </a:r>
            <a:r>
              <a:rPr lang="en-US" sz="2000" dirty="0" smtClean="0">
                <a:cs typeface="+mn-cs"/>
              </a:rPr>
              <a:t>% </a:t>
            </a:r>
            <a:r>
              <a:rPr lang="en-US" sz="2000" dirty="0" smtClean="0">
                <a:cs typeface="+mn-cs"/>
              </a:rPr>
              <a:t>for </a:t>
            </a:r>
            <a:r>
              <a:rPr lang="en-US" sz="2000" dirty="0">
                <a:cs typeface="+mn-cs"/>
              </a:rPr>
              <a:t>L</a:t>
            </a:r>
            <a:r>
              <a:rPr lang="en-US" sz="2000" dirty="0" smtClean="0">
                <a:cs typeface="+mn-cs"/>
              </a:rPr>
              <a:t>ossless SC YUV 444.</a:t>
            </a:r>
          </a:p>
          <a:p>
            <a:pPr marL="457200" lvl="1" indent="0">
              <a:buNone/>
            </a:pPr>
            <a:endParaRPr lang="en-US" sz="2000" dirty="0">
              <a:cs typeface="+mn-cs"/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Technique 2 </a:t>
            </a:r>
            <a:r>
              <a:rPr lang="en-US" sz="2400" dirty="0" smtClean="0"/>
              <a:t>:</a:t>
            </a:r>
            <a:endParaRPr lang="en-US" sz="2400" dirty="0"/>
          </a:p>
          <a:p>
            <a:pPr lvl="1"/>
            <a:r>
              <a:rPr lang="en-US" sz="2000" dirty="0">
                <a:cs typeface="+mn-cs"/>
              </a:rPr>
              <a:t>Use Huffman coding for IntraBC Mvd</a:t>
            </a:r>
          </a:p>
          <a:p>
            <a:pPr lvl="1"/>
            <a:r>
              <a:rPr lang="en-US" sz="2000" dirty="0" smtClean="0"/>
              <a:t>BD-Rate gains of 1.5 </a:t>
            </a:r>
            <a:r>
              <a:rPr lang="en-US" sz="2000" dirty="0"/>
              <a:t>% for </a:t>
            </a:r>
            <a:r>
              <a:rPr lang="en-US" sz="2000" dirty="0" err="1"/>
              <a:t>Lossy</a:t>
            </a:r>
            <a:r>
              <a:rPr lang="en-US" sz="2000" dirty="0"/>
              <a:t> </a:t>
            </a:r>
            <a:r>
              <a:rPr lang="en-US" sz="2000" dirty="0" smtClean="0"/>
              <a:t>SC YUV 444.</a:t>
            </a:r>
          </a:p>
          <a:p>
            <a:pPr lvl="1"/>
            <a:r>
              <a:rPr lang="en-US" sz="2000" dirty="0" smtClean="0"/>
              <a:t>Bit-rate saving of 0.4</a:t>
            </a:r>
            <a:r>
              <a:rPr lang="en-US" sz="2000" dirty="0" smtClean="0"/>
              <a:t>% </a:t>
            </a:r>
            <a:r>
              <a:rPr lang="en-US" sz="2000" dirty="0" smtClean="0"/>
              <a:t>for </a:t>
            </a:r>
            <a:r>
              <a:rPr lang="en-US" sz="2000" dirty="0"/>
              <a:t>L</a:t>
            </a:r>
            <a:r>
              <a:rPr lang="en-US" sz="2000" dirty="0" smtClean="0"/>
              <a:t>ossless SC YUV 444.</a:t>
            </a:r>
            <a:endParaRPr lang="en-US" sz="2000" dirty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558526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of </a:t>
            </a:r>
            <a:r>
              <a:rPr lang="en-US" dirty="0" err="1" smtClean="0"/>
              <a:t>Mvd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CA" sz="2000" dirty="0"/>
              <a:t>Motion vector differences are not </a:t>
            </a:r>
            <a:r>
              <a:rPr lang="en-CA" sz="2000" dirty="0" smtClean="0"/>
              <a:t>symmetric.</a:t>
            </a:r>
          </a:p>
          <a:p>
            <a:r>
              <a:rPr lang="en-CA" sz="2000" dirty="0"/>
              <a:t>F</a:t>
            </a:r>
            <a:r>
              <a:rPr lang="en-CA" sz="2000" dirty="0" smtClean="0"/>
              <a:t>or </a:t>
            </a:r>
            <a:r>
              <a:rPr lang="en-CA" sz="2000" dirty="0"/>
              <a:t>a period of 8, there is a strong peak compared to the neighboring </a:t>
            </a:r>
            <a:r>
              <a:rPr lang="en-CA" sz="2000" dirty="0" smtClean="0"/>
              <a:t>values.</a:t>
            </a:r>
          </a:p>
          <a:p>
            <a:r>
              <a:rPr lang="en-CA" sz="2000" dirty="0"/>
              <a:t>Exponential-Golomb code </a:t>
            </a:r>
            <a:r>
              <a:rPr lang="en-CA" sz="2000" dirty="0" smtClean="0"/>
              <a:t>does not performs efficiently for </a:t>
            </a:r>
            <a:r>
              <a:rPr lang="en-CA" sz="2000" dirty="0"/>
              <a:t>coding the Intra Block Copy motion vector </a:t>
            </a:r>
            <a:r>
              <a:rPr lang="en-CA" sz="2000" dirty="0" smtClean="0"/>
              <a:t>differences.</a:t>
            </a:r>
          </a:p>
          <a:p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endParaRPr lang="en-CA" sz="2000" dirty="0" smtClean="0"/>
          </a:p>
          <a:p>
            <a:endParaRPr lang="en-CA" sz="2000" dirty="0"/>
          </a:p>
          <a:p>
            <a:endParaRPr lang="en-CA" sz="2000" dirty="0" smtClean="0"/>
          </a:p>
          <a:p>
            <a:pPr marL="0" indent="0">
              <a:buNone/>
            </a:pPr>
            <a:r>
              <a:rPr lang="en-CA" sz="2000" dirty="0" smtClean="0"/>
              <a:t>             Horizontal  (-120~56)                            Vertical (-56 ~ 56 )</a:t>
            </a:r>
          </a:p>
          <a:p>
            <a:pPr marL="0" indent="0">
              <a:buNone/>
            </a:pPr>
            <a:r>
              <a:rPr lang="en-CA" sz="2000" dirty="0"/>
              <a:t> </a:t>
            </a:r>
            <a:r>
              <a:rPr lang="en-CA" sz="2000" dirty="0" smtClean="0"/>
              <a:t>       could use 8 bits fixed-length             could use 7 bits fixed-length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300D-6968-4E8E-95C4-9D6D499BAED6}" type="slidenum">
              <a:rPr lang="en-US" altLang="ko-KR" smtClean="0"/>
              <a:pPr/>
              <a:t>4</a:t>
            </a:fld>
            <a:endParaRPr lang="en-US" altLang="ko-K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9" y="2895600"/>
            <a:ext cx="90678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862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Algorithm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0315237"/>
              </p:ext>
            </p:extLst>
          </p:nvPr>
        </p:nvGraphicFramePr>
        <p:xfrm>
          <a:off x="381000" y="1143000"/>
          <a:ext cx="8534400" cy="556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34400"/>
              </a:tblGrid>
              <a:tr h="261769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Encoding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Given IntraBC motion vector </a:t>
                      </a:r>
                      <a:r>
                        <a:rPr lang="en-CA" sz="2000" dirty="0" smtClean="0">
                          <a:effectLst/>
                        </a:rPr>
                        <a:t>difference x</a:t>
                      </a:r>
                      <a:r>
                        <a:rPr lang="en-CA" sz="2000" dirty="0">
                          <a:effectLst/>
                        </a:rPr>
                        <a:t>: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if x is 0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  encode 0 and return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else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  encode 1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  </a:t>
                      </a:r>
                      <a:r>
                        <a:rPr lang="en-CA" sz="2000" dirty="0" smtClean="0">
                          <a:effectLst/>
                        </a:rPr>
                        <a:t>use</a:t>
                      </a:r>
                      <a:r>
                        <a:rPr lang="en-CA" sz="2000" baseline="0" dirty="0" smtClean="0">
                          <a:effectLst/>
                        </a:rPr>
                        <a:t> proposed coding</a:t>
                      </a:r>
                      <a:r>
                        <a:rPr lang="en-CA" sz="2000" dirty="0" smtClean="0">
                          <a:effectLst/>
                        </a:rPr>
                        <a:t> for </a:t>
                      </a:r>
                      <a:r>
                        <a:rPr lang="en-CA" sz="2000" dirty="0">
                          <a:effectLst/>
                        </a:rPr>
                        <a:t>abs(x)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  encode sign </a:t>
                      </a:r>
                      <a:endParaRPr lang="en-US" sz="2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94490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Decoding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indent="66675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read a bit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indent="66675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if bit is 0 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indent="66675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   return 0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indent="66675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else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indent="66675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   value = </a:t>
                      </a:r>
                      <a:r>
                        <a:rPr lang="en-CA" sz="2000" dirty="0" smtClean="0">
                          <a:effectLst/>
                        </a:rPr>
                        <a:t>use proposed coding method to decode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indent="66675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   read a bit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indent="66675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   if bit is 1 return (-value)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indent="66675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   else return (value)</a:t>
                      </a:r>
                      <a:endParaRPr lang="en-US" sz="2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178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</a:t>
            </a:r>
            <a:r>
              <a:rPr lang="en-US" sz="2000" dirty="0" smtClean="0"/>
              <a:t>ixed-length </a:t>
            </a:r>
            <a:r>
              <a:rPr lang="en-US" sz="2000" dirty="0" smtClean="0"/>
              <a:t>coding </a:t>
            </a:r>
            <a:r>
              <a:rPr lang="en-US" sz="2000" dirty="0" smtClean="0"/>
              <a:t>comparing </a:t>
            </a:r>
            <a:r>
              <a:rPr lang="en-US" sz="2000" dirty="0" smtClean="0"/>
              <a:t>to Exp-Golomb code does not require any computation at the encoder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r>
              <a:rPr lang="en-US" sz="2000" dirty="0" smtClean="0"/>
              <a:t>Huffman </a:t>
            </a:r>
            <a:r>
              <a:rPr lang="en-US" sz="2000" dirty="0" smtClean="0"/>
              <a:t>coding </a:t>
            </a:r>
            <a:r>
              <a:rPr lang="en-US" sz="2000" dirty="0" smtClean="0"/>
              <a:t>scheme requires </a:t>
            </a:r>
            <a:r>
              <a:rPr lang="en-US" sz="2000" dirty="0" smtClean="0"/>
              <a:t>storage </a:t>
            </a:r>
            <a:r>
              <a:rPr lang="en-US" sz="2000" dirty="0" smtClean="0"/>
              <a:t>of a </a:t>
            </a:r>
            <a:r>
              <a:rPr lang="en-US" sz="2000" dirty="0" smtClean="0"/>
              <a:t>code-book </a:t>
            </a:r>
            <a:r>
              <a:rPr lang="en-US" sz="2000" dirty="0" smtClean="0"/>
              <a:t>at both </a:t>
            </a:r>
            <a:r>
              <a:rPr lang="en-US" sz="2000" dirty="0" smtClean="0"/>
              <a:t>encoder and decoder side. </a:t>
            </a:r>
          </a:p>
          <a:p>
            <a:pPr lvl="1"/>
            <a:r>
              <a:rPr lang="en-US" sz="2000" dirty="0" smtClean="0"/>
              <a:t>For the decoder, O(log(N)) time required to parse the code-word.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529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sz="2400" dirty="0" smtClean="0"/>
              <a:t>Proposed Fixed-Length Coding for IntraBC Mvd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z="1100" smtClean="0"/>
              <a:pPr>
                <a:defRPr/>
              </a:pPr>
              <a:t>7</a:t>
            </a:fld>
            <a:endParaRPr lang="en-US" altLang="ko-KR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56819"/>
            <a:ext cx="872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Table 1. Lossy setting IntraBC Mvd</a:t>
            </a:r>
            <a:endParaRPr lang="en-US" sz="17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616424"/>
              </p:ext>
            </p:extLst>
          </p:nvPr>
        </p:nvGraphicFramePr>
        <p:xfrm>
          <a:off x="457200" y="1447800"/>
          <a:ext cx="8499972" cy="2286000"/>
        </p:xfrm>
        <a:graphic>
          <a:graphicData uri="http://schemas.openxmlformats.org/drawingml/2006/table">
            <a:tbl>
              <a:tblPr/>
              <a:tblGrid>
                <a:gridCol w="1443045"/>
                <a:gridCol w="784103"/>
                <a:gridCol w="784103"/>
                <a:gridCol w="784103"/>
                <a:gridCol w="784103"/>
                <a:gridCol w="784103"/>
                <a:gridCol w="784103"/>
                <a:gridCol w="784103"/>
                <a:gridCol w="784103"/>
                <a:gridCol w="784103"/>
              </a:tblGrid>
              <a:tr h="17334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18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3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3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3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3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3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3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3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3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SC(444) GBR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1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SC(444) YUV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3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18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344656"/>
              </p:ext>
            </p:extLst>
          </p:nvPr>
        </p:nvGraphicFramePr>
        <p:xfrm>
          <a:off x="-10236" y="4114800"/>
          <a:ext cx="5283198" cy="2038350"/>
        </p:xfrm>
        <a:graphic>
          <a:graphicData uri="http://schemas.openxmlformats.org/drawingml/2006/table">
            <a:tbl>
              <a:tblPr/>
              <a:tblGrid>
                <a:gridCol w="1240128"/>
                <a:gridCol w="673845"/>
                <a:gridCol w="673845"/>
                <a:gridCol w="673845"/>
                <a:gridCol w="673845"/>
                <a:gridCol w="673845"/>
                <a:gridCol w="673845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RGB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SC(444) GBR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SC(444) YUV Optional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213635"/>
              </p:ext>
            </p:extLst>
          </p:nvPr>
        </p:nvGraphicFramePr>
        <p:xfrm>
          <a:off x="5257800" y="4114800"/>
          <a:ext cx="4038600" cy="2009775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5668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sz="2400" dirty="0" smtClean="0"/>
              <a:t>Proposed Fixed-Length Coding for IntraBC Mvd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z="1100" smtClean="0"/>
              <a:pPr>
                <a:defRPr/>
              </a:pPr>
              <a:t>8</a:t>
            </a:fld>
            <a:endParaRPr lang="en-US" altLang="ko-KR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56819"/>
            <a:ext cx="872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Table 2 Intra. Lossless setting IntraBC Mvd</a:t>
            </a:r>
            <a:endParaRPr lang="en-US" sz="17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507439"/>
              </p:ext>
            </p:extLst>
          </p:nvPr>
        </p:nvGraphicFramePr>
        <p:xfrm>
          <a:off x="76199" y="1981207"/>
          <a:ext cx="8991599" cy="3733797"/>
        </p:xfrm>
        <a:graphic>
          <a:graphicData uri="http://schemas.openxmlformats.org/drawingml/2006/table">
            <a:tbl>
              <a:tblPr/>
              <a:tblGrid>
                <a:gridCol w="2048201"/>
                <a:gridCol w="440362"/>
                <a:gridCol w="532532"/>
                <a:gridCol w="491568"/>
                <a:gridCol w="532532"/>
                <a:gridCol w="532532"/>
                <a:gridCol w="532532"/>
                <a:gridCol w="522291"/>
                <a:gridCol w="532532"/>
                <a:gridCol w="710043"/>
                <a:gridCol w="710043"/>
                <a:gridCol w="710043"/>
                <a:gridCol w="696388"/>
              </a:tblGrid>
              <a:tr h="436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 Main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10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(Total)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(Average)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(min)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(max)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(Min)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RGB 444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7.89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RGB 444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11.09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19.32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19.41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Animation YUV 444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1.46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GBR 444 Optional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20.30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20.34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24.82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24.93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9.69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36.10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36.27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 Optional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31.85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32.00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34.39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34.64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22.30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22.28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51.97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52.58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380" marR="9380" marT="93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5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380" marR="9380" marT="93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0483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8975"/>
          </a:xfrm>
        </p:spPr>
        <p:txBody>
          <a:bodyPr/>
          <a:lstStyle/>
          <a:p>
            <a:r>
              <a:rPr lang="en-US" sz="2400" dirty="0" smtClean="0"/>
              <a:t>Proposed Fixed-Length Coding for IntraBC Mvd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z="1100" smtClean="0"/>
              <a:pPr>
                <a:defRPr/>
              </a:pPr>
              <a:t>9</a:t>
            </a:fld>
            <a:endParaRPr lang="en-US" altLang="ko-KR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56819"/>
            <a:ext cx="872857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Table 2 Random Access. Lossless setting IntraBC Mvd</a:t>
            </a:r>
            <a:endParaRPr lang="en-US" sz="17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475515"/>
              </p:ext>
            </p:extLst>
          </p:nvPr>
        </p:nvGraphicFramePr>
        <p:xfrm>
          <a:off x="304802" y="1600211"/>
          <a:ext cx="8652370" cy="3962388"/>
        </p:xfrm>
        <a:graphic>
          <a:graphicData uri="http://schemas.openxmlformats.org/drawingml/2006/table">
            <a:tbl>
              <a:tblPr/>
              <a:tblGrid>
                <a:gridCol w="683713"/>
                <a:gridCol w="683713"/>
                <a:gridCol w="611744"/>
                <a:gridCol w="611744"/>
                <a:gridCol w="683713"/>
                <a:gridCol w="683713"/>
                <a:gridCol w="683713"/>
                <a:gridCol w="683713"/>
                <a:gridCol w="831651"/>
                <a:gridCol w="831651"/>
                <a:gridCol w="831651"/>
                <a:gridCol w="831651"/>
              </a:tblGrid>
              <a:tr h="468485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 Main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547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225.68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287.13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288.37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395.52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397.89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314.9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318.0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531.53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538.93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36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036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96652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24885</TotalTime>
  <Words>3095</Words>
  <Application>Microsoft Office PowerPoint</Application>
  <PresentationFormat>On-screen Show (4:3)</PresentationFormat>
  <Paragraphs>1409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1_Template_Sample</vt:lpstr>
      <vt:lpstr>PowerPoint Presentation</vt:lpstr>
      <vt:lpstr>Motivation</vt:lpstr>
      <vt:lpstr>Brief Overview</vt:lpstr>
      <vt:lpstr>Statistics of Mvd</vt:lpstr>
      <vt:lpstr>Coding Algorithm</vt:lpstr>
      <vt:lpstr>Complexity</vt:lpstr>
      <vt:lpstr>Proposed Fixed-Length Coding for IntraBC Mvd</vt:lpstr>
      <vt:lpstr>Proposed Fixed-Length Coding for IntraBC Mvd</vt:lpstr>
      <vt:lpstr>Proposed Fixed-Length Coding for IntraBC Mvd</vt:lpstr>
      <vt:lpstr>Modified Fixed-Length Coding for IntraBC Mvd</vt:lpstr>
      <vt:lpstr>Proposed Huffman Coding for IntraBC Mvd</vt:lpstr>
      <vt:lpstr>Huffman Coding for IntraBC Mvd</vt:lpstr>
      <vt:lpstr>Huffman Coding for IntraBC Mvd</vt:lpstr>
      <vt:lpstr>Huffman Coding for IntraBC Mvd</vt:lpstr>
      <vt:lpstr>Conclusions</vt:lpstr>
    </vt:vector>
  </TitlesOfParts>
  <Company>STA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asaxena</dc:creator>
  <cp:lastModifiedBy>Ankur Saxena</cp:lastModifiedBy>
  <cp:revision>291</cp:revision>
  <dcterms:created xsi:type="dcterms:W3CDTF">2010-08-16T21:00:57Z</dcterms:created>
  <dcterms:modified xsi:type="dcterms:W3CDTF">2013-10-25T16:01:49Z</dcterms:modified>
</cp:coreProperties>
</file>