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0" r:id="rId3"/>
    <p:sldId id="319" r:id="rId4"/>
    <p:sldId id="315" r:id="rId5"/>
    <p:sldId id="313" r:id="rId6"/>
    <p:sldId id="314" r:id="rId7"/>
    <p:sldId id="316" r:id="rId8"/>
    <p:sldId id="318" r:id="rId9"/>
    <p:sldId id="307" r:id="rId10"/>
    <p:sldId id="320" r:id="rId11"/>
    <p:sldId id="310" r:id="rId12"/>
    <p:sldId id="311" r:id="rId13"/>
    <p:sldId id="312" r:id="rId14"/>
    <p:sldId id="309" r:id="rId15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99" autoAdjust="0"/>
  </p:normalViewPr>
  <p:slideViewPr>
    <p:cSldViewPr>
      <p:cViewPr varScale="1">
        <p:scale>
          <a:sx n="87" d="100"/>
          <a:sy n="87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24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plotArea>
      <c:layout/>
      <c:barChart>
        <c:barDir val="col"/>
        <c:grouping val="clustered"/>
        <c:ser>
          <c:idx val="0"/>
          <c:order val="0"/>
          <c:tx>
            <c:strRef>
              <c:f>Sheet1!$B$2</c:f>
              <c:strCache>
                <c:ptCount val="1"/>
                <c:pt idx="0">
                  <c:v>RCE1-2</c:v>
                </c:pt>
              </c:strCache>
            </c:strRef>
          </c:tx>
          <c:cat>
            <c:strRef>
              <c:f>Sheet1!$C$1:$E$1</c:f>
              <c:strCache>
                <c:ptCount val="3"/>
                <c:pt idx="0">
                  <c:v>G</c:v>
                </c:pt>
                <c:pt idx="1">
                  <c:v>B</c:v>
                </c:pt>
                <c:pt idx="2">
                  <c:v>R</c:v>
                </c:pt>
              </c:strCache>
            </c:strRef>
          </c:cat>
          <c:val>
            <c:numRef>
              <c:f>Sheet1!$C$2:$E$2</c:f>
              <c:numCache>
                <c:formatCode>0.00%</c:formatCode>
                <c:ptCount val="3"/>
                <c:pt idx="0">
                  <c:v>-0.18102635641694476</c:v>
                </c:pt>
                <c:pt idx="1">
                  <c:v>-0.16584234943873438</c:v>
                </c:pt>
                <c:pt idx="2">
                  <c:v>-0.17278792590731273</c:v>
                </c:pt>
              </c:numCache>
            </c:numRef>
          </c:val>
        </c:ser>
        <c:ser>
          <c:idx val="1"/>
          <c:order val="1"/>
          <c:tx>
            <c:strRef>
              <c:f>Sheet1!$B$3</c:f>
              <c:strCache>
                <c:ptCount val="1"/>
                <c:pt idx="0">
                  <c:v>Limited Trans.</c:v>
                </c:pt>
              </c:strCache>
            </c:strRef>
          </c:tx>
          <c:cat>
            <c:strRef>
              <c:f>Sheet1!$C$1:$E$1</c:f>
              <c:strCache>
                <c:ptCount val="3"/>
                <c:pt idx="0">
                  <c:v>G</c:v>
                </c:pt>
                <c:pt idx="1">
                  <c:v>B</c:v>
                </c:pt>
                <c:pt idx="2">
                  <c:v>R</c:v>
                </c:pt>
              </c:strCache>
            </c:strRef>
          </c:cat>
          <c:val>
            <c:numRef>
              <c:f>Sheet1!$C$3:$E$3</c:f>
              <c:numCache>
                <c:formatCode>0.00%</c:formatCode>
                <c:ptCount val="3"/>
                <c:pt idx="0">
                  <c:v>-0.17940381293820643</c:v>
                </c:pt>
                <c:pt idx="1">
                  <c:v>-0.16342003484128315</c:v>
                </c:pt>
                <c:pt idx="2">
                  <c:v>-0.17012374774940883</c:v>
                </c:pt>
              </c:numCache>
            </c:numRef>
          </c:val>
        </c:ser>
        <c:ser>
          <c:idx val="2"/>
          <c:order val="2"/>
          <c:tx>
            <c:strRef>
              <c:f>Sheet1!$B$4</c:f>
              <c:strCache>
                <c:ptCount val="1"/>
                <c:pt idx="0">
                  <c:v>Proposal 3</c:v>
                </c:pt>
              </c:strCache>
            </c:strRef>
          </c:tx>
          <c:cat>
            <c:strRef>
              <c:f>Sheet1!$C$1:$E$1</c:f>
              <c:strCache>
                <c:ptCount val="3"/>
                <c:pt idx="0">
                  <c:v>G</c:v>
                </c:pt>
                <c:pt idx="1">
                  <c:v>B</c:v>
                </c:pt>
                <c:pt idx="2">
                  <c:v>R</c:v>
                </c:pt>
              </c:strCache>
            </c:strRef>
          </c:cat>
          <c:val>
            <c:numRef>
              <c:f>Sheet1!$C$4:$E$4</c:f>
              <c:numCache>
                <c:formatCode>0.00%</c:formatCode>
                <c:ptCount val="3"/>
                <c:pt idx="0">
                  <c:v>-0.17943804744131925</c:v>
                </c:pt>
                <c:pt idx="1">
                  <c:v>-0.16351779968098637</c:v>
                </c:pt>
                <c:pt idx="2">
                  <c:v>-0.17028531965236093</c:v>
                </c:pt>
              </c:numCache>
            </c:numRef>
          </c:val>
        </c:ser>
        <c:ser>
          <c:idx val="3"/>
          <c:order val="3"/>
          <c:tx>
            <c:strRef>
              <c:f>Sheet1!$B$5</c:f>
              <c:strCache>
                <c:ptCount val="1"/>
                <c:pt idx="0">
                  <c:v>Proposal 2</c:v>
                </c:pt>
              </c:strCache>
            </c:strRef>
          </c:tx>
          <c:cat>
            <c:strRef>
              <c:f>Sheet1!$C$1:$E$1</c:f>
              <c:strCache>
                <c:ptCount val="3"/>
                <c:pt idx="0">
                  <c:v>G</c:v>
                </c:pt>
                <c:pt idx="1">
                  <c:v>B</c:v>
                </c:pt>
                <c:pt idx="2">
                  <c:v>R</c:v>
                </c:pt>
              </c:strCache>
            </c:strRef>
          </c:cat>
          <c:val>
            <c:numRef>
              <c:f>Sheet1!$C$5:$E$5</c:f>
              <c:numCache>
                <c:formatCode>0.00%</c:formatCode>
                <c:ptCount val="3"/>
                <c:pt idx="0">
                  <c:v>-0.16707326320262791</c:v>
                </c:pt>
                <c:pt idx="1">
                  <c:v>-0.15453186632236643</c:v>
                </c:pt>
                <c:pt idx="2">
                  <c:v>-0.1603225409801039</c:v>
                </c:pt>
              </c:numCache>
            </c:numRef>
          </c:val>
        </c:ser>
        <c:ser>
          <c:idx val="4"/>
          <c:order val="4"/>
          <c:tx>
            <c:strRef>
              <c:f>Sheet1!$B$6</c:f>
              <c:strCache>
                <c:ptCount val="1"/>
                <c:pt idx="0">
                  <c:v>Proposal 1</c:v>
                </c:pt>
              </c:strCache>
            </c:strRef>
          </c:tx>
          <c:cat>
            <c:strRef>
              <c:f>Sheet1!$C$1:$E$1</c:f>
              <c:strCache>
                <c:ptCount val="3"/>
                <c:pt idx="0">
                  <c:v>G</c:v>
                </c:pt>
                <c:pt idx="1">
                  <c:v>B</c:v>
                </c:pt>
                <c:pt idx="2">
                  <c:v>R</c:v>
                </c:pt>
              </c:strCache>
            </c:strRef>
          </c:cat>
          <c:val>
            <c:numRef>
              <c:f>Sheet1!$C$6:$E$6</c:f>
              <c:numCache>
                <c:formatCode>0.00%</c:formatCode>
                <c:ptCount val="3"/>
                <c:pt idx="0">
                  <c:v>-0.1647302348147259</c:v>
                </c:pt>
                <c:pt idx="1">
                  <c:v>-0.15314296690225049</c:v>
                </c:pt>
                <c:pt idx="2">
                  <c:v>-0.1590449357864564</c:v>
                </c:pt>
              </c:numCache>
            </c:numRef>
          </c:val>
        </c:ser>
        <c:axId val="41710336"/>
        <c:axId val="41711872"/>
      </c:barChart>
      <c:catAx>
        <c:axId val="41710336"/>
        <c:scaling>
          <c:orientation val="minMax"/>
        </c:scaling>
        <c:axPos val="b"/>
        <c:tickLblPos val="high"/>
        <c:txPr>
          <a:bodyPr/>
          <a:lstStyle/>
          <a:p>
            <a:pPr>
              <a:defRPr sz="1800"/>
            </a:pPr>
            <a:endParaRPr lang="ja-JP"/>
          </a:p>
        </c:txPr>
        <c:crossAx val="41711872"/>
        <c:crosses val="autoZero"/>
        <c:auto val="1"/>
        <c:lblAlgn val="ctr"/>
        <c:lblOffset val="100"/>
      </c:catAx>
      <c:valAx>
        <c:axId val="41711872"/>
        <c:scaling>
          <c:orientation val="minMax"/>
          <c:max val="-0.14000000000000001"/>
          <c:min val="-0.19000000000000009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800"/>
            </a:pPr>
            <a:endParaRPr lang="ja-JP"/>
          </a:p>
        </c:txPr>
        <c:crossAx val="41710336"/>
        <c:crosses val="autoZero"/>
        <c:crossBetween val="between"/>
        <c:majorUnit val="1.0000000000000009E-2"/>
      </c:valAx>
    </c:plotArea>
    <c:legend>
      <c:legendPos val="t"/>
      <c:layout/>
      <c:txPr>
        <a:bodyPr/>
        <a:lstStyle/>
        <a:p>
          <a:pPr>
            <a:defRPr sz="2000"/>
          </a:pPr>
          <a:endParaRPr lang="ja-JP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FB43EA8-D6A7-470C-B029-FC937E5E52B0}" type="datetimeFigureOut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9D3956B1-81D1-4B3B-8ACA-B948915103F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mtClean="0"/>
              <a:t>Cross-check is JCTVC-O0319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3956B1-81D1-4B3B-8ACA-B948915103F8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0E29-F77E-4CD6-BA5D-C02977D8A22E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4605-8BDA-4D6B-8D86-E9E46EE1445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DEDD-BE77-41D0-B78D-D2A59AFC89E2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586E8-8A70-4C22-9953-E0F7F1AA183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566B3-BD3A-4CAC-A692-2367D5D34707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0D1E2-796B-4303-9987-2D2A510679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83BC-F987-4802-8BDA-CC81EB05C684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20E8BBFA-7616-4681-AA93-B37284E71718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9163-9F7D-4473-8719-327A347FF05B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5A45-B67D-48DA-8D17-12620B213CA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E90E-B8D7-4343-84D6-1384B194812A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8D07E-E3C7-4A63-8785-D73E75C7FA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A98AD-8337-4EE4-A7D1-184848E81555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8E24B-21D4-491D-998C-4D64816D2B9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EF4-9334-467A-98BB-C2B3F565FD6C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B802-FFBD-477C-9CEC-B1799560662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E4D4-6EA7-46CE-B415-21C666F4363E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771C-B5B3-48A0-8EF9-8B1EA5A7F84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F105-5925-43E0-AB3A-D25CC7709C28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102D-DAD8-4742-BA13-544EC000BE7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25869-B1FD-4675-AF41-654F4ED98835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EE73-428D-4387-BCAC-6CF92943E3A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F8DB86-C5A6-4CE0-8DA1-6636E11CD97F}" type="datetime1">
              <a:rPr lang="ja-JP" altLang="en-US"/>
              <a:pPr>
                <a:defRPr/>
              </a:pPr>
              <a:t>2013/10/25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08B431-836D-4DA3-9E3B-D63D721EB96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24750" y="115888"/>
            <a:ext cx="157671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+mn-ea"/>
              </a:rPr>
              <a:t>JCTVC-O0263</a:t>
            </a:r>
            <a:endParaRPr lang="ja-JP" altLang="en-US" sz="2000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8" name="Picture 34" descr="新ｾｯﾄﾛｺﾞ（基本表示）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4650" y="115888"/>
            <a:ext cx="106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altLang="ja-JP" dirty="0" smtClean="0"/>
              <a:t>Non-RCE1: Inter colour-component residual coefficients prediction</a:t>
            </a:r>
            <a:endParaRPr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K. Kawamura, S. Naito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KDDI Corp. (KDDI R&amp;D Labs., Inc.)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7023-C376-4873-B09F-5F50ED7F3200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Experimental Results </a:t>
            </a:r>
            <a:r>
              <a:rPr lang="en-US" altLang="ja-JP" smtClean="0"/>
              <a:t>1’</a:t>
            </a:r>
            <a:endParaRPr lang="ja-JP" altLang="en-US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RCE1-2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Proposal 1</a:t>
            </a:r>
          </a:p>
          <a:p>
            <a:r>
              <a:rPr lang="en-US" altLang="ja-JP" dirty="0" smtClean="0"/>
              <a:t>Small losses are observed.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40560106"/>
              </p:ext>
            </p:extLst>
          </p:nvPr>
        </p:nvGraphicFramePr>
        <p:xfrm>
          <a:off x="1691680" y="2924944"/>
          <a:ext cx="524094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624"/>
                <a:gridCol w="921079"/>
                <a:gridCol w="921079"/>
                <a:gridCol w="921079"/>
                <a:gridCol w="921079"/>
              </a:tblGrid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 Main-tier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RGB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YUV 4:4:4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Experimental Results 2</a:t>
            </a:r>
            <a:endParaRPr lang="ja-JP" altLang="en-US" dirty="0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Small syntax change and no chroma DST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40560106"/>
              </p:ext>
            </p:extLst>
          </p:nvPr>
        </p:nvGraphicFramePr>
        <p:xfrm>
          <a:off x="1691680" y="2924944"/>
          <a:ext cx="524094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624"/>
                <a:gridCol w="921079"/>
                <a:gridCol w="921079"/>
                <a:gridCol w="921079"/>
                <a:gridCol w="921079"/>
              </a:tblGrid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 Main-tier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RGB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-15.5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-16.0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-13.1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-12.6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-12.4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-9.8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YUV 4:4:4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-5.8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-6.4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Experimental Results 3</a:t>
            </a:r>
            <a:endParaRPr lang="ja-JP" altLang="en-US" dirty="0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Chroma DST is introduced.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40560106"/>
              </p:ext>
            </p:extLst>
          </p:nvPr>
        </p:nvGraphicFramePr>
        <p:xfrm>
          <a:off x="1691680" y="2924944"/>
          <a:ext cx="524094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624"/>
                <a:gridCol w="921079"/>
                <a:gridCol w="921079"/>
                <a:gridCol w="921079"/>
                <a:gridCol w="921079"/>
              </a:tblGrid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 Main-tier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RGB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-17.9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-17.0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-13.9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-13.1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-12.6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-10.0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YUV 4:4:4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-6.3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-6.7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Performance Comparison</a:t>
            </a:r>
            <a:br>
              <a:rPr kumimoji="1" lang="en-US" altLang="ja-JP" dirty="0" smtClean="0"/>
            </a:br>
            <a:r>
              <a:rPr lang="en-US" altLang="ja-JP" dirty="0" smtClean="0"/>
              <a:t>All Intra / RGB condition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US" altLang="ja-JP" dirty="0" smtClean="0"/>
              <a:t>New residual-coefficients prediction for 4:4:4</a:t>
            </a:r>
          </a:p>
          <a:p>
            <a:pPr lvl="1"/>
            <a:r>
              <a:rPr kumimoji="1" lang="en-US" altLang="ja-JP" dirty="0" smtClean="0"/>
              <a:t>BD-rate gains are 9.4% / 7.1% / 6.7%.</a:t>
            </a:r>
          </a:p>
          <a:p>
            <a:pPr lvl="2"/>
            <a:r>
              <a:rPr lang="en-US" altLang="ja-JP" dirty="0" smtClean="0"/>
              <a:t>AI / RA / LDB main tier for RExt RGB/YUV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Small losses are observed compared to RCE1.</a:t>
            </a:r>
          </a:p>
          <a:p>
            <a:pPr lvl="1"/>
            <a:r>
              <a:rPr lang="en-US" altLang="ja-JP" dirty="0" smtClean="0"/>
              <a:t>Inter colour-component operation moved forward stage in a decoder pipeline</a:t>
            </a: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Recommend to adopt the proposal to HM-RExt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US" altLang="ja-JP" dirty="0" smtClean="0"/>
              <a:t>Residual-</a:t>
            </a:r>
            <a:r>
              <a:rPr lang="en-US" altLang="ja-JP" dirty="0" smtClean="0">
                <a:solidFill>
                  <a:srgbClr val="FF0000"/>
                </a:solidFill>
              </a:rPr>
              <a:t>coefficients</a:t>
            </a:r>
            <a:r>
              <a:rPr lang="en-US" altLang="ja-JP" dirty="0" smtClean="0"/>
              <a:t> prediction is proposed</a:t>
            </a:r>
          </a:p>
          <a:p>
            <a:pPr lvl="1"/>
            <a:r>
              <a:rPr lang="en-US" altLang="ja-JP" dirty="0" smtClean="0"/>
              <a:t>Based on inter colour-component,</a:t>
            </a:r>
          </a:p>
          <a:p>
            <a:pPr lvl="1"/>
            <a:r>
              <a:rPr lang="en-US" altLang="ja-JP" dirty="0" smtClean="0"/>
              <a:t>Before inverse transform like DCT/DST/TS.</a:t>
            </a:r>
          </a:p>
          <a:p>
            <a:pPr lvl="2"/>
            <a:r>
              <a:rPr lang="en-US" altLang="ja-JP" dirty="0" smtClean="0"/>
              <a:t>After inverse quantization.</a:t>
            </a:r>
          </a:p>
          <a:p>
            <a:pPr lvl="1"/>
            <a:r>
              <a:rPr kumimoji="1" lang="en-US" altLang="ja-JP" dirty="0" smtClean="0"/>
              <a:t>No syntax changes from RCE1’s syntax.</a:t>
            </a:r>
          </a:p>
          <a:p>
            <a:r>
              <a:rPr lang="en-US" altLang="ja-JP" dirty="0" smtClean="0"/>
              <a:t>Small BD-rate losses compared to RCE1</a:t>
            </a:r>
          </a:p>
          <a:p>
            <a:pPr lvl="1"/>
            <a:r>
              <a:rPr lang="en-US" altLang="ja-JP" dirty="0" smtClean="0"/>
              <a:t>1.3% / 0.8% / 0.2% for </a:t>
            </a:r>
            <a:r>
              <a:rPr lang="en-US" altLang="ja-JP" dirty="0" smtClean="0"/>
              <a:t>AI</a:t>
            </a:r>
            <a:r>
              <a:rPr lang="ja-JP" altLang="en-US" dirty="0" smtClean="0"/>
              <a:t> </a:t>
            </a:r>
            <a:r>
              <a:rPr lang="en-US" altLang="ja-JP" dirty="0" smtClean="0"/>
              <a:t>/ RA / LDB </a:t>
            </a:r>
            <a:r>
              <a:rPr lang="en-US" altLang="ja-JP" dirty="0" smtClean="0"/>
              <a:t>Main-tier</a:t>
            </a:r>
            <a:endParaRPr kumimoji="1" lang="en-US" altLang="ja-JP" dirty="0" smtClean="0"/>
          </a:p>
          <a:p>
            <a:r>
              <a:rPr kumimoji="1" lang="en-US" altLang="ja-JP" dirty="0" smtClean="0"/>
              <a:t>Recommend to adopt the proposal to </a:t>
            </a:r>
            <a:r>
              <a:rPr lang="en-US" altLang="ja-JP" dirty="0" smtClean="0"/>
              <a:t>HM-RExt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Inter component operation can become forward in the decoder pipeline.</a:t>
            </a:r>
          </a:p>
          <a:p>
            <a:pPr lvl="1"/>
            <a:r>
              <a:rPr lang="en-US" altLang="ja-JP" dirty="0" smtClean="0"/>
              <a:t>Benefit to implement a hardware decoder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RCE1 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Inter Colour-Component Residual Prediction for each TU</a:t>
            </a:r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            :  Chroma reconstructed residual signal</a:t>
            </a:r>
          </a:p>
          <a:p>
            <a:pPr lvl="1"/>
            <a:r>
              <a:rPr lang="en-US" altLang="ja-JP" dirty="0" smtClean="0"/>
              <a:t>            :  Decoded chroma signal from the bit-stream</a:t>
            </a:r>
          </a:p>
          <a:p>
            <a:pPr lvl="1"/>
            <a:r>
              <a:rPr lang="en-US" altLang="ja-JP" dirty="0" smtClean="0"/>
              <a:t>            :  Reconstructed luma residual signal</a:t>
            </a:r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 </a:t>
            </a: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22413" y="2636838"/>
          <a:ext cx="5546725" cy="546100"/>
        </p:xfrm>
        <a:graphic>
          <a:graphicData uri="http://schemas.openxmlformats.org/presentationml/2006/ole">
            <p:oleObj spid="_x0000_s1026" name="数式" r:id="rId3" imgW="2311200" imgH="2286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331640" y="3284984"/>
          <a:ext cx="787400" cy="381000"/>
        </p:xfrm>
        <a:graphic>
          <a:graphicData uri="http://schemas.openxmlformats.org/presentationml/2006/ole">
            <p:oleObj spid="_x0000_s1027" name="Equation" r:id="rId4" imgW="482400" imgH="228600" progId="Equation.3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331913" y="3789363"/>
          <a:ext cx="787400" cy="382587"/>
        </p:xfrm>
        <a:graphic>
          <a:graphicData uri="http://schemas.openxmlformats.org/presentationml/2006/ole">
            <p:oleObj spid="_x0000_s1028" name="数式" r:id="rId5" imgW="482400" imgH="2286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331913" y="4735513"/>
          <a:ext cx="787400" cy="358775"/>
        </p:xfrm>
        <a:graphic>
          <a:graphicData uri="http://schemas.openxmlformats.org/presentationml/2006/ole">
            <p:oleObj spid="_x0000_s1029" name="数式" r:id="rId6" imgW="482400" imgH="21564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403648" y="5661248"/>
          <a:ext cx="4203700" cy="444500"/>
        </p:xfrm>
        <a:graphic>
          <a:graphicData uri="http://schemas.openxmlformats.org/presentationml/2006/ole">
            <p:oleObj spid="_x0000_s1031" name="Equation" r:id="rId7" imgW="203184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Decoder pipeline in ILP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169168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Parse</a:t>
            </a:r>
            <a:endParaRPr kumimoji="1" lang="ja-JP" altLang="en-US" sz="1400" dirty="0"/>
          </a:p>
        </p:txBody>
      </p:sp>
      <p:sp>
        <p:nvSpPr>
          <p:cNvPr id="20" name="正方形/長方形 19"/>
          <p:cNvSpPr/>
          <p:nvPr/>
        </p:nvSpPr>
        <p:spPr>
          <a:xfrm>
            <a:off x="313184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IQ</a:t>
            </a:r>
            <a:endParaRPr kumimoji="1" lang="ja-JP" altLang="en-US" sz="1400" dirty="0"/>
          </a:p>
        </p:txBody>
      </p:sp>
      <p:sp>
        <p:nvSpPr>
          <p:cNvPr id="21" name="正方形/長方形 20"/>
          <p:cNvSpPr/>
          <p:nvPr/>
        </p:nvSpPr>
        <p:spPr>
          <a:xfrm>
            <a:off x="457200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IT</a:t>
            </a:r>
            <a:endParaRPr kumimoji="1" lang="ja-JP" altLang="en-US" sz="1400" dirty="0"/>
          </a:p>
        </p:txBody>
      </p:sp>
      <p:sp>
        <p:nvSpPr>
          <p:cNvPr id="22" name="正方形/長方形 21"/>
          <p:cNvSpPr/>
          <p:nvPr/>
        </p:nvSpPr>
        <p:spPr>
          <a:xfrm>
            <a:off x="673224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3131840" y="270892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IQ</a:t>
            </a:r>
            <a:endParaRPr kumimoji="1" lang="ja-JP" altLang="en-US" sz="1400" dirty="0"/>
          </a:p>
        </p:txBody>
      </p:sp>
      <p:sp>
        <p:nvSpPr>
          <p:cNvPr id="24" name="正方形/長方形 23"/>
          <p:cNvSpPr/>
          <p:nvPr/>
        </p:nvSpPr>
        <p:spPr>
          <a:xfrm>
            <a:off x="4572000" y="270892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IT</a:t>
            </a:r>
            <a:endParaRPr kumimoji="1" lang="ja-JP" altLang="en-US" sz="1400" dirty="0"/>
          </a:p>
        </p:txBody>
      </p:sp>
      <p:sp>
        <p:nvSpPr>
          <p:cNvPr id="25" name="正方形/長方形 24"/>
          <p:cNvSpPr/>
          <p:nvPr/>
        </p:nvSpPr>
        <p:spPr>
          <a:xfrm>
            <a:off x="6732240" y="270892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sp>
        <p:nvSpPr>
          <p:cNvPr id="26" name="円/楕円 25"/>
          <p:cNvSpPr/>
          <p:nvPr/>
        </p:nvSpPr>
        <p:spPr>
          <a:xfrm>
            <a:off x="5868144" y="5373216"/>
            <a:ext cx="432000" cy="432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19" idx="3"/>
            <a:endCxn id="20" idx="1"/>
          </p:cNvCxnSpPr>
          <p:nvPr/>
        </p:nvCxnSpPr>
        <p:spPr>
          <a:xfrm>
            <a:off x="2591680" y="198880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20" idx="3"/>
            <a:endCxn id="21" idx="1"/>
          </p:cNvCxnSpPr>
          <p:nvPr/>
        </p:nvCxnSpPr>
        <p:spPr>
          <a:xfrm>
            <a:off x="4031840" y="198880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21" idx="3"/>
            <a:endCxn id="22" idx="1"/>
          </p:cNvCxnSpPr>
          <p:nvPr/>
        </p:nvCxnSpPr>
        <p:spPr>
          <a:xfrm>
            <a:off x="5472000" y="1988800"/>
            <a:ext cx="12602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4" idx="3"/>
            <a:endCxn id="25" idx="1"/>
          </p:cNvCxnSpPr>
          <p:nvPr/>
        </p:nvCxnSpPr>
        <p:spPr>
          <a:xfrm>
            <a:off x="5472000" y="3068920"/>
            <a:ext cx="12602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3" idx="3"/>
            <a:endCxn id="24" idx="1"/>
          </p:cNvCxnSpPr>
          <p:nvPr/>
        </p:nvCxnSpPr>
        <p:spPr>
          <a:xfrm>
            <a:off x="4031840" y="306892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2771800" y="1988840"/>
            <a:ext cx="0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endCxn id="23" idx="1"/>
          </p:cNvCxnSpPr>
          <p:nvPr/>
        </p:nvCxnSpPr>
        <p:spPr>
          <a:xfrm flipV="1">
            <a:off x="2771800" y="3068920"/>
            <a:ext cx="360040" cy="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169168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Parse</a:t>
            </a:r>
            <a:endParaRPr kumimoji="1" lang="ja-JP" altLang="en-US" sz="1400" dirty="0"/>
          </a:p>
        </p:txBody>
      </p:sp>
      <p:sp>
        <p:nvSpPr>
          <p:cNvPr id="35" name="正方形/長方形 34"/>
          <p:cNvSpPr/>
          <p:nvPr/>
        </p:nvSpPr>
        <p:spPr>
          <a:xfrm>
            <a:off x="313184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IQ</a:t>
            </a:r>
            <a:endParaRPr kumimoji="1" lang="ja-JP" altLang="en-US" sz="1400" dirty="0"/>
          </a:p>
        </p:txBody>
      </p:sp>
      <p:sp>
        <p:nvSpPr>
          <p:cNvPr id="36" name="正方形/長方形 35"/>
          <p:cNvSpPr/>
          <p:nvPr/>
        </p:nvSpPr>
        <p:spPr>
          <a:xfrm>
            <a:off x="457200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IT</a:t>
            </a:r>
            <a:endParaRPr kumimoji="1" lang="ja-JP" altLang="en-US" sz="1400" dirty="0"/>
          </a:p>
        </p:txBody>
      </p:sp>
      <p:sp>
        <p:nvSpPr>
          <p:cNvPr id="37" name="正方形/長方形 36"/>
          <p:cNvSpPr/>
          <p:nvPr/>
        </p:nvSpPr>
        <p:spPr>
          <a:xfrm>
            <a:off x="673224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sp>
        <p:nvSpPr>
          <p:cNvPr id="38" name="正方形/長方形 37"/>
          <p:cNvSpPr/>
          <p:nvPr/>
        </p:nvSpPr>
        <p:spPr>
          <a:xfrm>
            <a:off x="3131840" y="52292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IQ</a:t>
            </a:r>
            <a:endParaRPr kumimoji="1" lang="ja-JP" altLang="en-US" sz="1400" dirty="0"/>
          </a:p>
        </p:txBody>
      </p:sp>
      <p:sp>
        <p:nvSpPr>
          <p:cNvPr id="39" name="正方形/長方形 38"/>
          <p:cNvSpPr/>
          <p:nvPr/>
        </p:nvSpPr>
        <p:spPr>
          <a:xfrm>
            <a:off x="4572000" y="52292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IT</a:t>
            </a:r>
            <a:endParaRPr kumimoji="1" lang="ja-JP" altLang="en-US" sz="1400" dirty="0"/>
          </a:p>
        </p:txBody>
      </p:sp>
      <p:sp>
        <p:nvSpPr>
          <p:cNvPr id="40" name="正方形/長方形 39"/>
          <p:cNvSpPr/>
          <p:nvPr/>
        </p:nvSpPr>
        <p:spPr>
          <a:xfrm>
            <a:off x="6732240" y="52292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cxnSp>
        <p:nvCxnSpPr>
          <p:cNvPr id="41" name="直線矢印コネクタ 40"/>
          <p:cNvCxnSpPr>
            <a:stCxn id="34" idx="3"/>
            <a:endCxn id="35" idx="1"/>
          </p:cNvCxnSpPr>
          <p:nvPr/>
        </p:nvCxnSpPr>
        <p:spPr>
          <a:xfrm>
            <a:off x="2591680" y="450908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>
            <a:stCxn id="35" idx="3"/>
            <a:endCxn id="36" idx="1"/>
          </p:cNvCxnSpPr>
          <p:nvPr/>
        </p:nvCxnSpPr>
        <p:spPr>
          <a:xfrm>
            <a:off x="4031840" y="450908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36" idx="3"/>
            <a:endCxn id="37" idx="1"/>
          </p:cNvCxnSpPr>
          <p:nvPr/>
        </p:nvCxnSpPr>
        <p:spPr>
          <a:xfrm>
            <a:off x="5472000" y="4509080"/>
            <a:ext cx="12602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39" idx="3"/>
            <a:endCxn id="26" idx="2"/>
          </p:cNvCxnSpPr>
          <p:nvPr/>
        </p:nvCxnSpPr>
        <p:spPr>
          <a:xfrm>
            <a:off x="5472000" y="5589200"/>
            <a:ext cx="396144" cy="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38" idx="3"/>
            <a:endCxn id="39" idx="1"/>
          </p:cNvCxnSpPr>
          <p:nvPr/>
        </p:nvCxnSpPr>
        <p:spPr>
          <a:xfrm>
            <a:off x="4031840" y="558920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2771800" y="4509120"/>
            <a:ext cx="0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endCxn id="38" idx="1"/>
          </p:cNvCxnSpPr>
          <p:nvPr/>
        </p:nvCxnSpPr>
        <p:spPr>
          <a:xfrm flipV="1">
            <a:off x="2771800" y="5589200"/>
            <a:ext cx="360040" cy="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6" idx="6"/>
            <a:endCxn id="40" idx="1"/>
          </p:cNvCxnSpPr>
          <p:nvPr/>
        </p:nvCxnSpPr>
        <p:spPr>
          <a:xfrm flipV="1">
            <a:off x="6300144" y="5589200"/>
            <a:ext cx="432096" cy="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endCxn id="26" idx="0"/>
          </p:cNvCxnSpPr>
          <p:nvPr/>
        </p:nvCxnSpPr>
        <p:spPr>
          <a:xfrm flipH="1">
            <a:off x="6084144" y="4509120"/>
            <a:ext cx="2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5652120" y="580526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ILP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Proposed pipeline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2B802-FFBD-477C-9CEC-B17995606628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5868144" y="2852936"/>
            <a:ext cx="432000" cy="432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69168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Parse</a:t>
            </a:r>
            <a:endParaRPr kumimoji="1" lang="ja-JP" altLang="en-US" sz="1400" dirty="0"/>
          </a:p>
        </p:txBody>
      </p:sp>
      <p:sp>
        <p:nvSpPr>
          <p:cNvPr id="6" name="正方形/長方形 5"/>
          <p:cNvSpPr/>
          <p:nvPr/>
        </p:nvSpPr>
        <p:spPr>
          <a:xfrm>
            <a:off x="313184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IQ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457200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IT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6732240" y="16288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3131840" y="270892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IQ</a:t>
            </a:r>
            <a:endParaRPr kumimoji="1" lang="ja-JP" altLang="en-US" sz="1400" dirty="0"/>
          </a:p>
        </p:txBody>
      </p:sp>
      <p:sp>
        <p:nvSpPr>
          <p:cNvPr id="10" name="正方形/長方形 9"/>
          <p:cNvSpPr/>
          <p:nvPr/>
        </p:nvSpPr>
        <p:spPr>
          <a:xfrm>
            <a:off x="4572000" y="270892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IT</a:t>
            </a:r>
            <a:endParaRPr kumimoji="1" lang="ja-JP" altLang="en-US" sz="14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32240" y="270892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cxnSp>
        <p:nvCxnSpPr>
          <p:cNvPr id="12" name="直線矢印コネクタ 11"/>
          <p:cNvCxnSpPr>
            <a:stCxn id="5" idx="3"/>
            <a:endCxn id="6" idx="1"/>
          </p:cNvCxnSpPr>
          <p:nvPr/>
        </p:nvCxnSpPr>
        <p:spPr>
          <a:xfrm>
            <a:off x="2591680" y="198880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6" idx="3"/>
            <a:endCxn id="7" idx="1"/>
          </p:cNvCxnSpPr>
          <p:nvPr/>
        </p:nvCxnSpPr>
        <p:spPr>
          <a:xfrm>
            <a:off x="4031840" y="198880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7" idx="3"/>
            <a:endCxn id="8" idx="1"/>
          </p:cNvCxnSpPr>
          <p:nvPr/>
        </p:nvCxnSpPr>
        <p:spPr>
          <a:xfrm>
            <a:off x="5472000" y="1988800"/>
            <a:ext cx="12602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10" idx="3"/>
            <a:endCxn id="4" idx="2"/>
          </p:cNvCxnSpPr>
          <p:nvPr/>
        </p:nvCxnSpPr>
        <p:spPr>
          <a:xfrm>
            <a:off x="5472000" y="3068920"/>
            <a:ext cx="396144" cy="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9" idx="3"/>
            <a:endCxn id="10" idx="1"/>
          </p:cNvCxnSpPr>
          <p:nvPr/>
        </p:nvCxnSpPr>
        <p:spPr>
          <a:xfrm>
            <a:off x="4031840" y="306892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771800" y="1988840"/>
            <a:ext cx="0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9" idx="1"/>
          </p:cNvCxnSpPr>
          <p:nvPr/>
        </p:nvCxnSpPr>
        <p:spPr>
          <a:xfrm flipV="1">
            <a:off x="2771800" y="3068920"/>
            <a:ext cx="360040" cy="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4" idx="6"/>
            <a:endCxn id="11" idx="1"/>
          </p:cNvCxnSpPr>
          <p:nvPr/>
        </p:nvCxnSpPr>
        <p:spPr>
          <a:xfrm flipV="1">
            <a:off x="6300144" y="3068920"/>
            <a:ext cx="432096" cy="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endCxn id="4" idx="0"/>
          </p:cNvCxnSpPr>
          <p:nvPr/>
        </p:nvCxnSpPr>
        <p:spPr>
          <a:xfrm flipH="1">
            <a:off x="6084144" y="1988840"/>
            <a:ext cx="2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5652120" y="328498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ILP</a:t>
            </a:r>
            <a:endParaRPr kumimoji="1" lang="ja-JP" altLang="en-US" sz="1400" dirty="0"/>
          </a:p>
        </p:txBody>
      </p:sp>
      <p:sp>
        <p:nvSpPr>
          <p:cNvPr id="22" name="正方形/長方形 21"/>
          <p:cNvSpPr/>
          <p:nvPr/>
        </p:nvSpPr>
        <p:spPr>
          <a:xfrm>
            <a:off x="169168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Parse</a:t>
            </a:r>
            <a:endParaRPr kumimoji="1" lang="ja-JP" altLang="en-US" sz="1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313184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IQ</a:t>
            </a:r>
            <a:endParaRPr kumimoji="1" lang="ja-JP" altLang="en-US" sz="1400" dirty="0"/>
          </a:p>
        </p:txBody>
      </p:sp>
      <p:sp>
        <p:nvSpPr>
          <p:cNvPr id="24" name="正方形/長方形 23"/>
          <p:cNvSpPr/>
          <p:nvPr/>
        </p:nvSpPr>
        <p:spPr>
          <a:xfrm>
            <a:off x="529208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IT</a:t>
            </a:r>
            <a:endParaRPr kumimoji="1" lang="ja-JP" altLang="en-US" sz="1400" dirty="0"/>
          </a:p>
        </p:txBody>
      </p:sp>
      <p:sp>
        <p:nvSpPr>
          <p:cNvPr id="25" name="正方形/長方形 24"/>
          <p:cNvSpPr/>
          <p:nvPr/>
        </p:nvSpPr>
        <p:spPr>
          <a:xfrm>
            <a:off x="6732240" y="414908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Luma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sp>
        <p:nvSpPr>
          <p:cNvPr id="26" name="正方形/長方形 25"/>
          <p:cNvSpPr/>
          <p:nvPr/>
        </p:nvSpPr>
        <p:spPr>
          <a:xfrm>
            <a:off x="3131840" y="52292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IQ</a:t>
            </a:r>
            <a:endParaRPr kumimoji="1" lang="ja-JP" altLang="en-US" sz="1400" dirty="0"/>
          </a:p>
        </p:txBody>
      </p:sp>
      <p:sp>
        <p:nvSpPr>
          <p:cNvPr id="27" name="正方形/長方形 26"/>
          <p:cNvSpPr/>
          <p:nvPr/>
        </p:nvSpPr>
        <p:spPr>
          <a:xfrm>
            <a:off x="5292080" y="52292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IT</a:t>
            </a:r>
            <a:endParaRPr kumimoji="1" lang="ja-JP" altLang="en-US" sz="1400" dirty="0"/>
          </a:p>
        </p:txBody>
      </p:sp>
      <p:sp>
        <p:nvSpPr>
          <p:cNvPr id="28" name="正方形/長方形 27"/>
          <p:cNvSpPr/>
          <p:nvPr/>
        </p:nvSpPr>
        <p:spPr>
          <a:xfrm>
            <a:off x="6732240" y="5229200"/>
            <a:ext cx="90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Chroma </a:t>
            </a:r>
            <a:r>
              <a:rPr lang="en-US" altLang="ja-JP" sz="1400" dirty="0" err="1" smtClean="0"/>
              <a:t>Reconst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cxnSp>
        <p:nvCxnSpPr>
          <p:cNvPr id="29" name="直線矢印コネクタ 28"/>
          <p:cNvCxnSpPr>
            <a:stCxn id="22" idx="3"/>
            <a:endCxn id="23" idx="1"/>
          </p:cNvCxnSpPr>
          <p:nvPr/>
        </p:nvCxnSpPr>
        <p:spPr>
          <a:xfrm>
            <a:off x="2591680" y="450908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4" idx="3"/>
            <a:endCxn id="25" idx="1"/>
          </p:cNvCxnSpPr>
          <p:nvPr/>
        </p:nvCxnSpPr>
        <p:spPr>
          <a:xfrm>
            <a:off x="6192080" y="450908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7" idx="3"/>
            <a:endCxn id="28" idx="1"/>
          </p:cNvCxnSpPr>
          <p:nvPr/>
        </p:nvCxnSpPr>
        <p:spPr>
          <a:xfrm>
            <a:off x="6192080" y="5589200"/>
            <a:ext cx="5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2771800" y="4509120"/>
            <a:ext cx="0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endCxn id="26" idx="1"/>
          </p:cNvCxnSpPr>
          <p:nvPr/>
        </p:nvCxnSpPr>
        <p:spPr>
          <a:xfrm flipV="1">
            <a:off x="2771800" y="5589200"/>
            <a:ext cx="360040" cy="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4464088" y="5373256"/>
            <a:ext cx="432000" cy="432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cxnSp>
        <p:nvCxnSpPr>
          <p:cNvPr id="35" name="直線矢印コネクタ 34"/>
          <p:cNvCxnSpPr>
            <a:stCxn id="23" idx="3"/>
            <a:endCxn id="24" idx="1"/>
          </p:cNvCxnSpPr>
          <p:nvPr/>
        </p:nvCxnSpPr>
        <p:spPr>
          <a:xfrm>
            <a:off x="4031840" y="4509080"/>
            <a:ext cx="12602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>
            <a:stCxn id="26" idx="3"/>
            <a:endCxn id="34" idx="2"/>
          </p:cNvCxnSpPr>
          <p:nvPr/>
        </p:nvCxnSpPr>
        <p:spPr>
          <a:xfrm>
            <a:off x="4031840" y="5589200"/>
            <a:ext cx="432248" cy="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34" idx="6"/>
            <a:endCxn id="27" idx="1"/>
          </p:cNvCxnSpPr>
          <p:nvPr/>
        </p:nvCxnSpPr>
        <p:spPr>
          <a:xfrm flipV="1">
            <a:off x="4896088" y="5589200"/>
            <a:ext cx="395992" cy="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endCxn id="34" idx="0"/>
          </p:cNvCxnSpPr>
          <p:nvPr/>
        </p:nvCxnSpPr>
        <p:spPr>
          <a:xfrm flipH="1">
            <a:off x="4680088" y="4509160"/>
            <a:ext cx="2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4355976" y="580526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ILCP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Some limitation</a:t>
            </a:r>
            <a:endParaRPr lang="ja-JP" altLang="en-US" dirty="0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Luma and chroma base should be identical.</a:t>
            </a:r>
          </a:p>
          <a:p>
            <a:pPr lvl="1"/>
            <a:r>
              <a:rPr lang="en-US" altLang="ja-JP" dirty="0" smtClean="0"/>
              <a:t>Intra 4x4 uses </a:t>
            </a:r>
            <a:r>
              <a:rPr lang="en-US" altLang="ja-JP" dirty="0" smtClean="0"/>
              <a:t>DST/DCT </a:t>
            </a:r>
            <a:r>
              <a:rPr lang="en-US" altLang="ja-JP" dirty="0" smtClean="0"/>
              <a:t>for </a:t>
            </a:r>
            <a:r>
              <a:rPr lang="en-US" altLang="ja-JP" dirty="0" smtClean="0"/>
              <a:t>luma/chroma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TS is independent of the component type</a:t>
            </a:r>
          </a:p>
          <a:p>
            <a:r>
              <a:rPr lang="en-US" altLang="ja-JP" dirty="0" smtClean="0"/>
              <a:t>Solutions</a:t>
            </a:r>
          </a:p>
          <a:p>
            <a:pPr lvl="1"/>
            <a:r>
              <a:rPr lang="en-US" altLang="ja-JP" dirty="0" smtClean="0"/>
              <a:t>Encoder decides on/off.</a:t>
            </a:r>
          </a:p>
          <a:p>
            <a:pPr lvl="1"/>
            <a:r>
              <a:rPr lang="en-US" altLang="ja-JP" dirty="0" smtClean="0"/>
              <a:t>ILCP is disabled for 4x4 TU.</a:t>
            </a:r>
          </a:p>
          <a:p>
            <a:pPr lvl="2"/>
            <a:r>
              <a:rPr lang="en-US" altLang="ja-JP" dirty="0" smtClean="0"/>
              <a:t>Some redundant syntax can be reduced.</a:t>
            </a:r>
          </a:p>
          <a:p>
            <a:pPr lvl="1"/>
            <a:r>
              <a:rPr lang="en-US" altLang="ja-JP" dirty="0" smtClean="0"/>
              <a:t>Chroma DST is introduced.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Combined Solutions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91265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253"/>
                <a:gridCol w="1658253"/>
                <a:gridCol w="1658253"/>
                <a:gridCol w="1658253"/>
                <a:gridCol w="165825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Domain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Encoder</a:t>
                      </a:r>
                      <a:r>
                        <a:rPr kumimoji="1" lang="en-US" altLang="ja-JP" baseline="0" dirty="0" smtClean="0"/>
                        <a:t> decision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Chroma</a:t>
                      </a:r>
                      <a:r>
                        <a:rPr kumimoji="1" lang="en-US" altLang="ja-JP" baseline="0" dirty="0" smtClean="0"/>
                        <a:t> DST (4x4 </a:t>
                      </a:r>
                      <a:r>
                        <a:rPr kumimoji="1" lang="en-US" altLang="ja-JP" baseline="0" dirty="0" smtClean="0"/>
                        <a:t>enable)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Parsing</a:t>
                      </a:r>
                      <a:r>
                        <a:rPr kumimoji="1" lang="en-US" altLang="ja-JP" baseline="0" dirty="0" smtClean="0"/>
                        <a:t> dependency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RCE1-2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Signal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N/A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N/A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N/A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Limited ILP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Signal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Proposal 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Coeff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Proposal</a:t>
                      </a:r>
                      <a:r>
                        <a:rPr kumimoji="1" lang="en-US" altLang="ja-JP" baseline="0" dirty="0" smtClean="0"/>
                        <a:t> 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Coeff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Proposal 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Coeff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Experimental Results 1</a:t>
            </a:r>
            <a:endParaRPr lang="ja-JP" altLang="en-US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Implemented on HM12.0-RExt4.1-RCE1-2</a:t>
            </a:r>
          </a:p>
          <a:p>
            <a:r>
              <a:rPr lang="en-US" altLang="ja-JP" dirty="0" smtClean="0"/>
              <a:t>No syntax change and no chroma DST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40560106"/>
              </p:ext>
            </p:extLst>
          </p:nvPr>
        </p:nvGraphicFramePr>
        <p:xfrm>
          <a:off x="1691680" y="2924944"/>
          <a:ext cx="524094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624"/>
                <a:gridCol w="921079"/>
                <a:gridCol w="921079"/>
                <a:gridCol w="921079"/>
                <a:gridCol w="921079"/>
              </a:tblGrid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 Main-tier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RGB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-15.3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-15.9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-13.0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-12.5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-12.3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-9.8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YUV 4:4:4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-5.6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-6.2</a:t>
                      </a:r>
                      <a:endParaRPr lang="en-US" dirty="0"/>
                    </a:p>
                  </a:txBody>
                  <a:tcPr anchor="ctr"/>
                </a:tc>
              </a:tr>
              <a:tr h="31832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3443</TotalTime>
  <Words>601</Words>
  <Application>Microsoft Office PowerPoint</Application>
  <PresentationFormat>画面に合わせる (4:3)</PresentationFormat>
  <Paragraphs>264</Paragraphs>
  <Slides>14</Slides>
  <Notes>1</Notes>
  <HiddenSlides>1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17" baseType="lpstr">
      <vt:lpstr>Office テーマ</vt:lpstr>
      <vt:lpstr>数式</vt:lpstr>
      <vt:lpstr>Equation</vt:lpstr>
      <vt:lpstr>Non-RCE1: Inter colour-component residual coefficients prediction</vt:lpstr>
      <vt:lpstr>Overview</vt:lpstr>
      <vt:lpstr>Motivation</vt:lpstr>
      <vt:lpstr>RCE1 proposal</vt:lpstr>
      <vt:lpstr>Decoder pipeline in ILP</vt:lpstr>
      <vt:lpstr>Proposed pipeline</vt:lpstr>
      <vt:lpstr>Some limitation</vt:lpstr>
      <vt:lpstr>Combined Solutions</vt:lpstr>
      <vt:lpstr>Experimental Results 1</vt:lpstr>
      <vt:lpstr>Experimental Results 1’</vt:lpstr>
      <vt:lpstr>Experimental Results 2</vt:lpstr>
      <vt:lpstr>Experimental Results 3</vt:lpstr>
      <vt:lpstr>Performance Comparison All Intra / RGB condition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loop filtering using directional activity</dc:title>
  <dc:creator>kei</dc:creator>
  <cp:lastModifiedBy>kei</cp:lastModifiedBy>
  <cp:revision>280</cp:revision>
  <dcterms:created xsi:type="dcterms:W3CDTF">2011-03-08T07:14:25Z</dcterms:created>
  <dcterms:modified xsi:type="dcterms:W3CDTF">2013-10-24T18:33:32Z</dcterms:modified>
</cp:coreProperties>
</file>