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0"/>
  </p:notesMasterIdLst>
  <p:handoutMasterIdLst>
    <p:handoutMasterId r:id="rId11"/>
  </p:handoutMasterIdLst>
  <p:sldIdLst>
    <p:sldId id="256" r:id="rId2"/>
    <p:sldId id="380" r:id="rId3"/>
    <p:sldId id="440" r:id="rId4"/>
    <p:sldId id="433" r:id="rId5"/>
    <p:sldId id="444" r:id="rId6"/>
    <p:sldId id="438" r:id="rId7"/>
    <p:sldId id="439" r:id="rId8"/>
    <p:sldId id="283" r:id="rId9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99"/>
    <a:srgbClr val="FFFFCC"/>
    <a:srgbClr val="CCECFF"/>
    <a:srgbClr val="CCFFFF"/>
    <a:srgbClr val="CCFFCC"/>
    <a:srgbClr val="FFCCFF"/>
    <a:srgbClr val="006600"/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98" autoAdjust="0"/>
    <p:restoredTop sz="76975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08" y="-72"/>
      </p:cViewPr>
      <p:guideLst>
        <p:guide orient="horz" pos="2928"/>
        <p:guide pos="22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105EC080-1027-4DF9-B80D-EC2310AE3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375" y="4376738"/>
            <a:ext cx="6259513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8525D379-5C63-4579-B779-B9AD46662F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125572B-2D2D-4890-9E9D-E208A8F9F947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43B72AE-B4C7-4DC0-9CBD-CED30740887E}" type="slidenum">
              <a:rPr lang="en-US" smtClean="0">
                <a:cs typeface="Arial" charset="0"/>
              </a:rPr>
              <a:pPr/>
              <a:t>8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4589463"/>
            <a:ext cx="18288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>
              <a:cs typeface="+mn-cs"/>
            </a:endParaRPr>
          </a:p>
        </p:txBody>
      </p:sp>
      <p:pic>
        <p:nvPicPr>
          <p:cNvPr id="3" name="Picture 13" descr="SLATITLEPAGE.jpg copy.png"/>
          <p:cNvPicPr>
            <a:picLocks noChangeAspect="1"/>
          </p:cNvPicPr>
          <p:nvPr userDrawn="1"/>
        </p:nvPicPr>
        <p:blipFill>
          <a:blip r:embed="rId2"/>
          <a:srcRect l="15042" r="12173"/>
          <a:stretch>
            <a:fillRect/>
          </a:stretch>
        </p:blipFill>
        <p:spPr bwMode="auto">
          <a:xfrm>
            <a:off x="0" y="-962025"/>
            <a:ext cx="91440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SLA Logo Vertical110728 copy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262313" y="2235200"/>
            <a:ext cx="261937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1" y="1084846"/>
            <a:ext cx="3838575" cy="34876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227" y="1084846"/>
            <a:ext cx="3840163" cy="34876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SLATITLEPAGE.jpg copy.png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771525"/>
            <a:ext cx="815340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10" descr="SLA Logo Horizontal 110728 copy.png"/>
          <p:cNvPicPr>
            <a:picLocks noChangeAspect="1"/>
          </p:cNvPicPr>
          <p:nvPr userDrawn="1"/>
        </p:nvPicPr>
        <p:blipFill>
          <a:blip r:embed="rId10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3"/>
          <p:cNvSpPr txBox="1">
            <a:spLocks/>
          </p:cNvSpPr>
          <p:nvPr userDrawn="1"/>
        </p:nvSpPr>
        <p:spPr>
          <a:xfrm>
            <a:off x="1981200" y="4929188"/>
            <a:ext cx="7162800" cy="214312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 smtClean="0"/>
              <a:t>JCTVC-O0259 AHG18: On Supporting Higher Bit Depth With Transform Skip Only Changes | </a:t>
            </a:r>
            <a:fld id="{FB653E00-1B97-4199-A136-9EC5200362F7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0" r:id="rId2"/>
    <p:sldLayoutId id="2147483661" r:id="rId3"/>
    <p:sldLayoutId id="2147483662" r:id="rId4"/>
    <p:sldLayoutId id="2147483666" r:id="rId5"/>
    <p:sldLayoutId id="2147483663" r:id="rId6"/>
    <p:sldLayoutId id="2147483664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ctrTitle"/>
          </p:nvPr>
        </p:nvSpPr>
        <p:spPr>
          <a:xfrm>
            <a:off x="441325" y="844550"/>
            <a:ext cx="8261350" cy="1103313"/>
          </a:xfrm>
        </p:spPr>
        <p:txBody>
          <a:bodyPr/>
          <a:lstStyle/>
          <a:p>
            <a:r>
              <a:rPr sz="2800" smtClean="0">
                <a:ea typeface="Calibri" pitchFamily="34" charset="0"/>
              </a:rPr>
              <a:t>AHG18: On Supporting Higher Bit Depth With Transform Skip Only Changes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13" y="3429000"/>
            <a:ext cx="5337175" cy="1074738"/>
          </a:xfrm>
        </p:spPr>
        <p:txBody>
          <a:bodyPr/>
          <a:lstStyle/>
          <a:p>
            <a:pPr>
              <a:buClr>
                <a:schemeClr val="bg1">
                  <a:lumMod val="50000"/>
                </a:schemeClr>
              </a:buClr>
              <a:defRPr/>
            </a:pPr>
            <a:r>
              <a:t>Kiran </a:t>
            </a:r>
            <a:r>
              <a:rPr smtClean="0"/>
              <a:t>Misra, </a:t>
            </a:r>
            <a:r>
              <a:t>Seung-Hwan Kim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1000" y="2419350"/>
            <a:ext cx="8283575" cy="927100"/>
          </a:xfrm>
        </p:spPr>
        <p:txBody>
          <a:bodyPr/>
          <a:lstStyle/>
          <a:p>
            <a:pPr>
              <a:buClr>
                <a:schemeClr val="bg1">
                  <a:lumMod val="50000"/>
                </a:schemeClr>
              </a:buClr>
              <a:defRPr/>
            </a:pPr>
            <a:r>
              <a:rPr smtClean="0"/>
              <a:t>(JCTVC-N0259)</a:t>
            </a:r>
            <a:endParaRPr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Organization</a:t>
            </a:r>
          </a:p>
        </p:txBody>
      </p:sp>
      <p:sp>
        <p:nvSpPr>
          <p:cNvPr id="13314" name="Content Placeholder 4"/>
          <p:cNvSpPr>
            <a:spLocks noGrp="1"/>
          </p:cNvSpPr>
          <p:nvPr>
            <p:ph sz="half" idx="1"/>
          </p:nvPr>
        </p:nvSpPr>
        <p:spPr>
          <a:xfrm>
            <a:off x="857250" y="1084263"/>
            <a:ext cx="7808913" cy="3487737"/>
          </a:xfrm>
        </p:spPr>
        <p:txBody>
          <a:bodyPr/>
          <a:lstStyle/>
          <a:p>
            <a:r>
              <a:rPr lang="en-US" smtClean="0"/>
              <a:t>Background &amp; Motivation</a:t>
            </a:r>
          </a:p>
          <a:p>
            <a:r>
              <a:rPr lang="en-US" smtClean="0"/>
              <a:t>Problem Statement</a:t>
            </a:r>
          </a:p>
          <a:p>
            <a:r>
              <a:rPr lang="en-US" smtClean="0"/>
              <a:t>Proposed Method</a:t>
            </a:r>
          </a:p>
          <a:p>
            <a:r>
              <a:rPr lang="en-US" smtClean="0"/>
              <a:t>Results</a:t>
            </a:r>
          </a:p>
          <a:p>
            <a:r>
              <a:rPr lang="en-US" smtClean="0"/>
              <a:t>Conclusions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7"/>
          <p:cNvSpPr>
            <a:spLocks noGrp="1"/>
          </p:cNvSpPr>
          <p:nvPr>
            <p:ph idx="1"/>
          </p:nvPr>
        </p:nvSpPr>
        <p:spPr>
          <a:xfrm>
            <a:off x="609600" y="819150"/>
            <a:ext cx="8153400" cy="3962400"/>
          </a:xfrm>
        </p:spPr>
        <p:txBody>
          <a:bodyPr/>
          <a:lstStyle/>
          <a:p>
            <a:r>
              <a:rPr lang="en-CA" sz="2200" smtClean="0"/>
              <a:t>To support higher bit depth the current </a:t>
            </a:r>
            <a:r>
              <a:rPr lang="en-US" sz="2200" smtClean="0"/>
              <a:t>HEVC range extension draft allows values larger than 16-bits:</a:t>
            </a:r>
          </a:p>
          <a:p>
            <a:pPr lvl="1"/>
            <a:r>
              <a:rPr lang="en-US" sz="1800" smtClean="0"/>
              <a:t>For level data included within the bitstream</a:t>
            </a:r>
          </a:p>
          <a:p>
            <a:pPr lvl="1"/>
            <a:r>
              <a:rPr lang="en-US" sz="1800" smtClean="0"/>
              <a:t>For coefficient data output by the dequantizer</a:t>
            </a:r>
          </a:p>
          <a:p>
            <a:pPr lvl="1"/>
            <a:r>
              <a:rPr lang="en-US" sz="1800" smtClean="0"/>
              <a:t>For intermediate values after the first 1-D inverse transform</a:t>
            </a:r>
          </a:p>
          <a:p>
            <a:r>
              <a:rPr lang="en-US" sz="2200" smtClean="0"/>
              <a:t>It is asserted that the last two changes listed above require transforms capable of processing a larger data range when compared to HEVC version 1</a:t>
            </a:r>
          </a:p>
          <a:p>
            <a:r>
              <a:rPr lang="en-US" sz="2200" smtClean="0"/>
              <a:t>This contribution proposes a design where higher bit depth is supported by changing the transform skip processing path only</a:t>
            </a:r>
            <a:endParaRPr lang="en-CA" sz="2200" smtClean="0"/>
          </a:p>
          <a:p>
            <a:endParaRPr lang="en-CA" sz="2200" smtClean="0"/>
          </a:p>
          <a:p>
            <a:pPr lvl="2">
              <a:buFont typeface="Wingdings" pitchFamily="2" charset="2"/>
              <a:buNone/>
            </a:pPr>
            <a:endParaRPr lang="en-CA" smtClean="0"/>
          </a:p>
          <a:p>
            <a:pPr lvl="2">
              <a:buFont typeface="Wingdings" pitchFamily="2" charset="2"/>
              <a:buNone/>
            </a:pPr>
            <a:endParaRPr lang="en-CA" smtClean="0"/>
          </a:p>
          <a:p>
            <a:pPr lvl="2">
              <a:buFont typeface="Wingdings" pitchFamily="2" charset="2"/>
              <a:buNone/>
            </a:pPr>
            <a:endParaRPr lang="en-CA" smtClean="0"/>
          </a:p>
          <a:p>
            <a:endParaRPr lang="en-US" sz="2400" smtClean="0"/>
          </a:p>
        </p:txBody>
      </p:sp>
      <p:sp>
        <p:nvSpPr>
          <p:cNvPr id="14338" name="Title 6"/>
          <p:cNvSpPr>
            <a:spLocks noGrp="1"/>
          </p:cNvSpPr>
          <p:nvPr>
            <p:ph type="title"/>
          </p:nvPr>
        </p:nvSpPr>
        <p:spPr>
          <a:xfrm>
            <a:off x="104775" y="0"/>
            <a:ext cx="8939213" cy="609600"/>
          </a:xfrm>
        </p:spPr>
        <p:txBody>
          <a:bodyPr/>
          <a:lstStyle/>
          <a:p>
            <a:r>
              <a:rPr lang="en-US" smtClean="0"/>
              <a:t>Background &amp; Motivation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76200"/>
            <a:ext cx="6019800" cy="514350"/>
          </a:xfrm>
        </p:spPr>
        <p:txBody>
          <a:bodyPr/>
          <a:lstStyle/>
          <a:p>
            <a:pPr eaLnBrk="1" hangingPunct="1"/>
            <a:r>
              <a:rPr lang="en-US" altLang="ko-KR" smtClean="0">
                <a:ea typeface="Gulim" pitchFamily="34" charset="-127"/>
              </a:rPr>
              <a:t>Problem Statement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19150"/>
            <a:ext cx="8229600" cy="3886200"/>
          </a:xfrm>
        </p:spPr>
        <p:txBody>
          <a:bodyPr/>
          <a:lstStyle/>
          <a:p>
            <a:r>
              <a:rPr lang="en-CA" sz="1800" smtClean="0"/>
              <a:t>To support higher bit depth the current inverse transform needs to process values larger than 16-bits. </a:t>
            </a:r>
            <a:endParaRPr lang="en-US" sz="1800" smtClean="0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5638800" y="1930400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IT / ITS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752600" y="1930400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DQ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048000" y="1930400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&gt;&gt; bdShift1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4343400" y="1930400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16-bit Clip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6934200" y="1930400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&gt;&gt; bdShift2</a:t>
            </a:r>
          </a:p>
        </p:txBody>
      </p:sp>
      <p:cxnSp>
        <p:nvCxnSpPr>
          <p:cNvPr id="15368" name="Straight Arrow Connector 8"/>
          <p:cNvCxnSpPr>
            <a:cxnSpLocks noChangeShapeType="1"/>
            <a:stCxn id="15364" idx="3"/>
            <a:endCxn id="15365" idx="1"/>
          </p:cNvCxnSpPr>
          <p:nvPr/>
        </p:nvCxnSpPr>
        <p:spPr bwMode="auto">
          <a:xfrm>
            <a:off x="2819400" y="2082800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5369" name="Straight Arrow Connector 9"/>
          <p:cNvCxnSpPr>
            <a:cxnSpLocks noChangeShapeType="1"/>
            <a:stCxn id="15365" idx="3"/>
            <a:endCxn id="15366" idx="1"/>
          </p:cNvCxnSpPr>
          <p:nvPr/>
        </p:nvCxnSpPr>
        <p:spPr bwMode="auto">
          <a:xfrm>
            <a:off x="4114800" y="2082800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5370" name="Straight Arrow Connector 10"/>
          <p:cNvCxnSpPr>
            <a:cxnSpLocks noChangeShapeType="1"/>
            <a:stCxn id="15366" idx="3"/>
            <a:endCxn id="15363" idx="1"/>
          </p:cNvCxnSpPr>
          <p:nvPr/>
        </p:nvCxnSpPr>
        <p:spPr bwMode="auto">
          <a:xfrm>
            <a:off x="5410200" y="2082800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5371" name="Straight Arrow Connector 11"/>
          <p:cNvCxnSpPr>
            <a:cxnSpLocks noChangeShapeType="1"/>
            <a:stCxn id="15363" idx="3"/>
            <a:endCxn id="15367" idx="1"/>
          </p:cNvCxnSpPr>
          <p:nvPr/>
        </p:nvCxnSpPr>
        <p:spPr bwMode="auto">
          <a:xfrm>
            <a:off x="6705600" y="2082800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5372" name="Straight Arrow Connector 12"/>
          <p:cNvCxnSpPr>
            <a:cxnSpLocks noChangeShapeType="1"/>
            <a:stCxn id="15367" idx="3"/>
          </p:cNvCxnSpPr>
          <p:nvPr/>
        </p:nvCxnSpPr>
        <p:spPr bwMode="auto">
          <a:xfrm>
            <a:off x="8001000" y="2082800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5373" name="Straight Arrow Connector 13"/>
          <p:cNvCxnSpPr>
            <a:cxnSpLocks noChangeShapeType="1"/>
            <a:endCxn id="15364" idx="1"/>
          </p:cNvCxnSpPr>
          <p:nvPr/>
        </p:nvCxnSpPr>
        <p:spPr bwMode="auto">
          <a:xfrm>
            <a:off x="1524000" y="2082800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sp>
        <p:nvSpPr>
          <p:cNvPr id="15374" name="TextBox 14"/>
          <p:cNvSpPr txBox="1">
            <a:spLocks noChangeArrowheads="1"/>
          </p:cNvSpPr>
          <p:nvPr/>
        </p:nvSpPr>
        <p:spPr bwMode="auto">
          <a:xfrm>
            <a:off x="19050" y="1897063"/>
            <a:ext cx="1039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latin typeface="Calibri" pitchFamily="34" charset="0"/>
              </a:rPr>
              <a:t>HEVC v1:</a:t>
            </a:r>
          </a:p>
        </p:txBody>
      </p:sp>
      <p:sp>
        <p:nvSpPr>
          <p:cNvPr id="15375" name="TextBox 15"/>
          <p:cNvSpPr txBox="1">
            <a:spLocks noChangeArrowheads="1"/>
          </p:cNvSpPr>
          <p:nvPr/>
        </p:nvSpPr>
        <p:spPr bwMode="auto">
          <a:xfrm>
            <a:off x="919163" y="1897063"/>
            <a:ext cx="622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alibri" pitchFamily="34" charset="0"/>
              </a:rPr>
              <a:t>level</a:t>
            </a:r>
          </a:p>
        </p:txBody>
      </p:sp>
      <p:sp>
        <p:nvSpPr>
          <p:cNvPr id="15376" name="TextBox 16"/>
          <p:cNvSpPr txBox="1">
            <a:spLocks noChangeArrowheads="1"/>
          </p:cNvSpPr>
          <p:nvPr/>
        </p:nvSpPr>
        <p:spPr bwMode="auto">
          <a:xfrm>
            <a:off x="8229600" y="1897063"/>
            <a:ext cx="879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alibri" pitchFamily="34" charset="0"/>
              </a:rPr>
              <a:t>residue</a:t>
            </a:r>
          </a:p>
        </p:txBody>
      </p:sp>
      <p:sp>
        <p:nvSpPr>
          <p:cNvPr id="15377" name="Rectangle 44"/>
          <p:cNvSpPr>
            <a:spLocks noChangeArrowheads="1"/>
          </p:cNvSpPr>
          <p:nvPr/>
        </p:nvSpPr>
        <p:spPr bwMode="auto">
          <a:xfrm>
            <a:off x="5619750" y="3079750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IT</a:t>
            </a:r>
            <a:r>
              <a:rPr lang="en-US" sz="120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5378" name="Rectangle 45"/>
          <p:cNvSpPr>
            <a:spLocks noChangeArrowheads="1"/>
          </p:cNvSpPr>
          <p:nvPr/>
        </p:nvSpPr>
        <p:spPr bwMode="auto">
          <a:xfrm>
            <a:off x="1733550" y="3079750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DQ</a:t>
            </a:r>
          </a:p>
        </p:txBody>
      </p:sp>
      <p:sp>
        <p:nvSpPr>
          <p:cNvPr id="15379" name="Rectangle 46"/>
          <p:cNvSpPr>
            <a:spLocks noChangeArrowheads="1"/>
          </p:cNvSpPr>
          <p:nvPr/>
        </p:nvSpPr>
        <p:spPr bwMode="auto">
          <a:xfrm>
            <a:off x="3028950" y="3079750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&gt;&gt; bdShift1</a:t>
            </a:r>
            <a:endParaRPr lang="en-US" sz="1200">
              <a:solidFill>
                <a:srgbClr val="FF0000"/>
              </a:solidFill>
            </a:endParaRPr>
          </a:p>
        </p:txBody>
      </p:sp>
      <p:sp>
        <p:nvSpPr>
          <p:cNvPr id="15380" name="Rectangle 47"/>
          <p:cNvSpPr>
            <a:spLocks noChangeArrowheads="1"/>
          </p:cNvSpPr>
          <p:nvPr/>
        </p:nvSpPr>
        <p:spPr bwMode="auto">
          <a:xfrm>
            <a:off x="4324350" y="3079750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>
                <a:solidFill>
                  <a:srgbClr val="FF0000"/>
                </a:solidFill>
              </a:rPr>
              <a:t>(BD+7)</a:t>
            </a:r>
            <a:r>
              <a:rPr lang="en-US" sz="1200"/>
              <a:t>-bit Clip</a:t>
            </a:r>
          </a:p>
        </p:txBody>
      </p:sp>
      <p:sp>
        <p:nvSpPr>
          <p:cNvPr id="15381" name="Rectangle 48"/>
          <p:cNvSpPr>
            <a:spLocks noChangeArrowheads="1"/>
          </p:cNvSpPr>
          <p:nvPr/>
        </p:nvSpPr>
        <p:spPr bwMode="auto">
          <a:xfrm>
            <a:off x="6915150" y="3079750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&gt;&gt; bdShift2</a:t>
            </a:r>
            <a:endParaRPr lang="en-US" sz="1200">
              <a:solidFill>
                <a:srgbClr val="FF0000"/>
              </a:solidFill>
            </a:endParaRPr>
          </a:p>
        </p:txBody>
      </p:sp>
      <p:cxnSp>
        <p:nvCxnSpPr>
          <p:cNvPr id="15382" name="Straight Arrow Connector 49"/>
          <p:cNvCxnSpPr>
            <a:cxnSpLocks noChangeShapeType="1"/>
            <a:stCxn id="15378" idx="3"/>
            <a:endCxn id="15379" idx="1"/>
          </p:cNvCxnSpPr>
          <p:nvPr/>
        </p:nvCxnSpPr>
        <p:spPr bwMode="auto">
          <a:xfrm>
            <a:off x="2800350" y="3232150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5383" name="Straight Arrow Connector 50"/>
          <p:cNvCxnSpPr>
            <a:cxnSpLocks noChangeShapeType="1"/>
            <a:stCxn id="15379" idx="3"/>
            <a:endCxn id="15380" idx="1"/>
          </p:cNvCxnSpPr>
          <p:nvPr/>
        </p:nvCxnSpPr>
        <p:spPr bwMode="auto">
          <a:xfrm>
            <a:off x="4095750" y="3232150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5384" name="Straight Arrow Connector 51"/>
          <p:cNvCxnSpPr>
            <a:cxnSpLocks noChangeShapeType="1"/>
            <a:stCxn id="15380" idx="3"/>
            <a:endCxn id="15377" idx="1"/>
          </p:cNvCxnSpPr>
          <p:nvPr/>
        </p:nvCxnSpPr>
        <p:spPr bwMode="auto">
          <a:xfrm>
            <a:off x="5391150" y="3232150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5385" name="Straight Arrow Connector 52"/>
          <p:cNvCxnSpPr>
            <a:cxnSpLocks noChangeShapeType="1"/>
            <a:stCxn id="15377" idx="3"/>
            <a:endCxn id="15381" idx="1"/>
          </p:cNvCxnSpPr>
          <p:nvPr/>
        </p:nvCxnSpPr>
        <p:spPr bwMode="auto">
          <a:xfrm>
            <a:off x="6686550" y="3232150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5386" name="Straight Arrow Connector 53"/>
          <p:cNvCxnSpPr>
            <a:cxnSpLocks noChangeShapeType="1"/>
            <a:stCxn id="15381" idx="3"/>
          </p:cNvCxnSpPr>
          <p:nvPr/>
        </p:nvCxnSpPr>
        <p:spPr bwMode="auto">
          <a:xfrm>
            <a:off x="7981950" y="3232150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5387" name="Straight Arrow Connector 54"/>
          <p:cNvCxnSpPr>
            <a:cxnSpLocks noChangeShapeType="1"/>
            <a:endCxn id="15378" idx="1"/>
          </p:cNvCxnSpPr>
          <p:nvPr/>
        </p:nvCxnSpPr>
        <p:spPr bwMode="auto">
          <a:xfrm>
            <a:off x="1504950" y="3232150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sp>
        <p:nvSpPr>
          <p:cNvPr id="15388" name="TextBox 55"/>
          <p:cNvSpPr txBox="1">
            <a:spLocks noChangeArrowheads="1"/>
          </p:cNvSpPr>
          <p:nvPr/>
        </p:nvSpPr>
        <p:spPr bwMode="auto">
          <a:xfrm>
            <a:off x="0" y="2654300"/>
            <a:ext cx="7772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latin typeface="Calibri" pitchFamily="34" charset="0"/>
              </a:rPr>
              <a:t>Current HEVC range extensions draft (changes from HEVC v1 highlighted in red):</a:t>
            </a:r>
          </a:p>
        </p:txBody>
      </p:sp>
      <p:sp>
        <p:nvSpPr>
          <p:cNvPr id="15389" name="TextBox 56"/>
          <p:cNvSpPr txBox="1">
            <a:spLocks noChangeArrowheads="1"/>
          </p:cNvSpPr>
          <p:nvPr/>
        </p:nvSpPr>
        <p:spPr bwMode="auto">
          <a:xfrm>
            <a:off x="900113" y="3046413"/>
            <a:ext cx="622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alibri" pitchFamily="34" charset="0"/>
              </a:rPr>
              <a:t>level</a:t>
            </a:r>
          </a:p>
        </p:txBody>
      </p:sp>
      <p:sp>
        <p:nvSpPr>
          <p:cNvPr id="15390" name="TextBox 57"/>
          <p:cNvSpPr txBox="1">
            <a:spLocks noChangeArrowheads="1"/>
          </p:cNvSpPr>
          <p:nvPr/>
        </p:nvSpPr>
        <p:spPr bwMode="auto">
          <a:xfrm>
            <a:off x="8210550" y="3046413"/>
            <a:ext cx="879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alibri" pitchFamily="34" charset="0"/>
              </a:rPr>
              <a:t>residue</a:t>
            </a:r>
          </a:p>
        </p:txBody>
      </p:sp>
      <p:sp>
        <p:nvSpPr>
          <p:cNvPr id="15391" name="Rectangle 59"/>
          <p:cNvSpPr>
            <a:spLocks noChangeArrowheads="1"/>
          </p:cNvSpPr>
          <p:nvPr/>
        </p:nvSpPr>
        <p:spPr bwMode="auto">
          <a:xfrm>
            <a:off x="5634038" y="3484563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ITS</a:t>
            </a:r>
            <a:r>
              <a:rPr lang="en-US" sz="120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5392" name="Rectangle 60"/>
          <p:cNvSpPr>
            <a:spLocks noChangeArrowheads="1"/>
          </p:cNvSpPr>
          <p:nvPr/>
        </p:nvSpPr>
        <p:spPr bwMode="auto">
          <a:xfrm>
            <a:off x="1747838" y="3484563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DQ</a:t>
            </a:r>
          </a:p>
        </p:txBody>
      </p:sp>
      <p:sp>
        <p:nvSpPr>
          <p:cNvPr id="15393" name="Rectangle 61"/>
          <p:cNvSpPr>
            <a:spLocks noChangeArrowheads="1"/>
          </p:cNvSpPr>
          <p:nvPr/>
        </p:nvSpPr>
        <p:spPr bwMode="auto">
          <a:xfrm>
            <a:off x="3043238" y="3484563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&gt;&gt; bdShift1</a:t>
            </a:r>
            <a:endParaRPr lang="en-US" sz="1200">
              <a:solidFill>
                <a:srgbClr val="FF0000"/>
              </a:solidFill>
            </a:endParaRPr>
          </a:p>
        </p:txBody>
      </p:sp>
      <p:sp>
        <p:nvSpPr>
          <p:cNvPr id="15394" name="Rectangle 62"/>
          <p:cNvSpPr>
            <a:spLocks noChangeArrowheads="1"/>
          </p:cNvSpPr>
          <p:nvPr/>
        </p:nvSpPr>
        <p:spPr bwMode="auto">
          <a:xfrm>
            <a:off x="4338638" y="3484563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>
                <a:solidFill>
                  <a:srgbClr val="FF0000"/>
                </a:solidFill>
              </a:rPr>
              <a:t>(BD+7)</a:t>
            </a:r>
            <a:r>
              <a:rPr lang="en-US" sz="1200"/>
              <a:t>-bit Clip</a:t>
            </a:r>
          </a:p>
        </p:txBody>
      </p:sp>
      <p:sp>
        <p:nvSpPr>
          <p:cNvPr id="15395" name="Rectangle 63"/>
          <p:cNvSpPr>
            <a:spLocks noChangeArrowheads="1"/>
          </p:cNvSpPr>
          <p:nvPr/>
        </p:nvSpPr>
        <p:spPr bwMode="auto">
          <a:xfrm>
            <a:off x="6929438" y="3484563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&gt;&gt; bdShift2</a:t>
            </a:r>
            <a:endParaRPr lang="en-US" sz="1200">
              <a:solidFill>
                <a:srgbClr val="FF0000"/>
              </a:solidFill>
            </a:endParaRPr>
          </a:p>
        </p:txBody>
      </p:sp>
      <p:cxnSp>
        <p:nvCxnSpPr>
          <p:cNvPr id="15396" name="Straight Arrow Connector 64"/>
          <p:cNvCxnSpPr>
            <a:cxnSpLocks noChangeShapeType="1"/>
            <a:stCxn id="15392" idx="3"/>
            <a:endCxn id="15393" idx="1"/>
          </p:cNvCxnSpPr>
          <p:nvPr/>
        </p:nvCxnSpPr>
        <p:spPr bwMode="auto">
          <a:xfrm>
            <a:off x="2814638" y="3636963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5397" name="Straight Arrow Connector 65"/>
          <p:cNvCxnSpPr>
            <a:cxnSpLocks noChangeShapeType="1"/>
            <a:stCxn id="15393" idx="3"/>
            <a:endCxn id="15394" idx="1"/>
          </p:cNvCxnSpPr>
          <p:nvPr/>
        </p:nvCxnSpPr>
        <p:spPr bwMode="auto">
          <a:xfrm>
            <a:off x="4110038" y="3636963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5398" name="Straight Arrow Connector 66"/>
          <p:cNvCxnSpPr>
            <a:cxnSpLocks noChangeShapeType="1"/>
            <a:stCxn id="15394" idx="3"/>
            <a:endCxn id="15391" idx="1"/>
          </p:cNvCxnSpPr>
          <p:nvPr/>
        </p:nvCxnSpPr>
        <p:spPr bwMode="auto">
          <a:xfrm>
            <a:off x="5405438" y="3636963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5399" name="Straight Arrow Connector 67"/>
          <p:cNvCxnSpPr>
            <a:cxnSpLocks noChangeShapeType="1"/>
            <a:stCxn id="15391" idx="3"/>
            <a:endCxn id="15395" idx="1"/>
          </p:cNvCxnSpPr>
          <p:nvPr/>
        </p:nvCxnSpPr>
        <p:spPr bwMode="auto">
          <a:xfrm>
            <a:off x="6700838" y="3636963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5400" name="Straight Arrow Connector 68"/>
          <p:cNvCxnSpPr>
            <a:cxnSpLocks noChangeShapeType="1"/>
            <a:stCxn id="15395" idx="3"/>
          </p:cNvCxnSpPr>
          <p:nvPr/>
        </p:nvCxnSpPr>
        <p:spPr bwMode="auto">
          <a:xfrm>
            <a:off x="7996238" y="3636963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5401" name="Straight Arrow Connector 69"/>
          <p:cNvCxnSpPr>
            <a:cxnSpLocks noChangeShapeType="1"/>
            <a:endCxn id="15392" idx="1"/>
          </p:cNvCxnSpPr>
          <p:nvPr/>
        </p:nvCxnSpPr>
        <p:spPr bwMode="auto">
          <a:xfrm>
            <a:off x="1519238" y="3636963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sp>
        <p:nvSpPr>
          <p:cNvPr id="15402" name="TextBox 70"/>
          <p:cNvSpPr txBox="1">
            <a:spLocks noChangeArrowheads="1"/>
          </p:cNvSpPr>
          <p:nvPr/>
        </p:nvSpPr>
        <p:spPr bwMode="auto">
          <a:xfrm>
            <a:off x="914400" y="3452813"/>
            <a:ext cx="622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alibri" pitchFamily="34" charset="0"/>
              </a:rPr>
              <a:t>level</a:t>
            </a:r>
          </a:p>
        </p:txBody>
      </p:sp>
      <p:sp>
        <p:nvSpPr>
          <p:cNvPr id="15403" name="TextBox 71"/>
          <p:cNvSpPr txBox="1">
            <a:spLocks noChangeArrowheads="1"/>
          </p:cNvSpPr>
          <p:nvPr/>
        </p:nvSpPr>
        <p:spPr bwMode="auto">
          <a:xfrm>
            <a:off x="8224838" y="3452813"/>
            <a:ext cx="8778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alibri" pitchFamily="34" charset="0"/>
              </a:rPr>
              <a:t>residue</a:t>
            </a:r>
          </a:p>
        </p:txBody>
      </p:sp>
      <p:sp>
        <p:nvSpPr>
          <p:cNvPr id="15404" name="TextBox 73"/>
          <p:cNvSpPr txBox="1">
            <a:spLocks noChangeArrowheads="1"/>
          </p:cNvSpPr>
          <p:nvPr/>
        </p:nvSpPr>
        <p:spPr bwMode="auto">
          <a:xfrm>
            <a:off x="123825" y="4243388"/>
            <a:ext cx="9067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ourier New" pitchFamily="49" charset="0"/>
                <a:cs typeface="Courier New" pitchFamily="49" charset="0"/>
              </a:rPr>
              <a:t>BD: sample bit depth</a:t>
            </a:r>
          </a:p>
          <a:p>
            <a:r>
              <a:rPr lang="en-US" sz="1200">
                <a:latin typeface="Courier New" pitchFamily="49" charset="0"/>
                <a:cs typeface="Courier New" pitchFamily="49" charset="0"/>
              </a:rPr>
              <a:t>DQ: Dequantization, IT: Inverse transform, ITS: Inverse transform skip (except the right shifts)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Proposed Solution</a:t>
            </a:r>
          </a:p>
        </p:txBody>
      </p:sp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5638800" y="1423988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IT</a:t>
            </a:r>
          </a:p>
        </p:txBody>
      </p:sp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1752600" y="1423988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DQ</a:t>
            </a:r>
          </a:p>
        </p:txBody>
      </p:sp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3048000" y="1423988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&gt;&gt; bdShift1 </a:t>
            </a:r>
          </a:p>
        </p:txBody>
      </p:sp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4343400" y="1423988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16-bit Clip</a:t>
            </a:r>
          </a:p>
        </p:txBody>
      </p:sp>
      <p:sp>
        <p:nvSpPr>
          <p:cNvPr id="16390" name="Rectangle 8"/>
          <p:cNvSpPr>
            <a:spLocks noChangeArrowheads="1"/>
          </p:cNvSpPr>
          <p:nvPr/>
        </p:nvSpPr>
        <p:spPr bwMode="auto">
          <a:xfrm>
            <a:off x="6934200" y="1423988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&gt;&gt; bdShift2</a:t>
            </a:r>
            <a:endParaRPr lang="en-US" sz="1200">
              <a:solidFill>
                <a:srgbClr val="FF0000"/>
              </a:solidFill>
            </a:endParaRPr>
          </a:p>
        </p:txBody>
      </p:sp>
      <p:cxnSp>
        <p:nvCxnSpPr>
          <p:cNvPr id="16391" name="Straight Arrow Connector 9"/>
          <p:cNvCxnSpPr>
            <a:cxnSpLocks noChangeShapeType="1"/>
            <a:stCxn id="16387" idx="3"/>
            <a:endCxn id="16388" idx="1"/>
          </p:cNvCxnSpPr>
          <p:nvPr/>
        </p:nvCxnSpPr>
        <p:spPr bwMode="auto">
          <a:xfrm>
            <a:off x="2819400" y="1576388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6392" name="Straight Arrow Connector 10"/>
          <p:cNvCxnSpPr>
            <a:cxnSpLocks noChangeShapeType="1"/>
            <a:stCxn id="16388" idx="3"/>
            <a:endCxn id="16389" idx="1"/>
          </p:cNvCxnSpPr>
          <p:nvPr/>
        </p:nvCxnSpPr>
        <p:spPr bwMode="auto">
          <a:xfrm>
            <a:off x="4114800" y="1576388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6393" name="Straight Arrow Connector 11"/>
          <p:cNvCxnSpPr>
            <a:cxnSpLocks noChangeShapeType="1"/>
            <a:stCxn id="16389" idx="3"/>
            <a:endCxn id="16386" idx="1"/>
          </p:cNvCxnSpPr>
          <p:nvPr/>
        </p:nvCxnSpPr>
        <p:spPr bwMode="auto">
          <a:xfrm>
            <a:off x="5410200" y="1576388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6394" name="Straight Arrow Connector 12"/>
          <p:cNvCxnSpPr>
            <a:cxnSpLocks noChangeShapeType="1"/>
            <a:stCxn id="16386" idx="3"/>
            <a:endCxn id="16390" idx="1"/>
          </p:cNvCxnSpPr>
          <p:nvPr/>
        </p:nvCxnSpPr>
        <p:spPr bwMode="auto">
          <a:xfrm>
            <a:off x="6705600" y="1576388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6395" name="Straight Arrow Connector 13"/>
          <p:cNvCxnSpPr>
            <a:cxnSpLocks noChangeShapeType="1"/>
            <a:stCxn id="16390" idx="3"/>
          </p:cNvCxnSpPr>
          <p:nvPr/>
        </p:nvCxnSpPr>
        <p:spPr bwMode="auto">
          <a:xfrm>
            <a:off x="8001000" y="1576388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6396" name="Straight Arrow Connector 14"/>
          <p:cNvCxnSpPr>
            <a:cxnSpLocks noChangeShapeType="1"/>
            <a:endCxn id="16387" idx="1"/>
          </p:cNvCxnSpPr>
          <p:nvPr/>
        </p:nvCxnSpPr>
        <p:spPr bwMode="auto">
          <a:xfrm>
            <a:off x="1524000" y="1576388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sp>
        <p:nvSpPr>
          <p:cNvPr id="16397" name="TextBox 15"/>
          <p:cNvSpPr txBox="1">
            <a:spLocks noChangeArrowheads="1"/>
          </p:cNvSpPr>
          <p:nvPr/>
        </p:nvSpPr>
        <p:spPr bwMode="auto">
          <a:xfrm>
            <a:off x="919163" y="1392238"/>
            <a:ext cx="622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alibri" pitchFamily="34" charset="0"/>
              </a:rPr>
              <a:t>level</a:t>
            </a:r>
          </a:p>
        </p:txBody>
      </p:sp>
      <p:sp>
        <p:nvSpPr>
          <p:cNvPr id="16398" name="TextBox 16"/>
          <p:cNvSpPr txBox="1">
            <a:spLocks noChangeArrowheads="1"/>
          </p:cNvSpPr>
          <p:nvPr/>
        </p:nvSpPr>
        <p:spPr bwMode="auto">
          <a:xfrm>
            <a:off x="8229600" y="1392238"/>
            <a:ext cx="879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alibri" pitchFamily="34" charset="0"/>
              </a:rPr>
              <a:t>residue</a:t>
            </a:r>
          </a:p>
        </p:txBody>
      </p:sp>
      <p:sp>
        <p:nvSpPr>
          <p:cNvPr id="16399" name="Rectangle 17"/>
          <p:cNvSpPr>
            <a:spLocks noChangeArrowheads="1"/>
          </p:cNvSpPr>
          <p:nvPr/>
        </p:nvSpPr>
        <p:spPr bwMode="auto">
          <a:xfrm>
            <a:off x="5638800" y="1828800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ITS</a:t>
            </a:r>
            <a:r>
              <a:rPr lang="en-US" sz="120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6400" name="Rectangle 18"/>
          <p:cNvSpPr>
            <a:spLocks noChangeArrowheads="1"/>
          </p:cNvSpPr>
          <p:nvPr/>
        </p:nvSpPr>
        <p:spPr bwMode="auto">
          <a:xfrm>
            <a:off x="1752600" y="1828800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DQ</a:t>
            </a:r>
          </a:p>
        </p:txBody>
      </p:sp>
      <p:sp>
        <p:nvSpPr>
          <p:cNvPr id="16401" name="Rectangle 19"/>
          <p:cNvSpPr>
            <a:spLocks noChangeArrowheads="1"/>
          </p:cNvSpPr>
          <p:nvPr/>
        </p:nvSpPr>
        <p:spPr bwMode="auto">
          <a:xfrm>
            <a:off x="3048000" y="1828800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&gt;&gt; bdShift1</a:t>
            </a:r>
            <a:r>
              <a:rPr lang="en-US" sz="1200">
                <a:solidFill>
                  <a:srgbClr val="FF0000"/>
                </a:solidFill>
              </a:rPr>
              <a:t>-B</a:t>
            </a:r>
            <a:r>
              <a:rPr lang="en-US" sz="1200"/>
              <a:t> </a:t>
            </a:r>
          </a:p>
        </p:txBody>
      </p:sp>
      <p:sp>
        <p:nvSpPr>
          <p:cNvPr id="16402" name="Rectangle 20"/>
          <p:cNvSpPr>
            <a:spLocks noChangeArrowheads="1"/>
          </p:cNvSpPr>
          <p:nvPr/>
        </p:nvSpPr>
        <p:spPr bwMode="auto">
          <a:xfrm>
            <a:off x="4343400" y="1828800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>
                <a:solidFill>
                  <a:srgbClr val="FF0000"/>
                </a:solidFill>
              </a:rPr>
              <a:t>C</a:t>
            </a:r>
            <a:r>
              <a:rPr lang="en-US" sz="1200"/>
              <a:t>-bit Clip</a:t>
            </a:r>
          </a:p>
        </p:txBody>
      </p:sp>
      <p:sp>
        <p:nvSpPr>
          <p:cNvPr id="16403" name="Rectangle 21"/>
          <p:cNvSpPr>
            <a:spLocks noChangeArrowheads="1"/>
          </p:cNvSpPr>
          <p:nvPr/>
        </p:nvSpPr>
        <p:spPr bwMode="auto">
          <a:xfrm>
            <a:off x="6934200" y="1828800"/>
            <a:ext cx="1066800" cy="304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871538"/>
            <a:r>
              <a:rPr lang="en-US" sz="1200"/>
              <a:t>&gt;&gt; bdShift2</a:t>
            </a:r>
            <a:endParaRPr lang="en-US" sz="1200">
              <a:solidFill>
                <a:srgbClr val="FF0000"/>
              </a:solidFill>
            </a:endParaRPr>
          </a:p>
        </p:txBody>
      </p:sp>
      <p:cxnSp>
        <p:nvCxnSpPr>
          <p:cNvPr id="16404" name="Straight Arrow Connector 22"/>
          <p:cNvCxnSpPr>
            <a:cxnSpLocks noChangeShapeType="1"/>
            <a:stCxn id="16400" idx="3"/>
            <a:endCxn id="16401" idx="1"/>
          </p:cNvCxnSpPr>
          <p:nvPr/>
        </p:nvCxnSpPr>
        <p:spPr bwMode="auto">
          <a:xfrm>
            <a:off x="2819400" y="1981200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6405" name="Straight Arrow Connector 23"/>
          <p:cNvCxnSpPr>
            <a:cxnSpLocks noChangeShapeType="1"/>
            <a:stCxn id="16401" idx="3"/>
            <a:endCxn id="16402" idx="1"/>
          </p:cNvCxnSpPr>
          <p:nvPr/>
        </p:nvCxnSpPr>
        <p:spPr bwMode="auto">
          <a:xfrm>
            <a:off x="4114800" y="1981200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6406" name="Straight Arrow Connector 24"/>
          <p:cNvCxnSpPr>
            <a:cxnSpLocks noChangeShapeType="1"/>
            <a:stCxn id="16402" idx="3"/>
            <a:endCxn id="16399" idx="1"/>
          </p:cNvCxnSpPr>
          <p:nvPr/>
        </p:nvCxnSpPr>
        <p:spPr bwMode="auto">
          <a:xfrm>
            <a:off x="5410200" y="1981200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6407" name="Straight Arrow Connector 25"/>
          <p:cNvCxnSpPr>
            <a:cxnSpLocks noChangeShapeType="1"/>
            <a:stCxn id="16399" idx="3"/>
            <a:endCxn id="16403" idx="1"/>
          </p:cNvCxnSpPr>
          <p:nvPr/>
        </p:nvCxnSpPr>
        <p:spPr bwMode="auto">
          <a:xfrm>
            <a:off x="6705600" y="1981200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6408" name="Straight Arrow Connector 26"/>
          <p:cNvCxnSpPr>
            <a:cxnSpLocks noChangeShapeType="1"/>
            <a:stCxn id="16403" idx="3"/>
          </p:cNvCxnSpPr>
          <p:nvPr/>
        </p:nvCxnSpPr>
        <p:spPr bwMode="auto">
          <a:xfrm>
            <a:off x="8001000" y="1981200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6409" name="Straight Arrow Connector 27"/>
          <p:cNvCxnSpPr>
            <a:cxnSpLocks noChangeShapeType="1"/>
            <a:endCxn id="16400" idx="1"/>
          </p:cNvCxnSpPr>
          <p:nvPr/>
        </p:nvCxnSpPr>
        <p:spPr bwMode="auto">
          <a:xfrm>
            <a:off x="1524000" y="1981200"/>
            <a:ext cx="2286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arrow" w="med" len="med"/>
          </a:ln>
        </p:spPr>
      </p:cxnSp>
      <p:sp>
        <p:nvSpPr>
          <p:cNvPr id="16410" name="TextBox 28"/>
          <p:cNvSpPr txBox="1">
            <a:spLocks noChangeArrowheads="1"/>
          </p:cNvSpPr>
          <p:nvPr/>
        </p:nvSpPr>
        <p:spPr bwMode="auto">
          <a:xfrm>
            <a:off x="919163" y="1797050"/>
            <a:ext cx="622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alibri" pitchFamily="34" charset="0"/>
              </a:rPr>
              <a:t>level</a:t>
            </a:r>
          </a:p>
        </p:txBody>
      </p:sp>
      <p:sp>
        <p:nvSpPr>
          <p:cNvPr id="16411" name="TextBox 29"/>
          <p:cNvSpPr txBox="1">
            <a:spLocks noChangeArrowheads="1"/>
          </p:cNvSpPr>
          <p:nvPr/>
        </p:nvSpPr>
        <p:spPr bwMode="auto">
          <a:xfrm>
            <a:off x="8229600" y="1797050"/>
            <a:ext cx="8794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alibri" pitchFamily="34" charset="0"/>
              </a:rPr>
              <a:t>residue</a:t>
            </a:r>
          </a:p>
        </p:txBody>
      </p:sp>
      <p:sp>
        <p:nvSpPr>
          <p:cNvPr id="16412" name="TextBox 30"/>
          <p:cNvSpPr txBox="1">
            <a:spLocks noChangeArrowheads="1"/>
          </p:cNvSpPr>
          <p:nvPr/>
        </p:nvSpPr>
        <p:spPr bwMode="auto">
          <a:xfrm>
            <a:off x="152400" y="2800350"/>
            <a:ext cx="9067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ourier New" pitchFamily="49" charset="0"/>
                <a:cs typeface="Courier New" pitchFamily="49" charset="0"/>
              </a:rPr>
              <a:t>bdShift1 	= BD + M – 5</a:t>
            </a:r>
          </a:p>
          <a:p>
            <a:r>
              <a:rPr lang="en-US" sz="1200">
                <a:latin typeface="Courier New" pitchFamily="49" charset="0"/>
                <a:cs typeface="Courier New" pitchFamily="49" charset="0"/>
              </a:rPr>
              <a:t>bdShift2 	= 20 – BD</a:t>
            </a:r>
          </a:p>
          <a:p>
            <a:r>
              <a:rPr lang="en-US" sz="1200">
                <a:latin typeface="Courier New" pitchFamily="49" charset="0"/>
                <a:cs typeface="Courier New" pitchFamily="49" charset="0"/>
              </a:rPr>
              <a:t>B	= Max(BD + M - 15, 0)</a:t>
            </a:r>
          </a:p>
          <a:p>
            <a:r>
              <a:rPr lang="en-US" sz="1200">
                <a:latin typeface="Courier New" pitchFamily="49" charset="0"/>
                <a:cs typeface="Courier New" pitchFamily="49" charset="0"/>
              </a:rPr>
              <a:t>C 	= (BD &lt;= 15) ? 16 : (BD + 1)</a:t>
            </a:r>
          </a:p>
          <a:p>
            <a:r>
              <a:rPr lang="en-US" sz="1200">
                <a:latin typeface="Courier New" pitchFamily="49" charset="0"/>
                <a:cs typeface="Courier New" pitchFamily="49" charset="0"/>
              </a:rPr>
              <a:t>BD: Sample bit depth, M: Log2 of block size</a:t>
            </a:r>
          </a:p>
          <a:p>
            <a:r>
              <a:rPr lang="en-US" sz="1200">
                <a:latin typeface="Courier New" pitchFamily="49" charset="0"/>
                <a:cs typeface="Courier New" pitchFamily="49" charset="0"/>
              </a:rPr>
              <a:t>DQ: Dequantization, IT: Inverse transform, ITS: Inverse transform skip (except the right shifts)</a:t>
            </a:r>
          </a:p>
        </p:txBody>
      </p:sp>
      <p:sp>
        <p:nvSpPr>
          <p:cNvPr id="16413" name="TextBox 31"/>
          <p:cNvSpPr txBox="1">
            <a:spLocks noChangeArrowheads="1"/>
          </p:cNvSpPr>
          <p:nvPr/>
        </p:nvSpPr>
        <p:spPr bwMode="auto">
          <a:xfrm>
            <a:off x="19050" y="1022350"/>
            <a:ext cx="1824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latin typeface="Calibri" pitchFamily="34" charset="0"/>
              </a:rPr>
              <a:t>Proposed design: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ea typeface="Gulim" pitchFamily="34" charset="-127"/>
              </a:rPr>
              <a:t>Experimental condition &amp; results</a:t>
            </a:r>
          </a:p>
        </p:txBody>
      </p:sp>
      <p:sp>
        <p:nvSpPr>
          <p:cNvPr id="17411" name="Content Placeholder 1"/>
          <p:cNvSpPr>
            <a:spLocks noGrp="1"/>
          </p:cNvSpPr>
          <p:nvPr>
            <p:ph idx="1"/>
          </p:nvPr>
        </p:nvSpPr>
        <p:spPr>
          <a:xfrm>
            <a:off x="609600" y="819150"/>
            <a:ext cx="8153400" cy="838200"/>
          </a:xfrm>
        </p:spPr>
        <p:txBody>
          <a:bodyPr/>
          <a:lstStyle/>
          <a:p>
            <a:r>
              <a:rPr lang="en-US" sz="2000" smtClean="0"/>
              <a:t>Proposed modifications implemented on Range Extension 4.1 software</a:t>
            </a:r>
          </a:p>
          <a:p>
            <a:r>
              <a:rPr lang="en-US" sz="2000" smtClean="0"/>
              <a:t>Test Conditions as defined in AHG18</a:t>
            </a:r>
          </a:p>
        </p:txBody>
      </p:sp>
      <p:sp>
        <p:nvSpPr>
          <p:cNvPr id="17412" name="TextBox 2"/>
          <p:cNvSpPr txBox="1">
            <a:spLocks noChangeArrowheads="1"/>
          </p:cNvSpPr>
          <p:nvPr/>
        </p:nvSpPr>
        <p:spPr bwMode="auto">
          <a:xfrm>
            <a:off x="4953000" y="4095750"/>
            <a:ext cx="3648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Calibri" pitchFamily="34" charset="0"/>
              </a:rPr>
              <a:t>Cross-check document: JCTVC-O0314</a:t>
            </a:r>
          </a:p>
          <a:p>
            <a:r>
              <a:rPr lang="en-US" sz="1800">
                <a:latin typeface="Calibri" pitchFamily="34" charset="0"/>
              </a:rPr>
              <a:t>Thank you - Samsung</a:t>
            </a:r>
          </a:p>
        </p:txBody>
      </p:sp>
      <p:sp>
        <p:nvSpPr>
          <p:cNvPr id="17413" name="TextBox 7"/>
          <p:cNvSpPr txBox="1">
            <a:spLocks noChangeArrowheads="1"/>
          </p:cNvSpPr>
          <p:nvPr/>
        </p:nvSpPr>
        <p:spPr bwMode="auto">
          <a:xfrm>
            <a:off x="1219200" y="3257550"/>
            <a:ext cx="74152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latin typeface="Calibri" pitchFamily="34" charset="0"/>
              </a:rPr>
              <a:t>Note, RExt-4.1 anchor software dequantizer and inverse transform/inverse transform-skip right shift differs from draft as described in bug-report #1185</a:t>
            </a:r>
          </a:p>
        </p:txBody>
      </p:sp>
      <p:graphicFrame>
        <p:nvGraphicFramePr>
          <p:cNvPr id="17534" name="Group 126"/>
          <p:cNvGraphicFramePr>
            <a:graphicFrameLocks noGrp="1"/>
          </p:cNvGraphicFramePr>
          <p:nvPr/>
        </p:nvGraphicFramePr>
        <p:xfrm>
          <a:off x="1752600" y="1581150"/>
          <a:ext cx="4648200" cy="1674813"/>
        </p:xfrm>
        <a:graphic>
          <a:graphicData uri="http://schemas.openxmlformats.org/drawingml/2006/table">
            <a:tbl>
              <a:tblPr/>
              <a:tblGrid>
                <a:gridCol w="1349375"/>
                <a:gridCol w="1098550"/>
                <a:gridCol w="1100138"/>
                <a:gridCol w="1100137"/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All Intra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Y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U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V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12-bit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0.6%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14-bit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1.1%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2.3%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2.6%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16-bit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0.6%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ea typeface="Gulim" pitchFamily="34" charset="-127"/>
              </a:rPr>
              <a:t>Conclusions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82000" cy="16573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ko-KR" sz="1800" smtClean="0">
                <a:ea typeface="Gulim" pitchFamily="34" charset="-127"/>
              </a:rPr>
              <a:t>Proposed modifications to transform skip processing path </a:t>
            </a:r>
            <a:r>
              <a:rPr lang="en-CA" sz="1800" smtClean="0"/>
              <a:t>to support high bit depth coding. </a:t>
            </a:r>
          </a:p>
          <a:p>
            <a:pPr eaLnBrk="1" hangingPunct="1">
              <a:lnSpc>
                <a:spcPct val="90000"/>
              </a:lnSpc>
            </a:pPr>
            <a:endParaRPr lang="en-CA" sz="1800" smtClean="0"/>
          </a:p>
          <a:p>
            <a:pPr eaLnBrk="1" hangingPunct="1">
              <a:lnSpc>
                <a:spcPct val="90000"/>
              </a:lnSpc>
            </a:pPr>
            <a:r>
              <a:rPr lang="en-CA" sz="1800" smtClean="0"/>
              <a:t>With the proposed design </a:t>
            </a:r>
            <a:r>
              <a:rPr lang="en-US" sz="1800" smtClean="0"/>
              <a:t>no change is required to the core transform processing capabilities when compared to an HEVC v1 decoder.</a:t>
            </a:r>
            <a:endParaRPr lang="en-CA" sz="1800" smtClean="0"/>
          </a:p>
          <a:p>
            <a:pPr eaLnBrk="1" hangingPunct="1">
              <a:lnSpc>
                <a:spcPct val="90000"/>
              </a:lnSpc>
            </a:pPr>
            <a:endParaRPr lang="en-CA" altLang="ko-KR" sz="1800" smtClean="0">
              <a:ea typeface="Gulim" pitchFamily="34" charset="-127"/>
            </a:endParaRPr>
          </a:p>
          <a:p>
            <a:pPr eaLnBrk="1" hangingPunct="1">
              <a:lnSpc>
                <a:spcPct val="90000"/>
              </a:lnSpc>
            </a:pPr>
            <a:r>
              <a:rPr lang="en-CA" sz="1800" smtClean="0"/>
              <a:t>Simulations demonstrate that for the proposed design under AHG18 test conditions, the average luma BD rate change is </a:t>
            </a:r>
            <a:r>
              <a:rPr lang="sv-SE" sz="1800" smtClean="0"/>
              <a:t>0.6% (12-bit), 1.0% (14-bit), 0.5% (16-bit).</a:t>
            </a:r>
            <a:endParaRPr lang="en-US" altLang="ko-KR" sz="1800" smtClean="0">
              <a:ea typeface="Gulim" pitchFamily="34" charset="-127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ko-KR" sz="1800" smtClean="0">
              <a:ea typeface="Gulim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19102</TotalTime>
  <Words>366</Words>
  <Application>Microsoft Office PowerPoint</Application>
  <PresentationFormat>On-screen Show (16:9)</PresentationFormat>
  <Paragraphs>98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Tahoma</vt:lpstr>
      <vt:lpstr>Arial</vt:lpstr>
      <vt:lpstr>Calibri</vt:lpstr>
      <vt:lpstr>Wingdings</vt:lpstr>
      <vt:lpstr>Verdana</vt:lpstr>
      <vt:lpstr>Gulim</vt:lpstr>
      <vt:lpstr>Courier New</vt:lpstr>
      <vt:lpstr>CST July Monthly Dept Meeting 073008</vt:lpstr>
      <vt:lpstr>CST July Monthly Dept Meeting 073008</vt:lpstr>
      <vt:lpstr>CST July Monthly Dept Meeting 073008</vt:lpstr>
      <vt:lpstr>AHG18: On Supporting Higher Bit Depth With Transform Skip Only Changes</vt:lpstr>
      <vt:lpstr>Organization</vt:lpstr>
      <vt:lpstr>Background &amp; Motivation</vt:lpstr>
      <vt:lpstr>Problem Statement</vt:lpstr>
      <vt:lpstr>Proposed Solution</vt:lpstr>
      <vt:lpstr>Experimental condition &amp; results</vt:lpstr>
      <vt:lpstr>Conclusions</vt:lpstr>
      <vt:lpstr>Slide 8</vt:lpstr>
    </vt:vector>
  </TitlesOfParts>
  <Company>Sharp Labs of America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kimse</cp:lastModifiedBy>
  <cp:revision>431</cp:revision>
  <cp:lastPrinted>2012-05-17T23:57:45Z</cp:lastPrinted>
  <dcterms:created xsi:type="dcterms:W3CDTF">2008-07-29T15:54:01Z</dcterms:created>
  <dcterms:modified xsi:type="dcterms:W3CDTF">2013-10-23T09:19:45Z</dcterms:modified>
</cp:coreProperties>
</file>