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300" r:id="rId3"/>
    <p:sldId id="309" r:id="rId4"/>
    <p:sldId id="310" r:id="rId5"/>
    <p:sldId id="311" r:id="rId6"/>
    <p:sldId id="312" r:id="rId7"/>
    <p:sldId id="31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18" autoAdjust="0"/>
  </p:normalViewPr>
  <p:slideViewPr>
    <p:cSldViewPr>
      <p:cViewPr>
        <p:scale>
          <a:sx n="84" d="100"/>
          <a:sy n="84" d="100"/>
        </p:scale>
        <p:origin x="-15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JCTVC-O0254 / JCT3V-F0084: </a:t>
            </a:r>
            <a:r>
              <a:rPr lang="en-CA" dirty="0"/>
              <a:t>MV-HEVC/SHVC HLS: On Inter layer Prediction Signaling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Hendry, </a:t>
            </a:r>
            <a:r>
              <a:rPr lang="en-US" dirty="0"/>
              <a:t>Y</a:t>
            </a:r>
            <a:r>
              <a:rPr lang="en-US" dirty="0" smtClean="0"/>
              <a:t>. </a:t>
            </a:r>
            <a:r>
              <a:rPr lang="en-US" dirty="0" smtClean="0"/>
              <a:t>Chen, </a:t>
            </a:r>
            <a:r>
              <a:rPr lang="en-US" dirty="0" smtClean="0"/>
              <a:t>Y.K. Wang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</a:t>
            </a:r>
            <a:r>
              <a:rPr lang="en-US" dirty="0" smtClean="0"/>
              <a:t>s contribution is follow-up of JCTVC-N0118</a:t>
            </a:r>
          </a:p>
          <a:p>
            <a:pPr lvl="1"/>
            <a:r>
              <a:rPr lang="en-US" dirty="0" smtClean="0"/>
              <a:t>Additional study</a:t>
            </a:r>
          </a:p>
          <a:p>
            <a:pPr lvl="1"/>
            <a:r>
              <a:rPr lang="en-US" dirty="0" smtClean="0"/>
              <a:t>Bit-count data provided</a:t>
            </a:r>
          </a:p>
          <a:p>
            <a:endParaRPr lang="en-US" dirty="0"/>
          </a:p>
          <a:p>
            <a:r>
              <a:rPr lang="en-US" dirty="0" smtClean="0"/>
              <a:t>List of inter-layer prediction reference layer set (ILP-RPS) currently only </a:t>
            </a:r>
            <a:r>
              <a:rPr lang="en-US" dirty="0" err="1" smtClean="0"/>
              <a:t>signalled</a:t>
            </a:r>
            <a:r>
              <a:rPr lang="en-US" dirty="0" smtClean="0"/>
              <a:t> in Slice Header</a:t>
            </a:r>
          </a:p>
          <a:p>
            <a:pPr lvl="1"/>
            <a:r>
              <a:rPr lang="en-US" dirty="0" err="1" smtClean="0"/>
              <a:t>all_ref_layers_active_flag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max_one_active_ref_layer_flag</a:t>
            </a:r>
            <a:r>
              <a:rPr lang="en-US" dirty="0" smtClean="0"/>
              <a:t> help to avoid always </a:t>
            </a:r>
            <a:r>
              <a:rPr lang="en-US" dirty="0" err="1" smtClean="0"/>
              <a:t>signalling</a:t>
            </a:r>
            <a:r>
              <a:rPr lang="en-US" dirty="0" smtClean="0"/>
              <a:t> the ILP-RSP for common cases.</a:t>
            </a:r>
          </a:p>
          <a:p>
            <a:pPr lvl="1"/>
            <a:r>
              <a:rPr lang="en-US" dirty="0" smtClean="0"/>
              <a:t>But, other than common cases, if will be more efficient if we can avoid always </a:t>
            </a:r>
            <a:r>
              <a:rPr lang="en-US" dirty="0" err="1" smtClean="0"/>
              <a:t>signalling</a:t>
            </a:r>
            <a:r>
              <a:rPr lang="en-US" dirty="0" smtClean="0"/>
              <a:t> ILP-RPS in SH.</a:t>
            </a:r>
          </a:p>
          <a:p>
            <a:pPr lvl="1"/>
            <a:endParaRPr lang="en-US" dirty="0"/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Signal a list of candidate ILP-RPS for each layer in VPS</a:t>
            </a:r>
          </a:p>
          <a:p>
            <a:pPr lvl="1"/>
            <a:r>
              <a:rPr lang="en-US" dirty="0" smtClean="0"/>
              <a:t>These candidate ILP-RPS can be referred by index from 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Signalling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US" dirty="0" smtClean="0"/>
              <a:t>In VPS, a </a:t>
            </a:r>
            <a:r>
              <a:rPr lang="en-US" dirty="0"/>
              <a:t>set of candidates ILP-RPS for each layer may be signaled in </a:t>
            </a:r>
            <a:r>
              <a:rPr lang="en-US" dirty="0" smtClean="0"/>
              <a:t>VPS</a:t>
            </a:r>
          </a:p>
          <a:p>
            <a:pPr lvl="1" hangingPunct="0"/>
            <a:r>
              <a:rPr lang="en-US" dirty="0"/>
              <a:t>When </a:t>
            </a:r>
            <a:r>
              <a:rPr lang="en-US" dirty="0" err="1"/>
              <a:t>all_ref_layers_active_flag</a:t>
            </a:r>
            <a:r>
              <a:rPr lang="en-US" dirty="0"/>
              <a:t> is not equal to </a:t>
            </a:r>
            <a:r>
              <a:rPr lang="en-US" dirty="0" smtClean="0"/>
              <a:t>1</a:t>
            </a:r>
          </a:p>
          <a:p>
            <a:pPr lvl="1" hangingPunct="0"/>
            <a:r>
              <a:rPr lang="en-US" dirty="0" smtClean="0"/>
              <a:t>When the </a:t>
            </a:r>
            <a:r>
              <a:rPr lang="en-US" dirty="0"/>
              <a:t>number of direct dependent layers is greater than 1.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slice header, two new syntax </a:t>
            </a:r>
            <a:r>
              <a:rPr lang="en-US" dirty="0" smtClean="0"/>
              <a:t>elements </a:t>
            </a:r>
          </a:p>
          <a:p>
            <a:pPr lvl="1"/>
            <a:r>
              <a:rPr lang="en-US" dirty="0" err="1" smtClean="0"/>
              <a:t>ilp_ref_pic_set_vps_flag</a:t>
            </a:r>
            <a:r>
              <a:rPr lang="en-US" dirty="0" smtClean="0"/>
              <a:t> </a:t>
            </a:r>
            <a:r>
              <a:rPr lang="en-US" dirty="0"/>
              <a:t>indicates whether ILP-RPS is present in the slice header or ILP-RPS refers to one of the candidate </a:t>
            </a:r>
            <a:r>
              <a:rPr lang="en-US" dirty="0" smtClean="0"/>
              <a:t>ILP-RPS</a:t>
            </a:r>
          </a:p>
          <a:p>
            <a:pPr lvl="1"/>
            <a:r>
              <a:rPr lang="en-US" dirty="0" smtClean="0"/>
              <a:t>When </a:t>
            </a:r>
            <a:r>
              <a:rPr lang="en-US" dirty="0" err="1"/>
              <a:t>ilp_ref_pics_set_vps_flag</a:t>
            </a:r>
            <a:r>
              <a:rPr lang="en-US" dirty="0"/>
              <a:t> is equal to 1, </a:t>
            </a:r>
            <a:r>
              <a:rPr lang="en-US" dirty="0" err="1"/>
              <a:t>ilp_ref_pic_set_idx</a:t>
            </a:r>
            <a:r>
              <a:rPr lang="en-US" dirty="0"/>
              <a:t> specifies the index of the candidate ILP-RPS used for the </a:t>
            </a:r>
            <a:r>
              <a:rPr lang="en-US" dirty="0" smtClean="0"/>
              <a:t>slice.</a:t>
            </a:r>
          </a:p>
          <a:p>
            <a:pPr lvl="1"/>
            <a:r>
              <a:rPr lang="en-US" dirty="0" smtClean="0"/>
              <a:t>These two flags are not present </a:t>
            </a:r>
            <a:r>
              <a:rPr lang="en-US" dirty="0"/>
              <a:t>when the number of direct dependent layers for the current layer is smaller than 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30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794469"/>
              </p:ext>
            </p:extLst>
          </p:nvPr>
        </p:nvGraphicFramePr>
        <p:xfrm>
          <a:off x="1600200" y="1158240"/>
          <a:ext cx="5715000" cy="2400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84077"/>
                <a:gridCol w="1230923"/>
              </a:tblGrid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vps_extension</a:t>
                      </a:r>
                      <a:r>
                        <a:rPr lang="en-US" sz="1200" dirty="0">
                          <a:effectLst/>
                        </a:rPr>
                        <a:t>( ) {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Descriptor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</a:rPr>
                        <a:t>	...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</a:rPr>
                        <a:t>	</a:t>
                      </a:r>
                      <a:r>
                        <a:rPr lang="en-US" sz="1200" dirty="0" err="1">
                          <a:effectLst/>
                        </a:rPr>
                        <a:t>all_ref_layers_active_flag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</a:rPr>
                        <a:t>	</a:t>
                      </a:r>
                      <a:r>
                        <a:rPr lang="en-US" sz="1200" dirty="0" err="1">
                          <a:effectLst/>
                        </a:rPr>
                        <a:t>max_one_active_ref_layer_flag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if (!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all_ref_layers_active_flag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63525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</a:t>
                      </a:r>
                      <a:r>
                        <a:rPr lang="en-US" sz="1200" dirty="0" smtClean="0">
                          <a:effectLst/>
                          <a:highlight>
                            <a:srgbClr val="FFFF00"/>
                          </a:highlight>
                        </a:rPr>
                        <a:t>     for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(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 =1;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 &lt;= vps_max_layers_minus1;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++) 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92100" algn="l"/>
                          <a:tab pos="339725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			if( NumDirectRefLayers[ layer_id_in_nuh[ i ] ] &gt; 1 ) {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		</a:t>
                      </a:r>
                      <a:r>
                        <a:rPr lang="en-US" sz="1200" b="1" dirty="0" err="1">
                          <a:effectLst/>
                          <a:highlight>
                            <a:srgbClr val="FFFF00"/>
                          </a:highlight>
                        </a:rPr>
                        <a:t>num_ilp_ref_pic_sets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53975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		for( j = 1; j  &lt; 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num_ilp_ref_pic_sets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]; j++)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682625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				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ilp_ref_pic_set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(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kern="100" dirty="0">
                          <a:effectLst/>
                          <a:highlight>
                            <a:srgbClr val="FFFF00"/>
                          </a:highlight>
                        </a:rPr>
                        <a:t>, j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 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902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92100" algn="l"/>
                          <a:tab pos="339725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sz="1200" dirty="0" smtClean="0">
                          <a:effectLst/>
                          <a:highlight>
                            <a:srgbClr val="FFFF00"/>
                          </a:highlight>
                        </a:rPr>
                        <a:t>       }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effectLst/>
                        </a:rPr>
                        <a:t>	...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>
                          <a:effectLst/>
                        </a:rPr>
                        <a:t>}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702546"/>
              </p:ext>
            </p:extLst>
          </p:nvPr>
        </p:nvGraphicFramePr>
        <p:xfrm>
          <a:off x="1676400" y="4358640"/>
          <a:ext cx="5715000" cy="128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54338"/>
                <a:gridCol w="1127552"/>
                <a:gridCol w="13311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ilp_ref_pic_set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( 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layerIdx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, 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ilpRpsIdx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 ) {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Descriptor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70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520315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for(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 =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layerIdx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− 1;</a:t>
                      </a:r>
                      <a:b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</a:b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		(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 &gt;= 0 ) &amp;&amp; !(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max_one_active_ref_layer_flag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  &amp;&amp;</a:t>
                      </a:r>
                      <a:b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</a:b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											 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present_in_il_rps_flag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+ 1 ] );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− − 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ctr"/>
                </a:tc>
              </a:tr>
              <a:tr h="17970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520315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		  if( 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direct_dependency_flag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layerIdx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 ] 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   </a:t>
                      </a:r>
                      <a:r>
                        <a:rPr lang="en-GB" sz="1200" dirty="0" smtClean="0">
                          <a:effectLst/>
                          <a:highlight>
                            <a:srgbClr val="FFFF00"/>
                          </a:highlight>
                        </a:rPr>
                        <a:t>      </a:t>
                      </a:r>
                      <a:r>
                        <a:rPr lang="en-GB" sz="1200" b="1" dirty="0" err="1" smtClean="0">
                          <a:effectLst/>
                          <a:highlight>
                            <a:srgbClr val="FFFF00"/>
                          </a:highlight>
                        </a:rPr>
                        <a:t>present_in_il_rps_flag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}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8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287302"/>
              </p:ext>
            </p:extLst>
          </p:nvPr>
        </p:nvGraphicFramePr>
        <p:xfrm>
          <a:off x="990600" y="1752600"/>
          <a:ext cx="7239000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19762"/>
                <a:gridCol w="919238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</a:rPr>
                        <a:t>slice_segment_header</a:t>
                      </a:r>
                      <a:r>
                        <a:rPr lang="en-GB" sz="1200" dirty="0">
                          <a:effectLst/>
                        </a:rPr>
                        <a:t>( ) {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Descriptor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	...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136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kern="100" dirty="0">
                          <a:effectLst/>
                        </a:rPr>
                        <a:t>		if( </a:t>
                      </a:r>
                      <a:r>
                        <a:rPr lang="en-GB" sz="1200" kern="100" dirty="0" err="1">
                          <a:effectLst/>
                        </a:rPr>
                        <a:t>nuh_layer_id</a:t>
                      </a:r>
                      <a:r>
                        <a:rPr lang="en-GB" sz="1200" kern="100" dirty="0">
                          <a:effectLst/>
                        </a:rPr>
                        <a:t> &gt; 0  &amp;&amp; !</a:t>
                      </a:r>
                      <a:r>
                        <a:rPr lang="en-GB" sz="1200" kern="100" dirty="0" err="1">
                          <a:effectLst/>
                        </a:rPr>
                        <a:t>all_ref_layers_active_flag</a:t>
                      </a:r>
                      <a:r>
                        <a:rPr lang="en-GB" sz="1200" kern="100" dirty="0">
                          <a:effectLst/>
                        </a:rPr>
                        <a:t>  &amp;&amp;  </a:t>
                      </a:r>
                      <a:r>
                        <a:rPr lang="en-GB" sz="1200" kern="100" dirty="0" smtClean="0">
                          <a:effectLst/>
                        </a:rPr>
                        <a:t>  </a:t>
                      </a:r>
                      <a:r>
                        <a:rPr lang="en-CA" sz="1200" dirty="0" err="1" smtClean="0">
                          <a:effectLst/>
                        </a:rPr>
                        <a:t>NumDirectRefLayers</a:t>
                      </a:r>
                      <a:r>
                        <a:rPr lang="en-GB" sz="1200" kern="100" dirty="0">
                          <a:effectLst/>
                        </a:rPr>
                        <a:t>[ </a:t>
                      </a:r>
                      <a:r>
                        <a:rPr lang="en-GB" sz="1200" kern="100" dirty="0" err="1">
                          <a:effectLst/>
                        </a:rPr>
                        <a:t>nuh_layer_id</a:t>
                      </a:r>
                      <a:r>
                        <a:rPr lang="en-GB" sz="1200" kern="100" dirty="0">
                          <a:effectLst/>
                        </a:rPr>
                        <a:t> ] &gt; 0) {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698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</a:rPr>
                        <a:t>				</a:t>
                      </a:r>
                      <a:r>
                        <a:rPr lang="en-GB" sz="1200" b="1" dirty="0" err="1">
                          <a:effectLst/>
                        </a:rPr>
                        <a:t>inter_layer_pred_enabled_flag</a:t>
                      </a:r>
                      <a:endParaRPr lang="en-US" sz="12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130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</a:rPr>
                        <a:t>				if ( </a:t>
                      </a:r>
                      <a:r>
                        <a:rPr lang="en-GB" sz="1200" dirty="0" err="1">
                          <a:effectLst/>
                        </a:rPr>
                        <a:t>inter_layer_pred_enabled_flag</a:t>
                      </a:r>
                      <a:r>
                        <a:rPr lang="en-GB" sz="1200" dirty="0">
                          <a:effectLst/>
                        </a:rPr>
                        <a:t> &amp;&amp; </a:t>
                      </a:r>
                      <a:r>
                        <a:rPr lang="en-GB" sz="1200" dirty="0" err="1">
                          <a:effectLst/>
                        </a:rPr>
                        <a:t>NumDirectRefLayers</a:t>
                      </a:r>
                      <a:r>
                        <a:rPr lang="en-GB" sz="1200" dirty="0">
                          <a:effectLst/>
                        </a:rPr>
                        <a:t>[ </a:t>
                      </a:r>
                      <a:r>
                        <a:rPr lang="en-GB" sz="1200" dirty="0" err="1">
                          <a:effectLst/>
                        </a:rPr>
                        <a:t>nuh_layer_id</a:t>
                      </a:r>
                      <a:r>
                        <a:rPr lang="en-GB" sz="1200" dirty="0">
                          <a:effectLst/>
                        </a:rPr>
                        <a:t> ]&gt; 1 ) {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1239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if( 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numIlpRefPicSets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 ] &gt; 0 )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	</a:t>
                      </a:r>
                      <a:r>
                        <a:rPr lang="en-GB" sz="1200" b="1" dirty="0" err="1">
                          <a:effectLst/>
                          <a:highlight>
                            <a:srgbClr val="FFFF00"/>
                          </a:highlight>
                        </a:rPr>
                        <a:t>ilp_ref_pic_set_vps_flag</a:t>
                      </a:r>
                      <a:endParaRPr lang="en-US" sz="12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if( 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ilp_ref_pic_set_vps_flag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 ) {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	if( 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numIlpRefPicSets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 ] &gt; 1 )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		</a:t>
                      </a:r>
                      <a:r>
                        <a:rPr lang="en-GB" sz="1200" b="1" dirty="0" err="1">
                          <a:effectLst/>
                          <a:highlight>
                            <a:srgbClr val="FFFF00"/>
                          </a:highlight>
                        </a:rPr>
                        <a:t>ilp_ref_pic_set_idx</a:t>
                      </a:r>
                      <a:endParaRPr lang="en-US" sz="1200" b="1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u(v)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}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else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1366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						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ilp_ref_pic_set</a:t>
                      </a: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( </a:t>
                      </a:r>
                      <a:r>
                        <a:rPr lang="en-US" sz="1200" dirty="0" err="1">
                          <a:effectLst/>
                          <a:highlight>
                            <a:srgbClr val="FFFF00"/>
                          </a:highlight>
                        </a:rPr>
                        <a:t>LayerIdxInVps</a:t>
                      </a:r>
                      <a:r>
                        <a:rPr lang="en-US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200" kern="100" dirty="0" err="1"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GB" sz="1200" kern="100" dirty="0">
                          <a:effectLst/>
                          <a:highlight>
                            <a:srgbClr val="FFFF00"/>
                          </a:highlight>
                        </a:rPr>
                        <a:t> ],</a:t>
                      </a:r>
                      <a:br>
                        <a:rPr lang="en-GB" sz="1200" kern="100" dirty="0">
                          <a:effectLst/>
                          <a:highlight>
                            <a:srgbClr val="FFFF00"/>
                          </a:highlight>
                        </a:rPr>
                      </a:br>
                      <a:r>
                        <a:rPr lang="en-GB" sz="1200" kern="100" dirty="0">
                          <a:effectLst/>
                          <a:highlight>
                            <a:srgbClr val="FFFF00"/>
                          </a:highlight>
                        </a:rPr>
                        <a:t>										</a:t>
                      </a:r>
                      <a:r>
                        <a:rPr lang="en-CA" sz="1200" dirty="0" err="1">
                          <a:effectLst/>
                          <a:highlight>
                            <a:srgbClr val="FFFF00"/>
                          </a:highlight>
                        </a:rPr>
                        <a:t>numIlpRefPicSets</a:t>
                      </a:r>
                      <a:r>
                        <a:rPr lang="en-CA" sz="12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200" dirty="0" err="1">
                          <a:effectLst/>
                          <a:highlight>
                            <a:srgbClr val="FFFF00"/>
                          </a:highlight>
                        </a:rPr>
                        <a:t>nuh_layer_id</a:t>
                      </a:r>
                      <a:r>
                        <a:rPr lang="en-CA" sz="12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r>
                        <a:rPr lang="en-GB" sz="1200" kern="100" dirty="0">
                          <a:effectLst/>
                          <a:highlight>
                            <a:srgbClr val="FFFF00"/>
                          </a:highlight>
                        </a:rPr>
                        <a:t> )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1303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</a:rPr>
                        <a:t>				}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	}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</a:rPr>
                        <a:t>		…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3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Bit-count saving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Use-case #1 – Different frame-rate case</a:t>
            </a:r>
          </a:p>
          <a:p>
            <a:pPr lvl="1"/>
            <a:r>
              <a:rPr lang="en-US" dirty="0" smtClean="0"/>
              <a:t> </a:t>
            </a:r>
            <a:r>
              <a:rPr lang="en-CA" dirty="0"/>
              <a:t>M</a:t>
            </a:r>
            <a:r>
              <a:rPr lang="en-CA" dirty="0" smtClean="0"/>
              <a:t>ulti-layer bitstream</a:t>
            </a:r>
          </a:p>
          <a:p>
            <a:pPr lvl="1"/>
            <a:r>
              <a:rPr lang="en-CA" dirty="0"/>
              <a:t> </a:t>
            </a:r>
            <a:r>
              <a:rPr lang="en-CA" dirty="0"/>
              <a:t>M</a:t>
            </a:r>
            <a:r>
              <a:rPr lang="en-CA" dirty="0" smtClean="0"/>
              <a:t>ulti-layer </a:t>
            </a:r>
            <a:r>
              <a:rPr lang="en-CA" dirty="0"/>
              <a:t>bitstream with different frame-rate such as the higher layer has double frame-rate than its immediate lower </a:t>
            </a:r>
            <a:r>
              <a:rPr lang="en-CA" dirty="0" smtClean="0"/>
              <a:t>layer</a:t>
            </a:r>
          </a:p>
          <a:p>
            <a:pPr lvl="1"/>
            <a:r>
              <a:rPr lang="en-CA" dirty="0" smtClean="0"/>
              <a:t> Each </a:t>
            </a:r>
            <a:r>
              <a:rPr lang="en-CA" dirty="0"/>
              <a:t>layer </a:t>
            </a:r>
            <a:r>
              <a:rPr lang="en-CA" dirty="0" smtClean="0"/>
              <a:t>has </a:t>
            </a:r>
            <a:r>
              <a:rPr lang="en-CA" dirty="0"/>
              <a:t>direct dependency to all layers below it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487762"/>
              </p:ext>
            </p:extLst>
          </p:nvPr>
        </p:nvGraphicFramePr>
        <p:xfrm>
          <a:off x="990600" y="3124200"/>
          <a:ext cx="6858002" cy="2197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7182"/>
                <a:gridCol w="1005625"/>
                <a:gridCol w="1005625"/>
                <a:gridCol w="1045508"/>
                <a:gridCol w="1045508"/>
                <a:gridCol w="818554"/>
              </a:tblGrid>
              <a:tr h="31750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Bits in VPS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Bits in SH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Current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Proposed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Current 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Proposed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Saving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  <a:tr h="5080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EL 2 (per 4 picture)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11.11%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  <a:tr h="4191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EL 3 (per 8 picture)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14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30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  <a:tr h="6350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EL 4 (per 16 picture)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52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40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23.08%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050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Bit-count saving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Use-case #2 – Fixed number of ILP ref </a:t>
            </a:r>
            <a:r>
              <a:rPr lang="en-US" dirty="0" err="1" smtClean="0"/>
              <a:t>pics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CA" dirty="0"/>
              <a:t>M</a:t>
            </a:r>
            <a:r>
              <a:rPr lang="en-CA" dirty="0" smtClean="0"/>
              <a:t>ulti-layer bitstream</a:t>
            </a:r>
          </a:p>
          <a:p>
            <a:pPr lvl="1"/>
            <a:r>
              <a:rPr lang="en-CA" dirty="0" smtClean="0"/>
              <a:t> Each </a:t>
            </a:r>
            <a:r>
              <a:rPr lang="en-CA" dirty="0"/>
              <a:t>layer </a:t>
            </a:r>
            <a:r>
              <a:rPr lang="en-CA" dirty="0" smtClean="0"/>
              <a:t>has </a:t>
            </a:r>
            <a:r>
              <a:rPr lang="en-CA" dirty="0"/>
              <a:t>direct dependency to all layers below </a:t>
            </a:r>
            <a:r>
              <a:rPr lang="en-CA" dirty="0" smtClean="0"/>
              <a:t>it</a:t>
            </a:r>
          </a:p>
          <a:p>
            <a:pPr lvl="1"/>
            <a:r>
              <a:rPr lang="en-CA" dirty="0"/>
              <a:t> </a:t>
            </a:r>
            <a:r>
              <a:rPr lang="en-CA" dirty="0"/>
              <a:t>Only two of the direct </a:t>
            </a:r>
            <a:r>
              <a:rPr lang="en-CA" dirty="0" smtClean="0"/>
              <a:t>dependent </a:t>
            </a:r>
            <a:r>
              <a:rPr lang="en-CA" dirty="0"/>
              <a:t>layers are </a:t>
            </a:r>
            <a:r>
              <a:rPr lang="en-CA" dirty="0" smtClean="0"/>
              <a:t>used</a:t>
            </a:r>
          </a:p>
          <a:p>
            <a:pPr lvl="2"/>
            <a:r>
              <a:rPr lang="en-CA" dirty="0" smtClean="0"/>
              <a:t>The closest one &amp; one of the rest.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608953"/>
              </p:ext>
            </p:extLst>
          </p:nvPr>
        </p:nvGraphicFramePr>
        <p:xfrm>
          <a:off x="990600" y="3124200"/>
          <a:ext cx="7010399" cy="2362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0231"/>
                <a:gridCol w="1027970"/>
                <a:gridCol w="1027970"/>
                <a:gridCol w="1068742"/>
                <a:gridCol w="1068742"/>
                <a:gridCol w="836744"/>
              </a:tblGrid>
              <a:tr h="262467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Bits in VPS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Bits in SH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4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Current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Proposed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Current 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Proposed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Saving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  <a:tr h="5249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EL 3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9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57.14%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  <a:tr h="5249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EL 4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17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42.86%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  <a:tr h="5249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EL 5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25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60.00%</a:t>
                      </a:r>
                      <a:endParaRPr lang="en-US" sz="14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331774"/>
      </p:ext>
    </p:extLst>
  </p:cSld>
  <p:clrMapOvr>
    <a:masterClrMapping/>
  </p:clrMapOvr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2996</TotalTime>
  <Words>422</Words>
  <Application>Microsoft Office PowerPoint</Application>
  <PresentationFormat>On-screen Show (4:3)</PresentationFormat>
  <Paragraphs>157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QCT2008_PPT_Master_ConfdProp</vt:lpstr>
      <vt:lpstr>JCTVC-O0254 / JCT3V-F0084: MV-HEVC/SHVC HLS: On Inter layer Prediction Signaling</vt:lpstr>
      <vt:lpstr>Overview</vt:lpstr>
      <vt:lpstr>Signalling Concept</vt:lpstr>
      <vt:lpstr>Proposed Syntaxes</vt:lpstr>
      <vt:lpstr>Proposed Syntaxes</vt:lpstr>
      <vt:lpstr>Bit-count saving</vt:lpstr>
      <vt:lpstr>Bit-count saving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Hendry</cp:lastModifiedBy>
  <cp:revision>141</cp:revision>
  <dcterms:created xsi:type="dcterms:W3CDTF">2012-03-19T15:53:13Z</dcterms:created>
  <dcterms:modified xsi:type="dcterms:W3CDTF">2013-10-24T08:18:44Z</dcterms:modified>
</cp:coreProperties>
</file>