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300" r:id="rId3"/>
    <p:sldId id="314" r:id="rId4"/>
    <p:sldId id="31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18" autoAdjust="0"/>
  </p:normalViewPr>
  <p:slideViewPr>
    <p:cSldViewPr>
      <p:cViewPr>
        <p:scale>
          <a:sx n="80" d="100"/>
          <a:sy n="80" d="100"/>
        </p:scale>
        <p:origin x="-167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C992-9693-49FA-97DE-CA71BE7ADF0E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D3069-17EF-4C74-98BC-F0C429250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06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D3069-17EF-4C74-98BC-F0C42925014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780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7" descr="SecondaryPage_q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2400"/>
            <a:ext cx="9144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6"/>
          <p:cNvSpPr>
            <a:spLocks noChangeArrowheads="1"/>
          </p:cNvSpPr>
          <p:nvPr/>
        </p:nvSpPr>
        <p:spPr bwMode="auto">
          <a:xfrm>
            <a:off x="0" y="6284913"/>
            <a:ext cx="9144000" cy="573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8"/>
          <p:cNvSpPr txBox="1">
            <a:spLocks noChangeArrowheads="1"/>
          </p:cNvSpPr>
          <p:nvPr/>
        </p:nvSpPr>
        <p:spPr bwMode="auto">
          <a:xfrm>
            <a:off x="6784975" y="5243513"/>
            <a:ext cx="2252663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rgbClr val="6685A2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6" name="Text Box 20"/>
          <p:cNvSpPr txBox="1">
            <a:spLocks noChangeArrowheads="1"/>
          </p:cNvSpPr>
          <p:nvPr/>
        </p:nvSpPr>
        <p:spPr bwMode="auto">
          <a:xfrm>
            <a:off x="203200" y="6589713"/>
            <a:ext cx="56515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PAGE </a:t>
            </a:r>
            <a:fld id="{E9610D60-1526-4ED9-8C6D-9D9A62A6B548}" type="slidenum">
              <a:rPr lang="en-US" sz="70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2878138" y="3749675"/>
            <a:ext cx="5983287" cy="1462088"/>
          </a:xfrm>
        </p:spPr>
        <p:txBody>
          <a:bodyPr/>
          <a:lstStyle>
            <a:lvl1pPr algn="r">
              <a:defRPr sz="31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273050"/>
            <a:ext cx="2181225" cy="5843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6050" y="273050"/>
            <a:ext cx="6396038" cy="5843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050" y="273050"/>
            <a:ext cx="8729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3513" y="801688"/>
            <a:ext cx="8712200" cy="531495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QCT_PPT_collage_7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78291"/>
            <a:ext cx="9144001" cy="4452890"/>
          </a:xfrm>
          <a:prstGeom prst="rect">
            <a:avLst/>
          </a:prstGeom>
        </p:spPr>
      </p:pic>
      <p:pic>
        <p:nvPicPr>
          <p:cNvPr id="8" name="Picture 7" descr="redefiningtyp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18830" y="3131144"/>
            <a:ext cx="3377199" cy="450293"/>
          </a:xfrm>
          <a:prstGeom prst="rect">
            <a:avLst/>
          </a:prstGeom>
        </p:spPr>
      </p:pic>
      <p:pic>
        <p:nvPicPr>
          <p:cNvPr id="9" name="Picture 8" descr="Stacked_Chips_02230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24057" y="2945578"/>
            <a:ext cx="798210" cy="762025"/>
          </a:xfrm>
          <a:prstGeom prst="rect">
            <a:avLst/>
          </a:prstGeom>
        </p:spPr>
      </p:pic>
      <p:pic>
        <p:nvPicPr>
          <p:cNvPr id="10" name="Picture 9" descr="qlogo.eps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0962" y="3244230"/>
            <a:ext cx="1545840" cy="349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0" y="6418812"/>
            <a:ext cx="9144000" cy="439188"/>
          </a:xfrm>
          <a:prstGeom prst="rect">
            <a:avLst/>
          </a:prstGeom>
          <a:solidFill>
            <a:srgbClr val="33333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09753" y="238612"/>
            <a:ext cx="2067687" cy="184666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" dirty="0" smtClean="0">
                <a:solidFill>
                  <a:srgbClr val="333333"/>
                </a:solidFill>
                <a:latin typeface="Arial"/>
                <a:cs typeface="Arial"/>
              </a:rPr>
              <a:t>QUALCOMM CONFIDENTIAL  AND  PROPRIETARY</a:t>
            </a:r>
            <a:endParaRPr lang="en-US" sz="60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183" y="186557"/>
            <a:ext cx="2067687" cy="230832"/>
          </a:xfrm>
          <a:prstGeom prst="rect">
            <a:avLst/>
          </a:prstGeom>
          <a:noFill/>
        </p:spPr>
        <p:txBody>
          <a:bodyPr wrap="square" anchor="b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aseline="0" dirty="0" smtClean="0">
                <a:solidFill>
                  <a:srgbClr val="333333"/>
                </a:solidFill>
                <a:latin typeface="Arial"/>
                <a:cs typeface="Arial"/>
              </a:rPr>
              <a:t>qctconnect.com</a:t>
            </a:r>
            <a:endParaRPr lang="en-US" sz="900" baseline="0" dirty="0">
              <a:solidFill>
                <a:srgbClr val="333333"/>
              </a:solidFill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3485" y="3601821"/>
            <a:ext cx="6927070" cy="1470025"/>
          </a:xfrm>
        </p:spPr>
        <p:txBody>
          <a:bodyPr anchor="b"/>
          <a:lstStyle>
            <a:lvl1pPr algn="l">
              <a:defRPr>
                <a:solidFill>
                  <a:srgbClr val="33333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3485" y="5085081"/>
            <a:ext cx="5704646" cy="36439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rgbClr val="33333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5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801688"/>
            <a:ext cx="4279900" cy="5314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4" descr="bottom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9445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146050" y="273050"/>
            <a:ext cx="8729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73" name="Text Box 49"/>
          <p:cNvSpPr txBox="1">
            <a:spLocks noChangeArrowheads="1"/>
          </p:cNvSpPr>
          <p:nvPr/>
        </p:nvSpPr>
        <p:spPr bwMode="auto">
          <a:xfrm>
            <a:off x="203200" y="6505575"/>
            <a:ext cx="57785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PAGE </a:t>
            </a:r>
            <a:fld id="{B64F61C8-377B-46AA-8E15-DFA29CD8A207}" type="slidenum">
              <a:rPr lang="en-US" sz="7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en-US" sz="7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4" name="Text Box 50"/>
          <p:cNvSpPr txBox="1">
            <a:spLocks noChangeArrowheads="1"/>
          </p:cNvSpPr>
          <p:nvPr/>
        </p:nvSpPr>
        <p:spPr bwMode="auto">
          <a:xfrm>
            <a:off x="708025" y="6505575"/>
            <a:ext cx="33020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|</a:t>
            </a:r>
            <a:r>
              <a:rPr lang="en-US" sz="700" b="1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sz="7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QUALCOMM CONFIDENTIAL AND PROPRIETARY</a:t>
            </a:r>
          </a:p>
        </p:txBody>
      </p:sp>
      <p:sp>
        <p:nvSpPr>
          <p:cNvPr id="3078" name="Rectangle 5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3513" y="801688"/>
            <a:ext cx="8712200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AA999-1DCE-4FFC-8816-97ADA0B94C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400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60375" indent="-1730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2pPr>
      <a:lvl3pPr marL="798513" indent="-223838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A0B3A9"/>
        </a:buClr>
        <a:buSzPct val="125000"/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3pPr>
      <a:lvl4pPr marL="1087438" indent="-174625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C76C2C"/>
        </a:buClr>
        <a:buSzPct val="125000"/>
        <a:buFont typeface="Arial" charset="0"/>
        <a:buChar char="»"/>
        <a:defRPr sz="1400">
          <a:solidFill>
            <a:schemeClr val="tx1"/>
          </a:solidFill>
          <a:latin typeface="+mn-lt"/>
          <a:cs typeface="+mn-cs"/>
        </a:defRPr>
      </a:lvl4pPr>
      <a:lvl5pPr marL="13160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5pPr>
      <a:lvl6pPr marL="17732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6pPr>
      <a:lvl7pPr marL="22304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7pPr>
      <a:lvl8pPr marL="26876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8pPr>
      <a:lvl9pPr marL="3144838" indent="-114300" algn="l" rtl="0" eaLnBrk="1" fontAlgn="base" hangingPunct="1">
        <a:lnSpc>
          <a:spcPct val="95000"/>
        </a:lnSpc>
        <a:spcBef>
          <a:spcPct val="35000"/>
        </a:spcBef>
        <a:spcAft>
          <a:spcPct val="0"/>
        </a:spcAft>
        <a:buClr>
          <a:srgbClr val="727375"/>
        </a:buClr>
        <a:buChar char="•"/>
        <a:defRPr sz="12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b="1" dirty="0" smtClean="0"/>
              <a:t>JCTVC-O0252 / JCT3V-F0083: </a:t>
            </a:r>
            <a:r>
              <a:rPr lang="en-CA" dirty="0"/>
              <a:t>MV-HEVC/SHVC HLS: On signalling of representation </a:t>
            </a:r>
            <a:r>
              <a:rPr lang="en-CA" dirty="0" smtClean="0"/>
              <a:t>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Hendry, </a:t>
            </a:r>
            <a:r>
              <a:rPr lang="en-US" dirty="0"/>
              <a:t>Y.K. Wang, Y</a:t>
            </a:r>
            <a:r>
              <a:rPr lang="en-US" dirty="0" smtClean="0"/>
              <a:t>. Chen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70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Identified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1800" dirty="0"/>
              <a:t>The condition checking “</a:t>
            </a:r>
            <a:r>
              <a:rPr lang="en-US" sz="1800" dirty="0"/>
              <a:t>if (vps_num_rep_formats_minus1 &gt; 0)</a:t>
            </a:r>
            <a:r>
              <a:rPr lang="en-CA" sz="1800" dirty="0"/>
              <a:t>” which is inside the loop “</a:t>
            </a:r>
            <a:r>
              <a:rPr lang="en-US" sz="1800" dirty="0"/>
              <a:t>for (</a:t>
            </a:r>
            <a:r>
              <a:rPr lang="en-US" sz="1800" dirty="0" err="1"/>
              <a:t>i</a:t>
            </a:r>
            <a:r>
              <a:rPr lang="en-US" sz="1800" dirty="0"/>
              <a:t> = 1; </a:t>
            </a:r>
            <a:r>
              <a:rPr lang="en-US" sz="1800" dirty="0" err="1"/>
              <a:t>i</a:t>
            </a:r>
            <a:r>
              <a:rPr lang="en-US" sz="1800" dirty="0"/>
              <a:t> &lt;= vps_max_layers_minus1; </a:t>
            </a:r>
            <a:r>
              <a:rPr lang="en-US" sz="1800" dirty="0" err="1"/>
              <a:t>i</a:t>
            </a:r>
            <a:r>
              <a:rPr lang="en-US" sz="1800" dirty="0"/>
              <a:t>++)</a:t>
            </a:r>
            <a:r>
              <a:rPr lang="en-CA" sz="1800" dirty="0"/>
              <a:t>” is not necessary. </a:t>
            </a:r>
            <a:endParaRPr lang="en-CA" sz="1800" dirty="0" smtClean="0"/>
          </a:p>
          <a:p>
            <a:pPr lvl="1"/>
            <a:r>
              <a:rPr lang="en-CA" sz="1600" dirty="0" smtClean="0"/>
              <a:t>Required </a:t>
            </a:r>
            <a:r>
              <a:rPr lang="en-CA" sz="1600" dirty="0"/>
              <a:t>to do the condition checking as many as the number indicated by vps_max_layers_minus1</a:t>
            </a:r>
            <a:r>
              <a:rPr lang="en-US" sz="1600" dirty="0" smtClean="0"/>
              <a:t> </a:t>
            </a:r>
          </a:p>
          <a:p>
            <a:endParaRPr lang="en-CA" sz="1800" dirty="0" smtClean="0"/>
          </a:p>
          <a:p>
            <a:r>
              <a:rPr lang="en-CA" sz="1800" dirty="0" smtClean="0"/>
              <a:t>The </a:t>
            </a:r>
            <a:r>
              <a:rPr lang="en-CA" sz="1800" dirty="0"/>
              <a:t>inference rule for vps_num_rep_formats_minus1 when rep-</a:t>
            </a:r>
            <a:r>
              <a:rPr lang="en-CA" sz="1800" dirty="0" err="1"/>
              <a:t>format_idx_present_flag</a:t>
            </a:r>
            <a:r>
              <a:rPr lang="en-CA" sz="1800" dirty="0"/>
              <a:t> is equal to </a:t>
            </a:r>
            <a:r>
              <a:rPr lang="en-CA" sz="1800" dirty="0" smtClean="0"/>
              <a:t>0 seems to favor SHVC only.</a:t>
            </a:r>
          </a:p>
          <a:p>
            <a:pPr lvl="1"/>
            <a:r>
              <a:rPr lang="en-US" sz="1600" dirty="0" smtClean="0"/>
              <a:t>vps_num_rep_formats_minus1 </a:t>
            </a:r>
            <a:r>
              <a:rPr lang="en-US" sz="1600" dirty="0"/>
              <a:t>is by default inferred to be equal to vps_max_layers_minus1 </a:t>
            </a:r>
            <a:r>
              <a:rPr lang="en-US" sz="1600" dirty="0">
                <a:sym typeface="Wingdings" panose="05000000000000000000" pitchFamily="2" charset="2"/>
              </a:rPr>
              <a:t> true for SHVC</a:t>
            </a:r>
            <a:endParaRPr lang="en-US" sz="1600" dirty="0"/>
          </a:p>
          <a:p>
            <a:pPr lvl="1"/>
            <a:r>
              <a:rPr lang="en-US" sz="1600" dirty="0" smtClean="0"/>
              <a:t>For </a:t>
            </a:r>
            <a:r>
              <a:rPr lang="en-US" sz="1600" dirty="0"/>
              <a:t>MV-HEVC, the default should be 0</a:t>
            </a:r>
          </a:p>
          <a:p>
            <a:endParaRPr lang="en-CA" sz="1800" dirty="0" smtClean="0"/>
          </a:p>
          <a:p>
            <a:r>
              <a:rPr lang="en-CA" sz="1800" dirty="0" smtClean="0"/>
              <a:t>When </a:t>
            </a:r>
            <a:r>
              <a:rPr lang="en-CA" sz="1800" dirty="0"/>
              <a:t>the value of </a:t>
            </a:r>
            <a:r>
              <a:rPr lang="en-CA" sz="1800" dirty="0" err="1"/>
              <a:t>rep_format_idx_present_flag</a:t>
            </a:r>
            <a:r>
              <a:rPr lang="en-CA" sz="1800" dirty="0"/>
              <a:t> is 0, the value of vps_num_rep_formats_minus1 shall be </a:t>
            </a:r>
            <a:r>
              <a:rPr lang="en-CA" sz="1800" dirty="0" smtClean="0"/>
              <a:t>inferred.</a:t>
            </a:r>
          </a:p>
          <a:p>
            <a:pPr lvl="1"/>
            <a:r>
              <a:rPr lang="en-CA" sz="1600" dirty="0"/>
              <a:t>Such inference is acceptable when only one type of extension is used in the bitstream</a:t>
            </a:r>
          </a:p>
          <a:p>
            <a:endParaRPr lang="en-CA" sz="1800" dirty="0" smtClean="0"/>
          </a:p>
          <a:p>
            <a:r>
              <a:rPr lang="en-CA" sz="1800" dirty="0" smtClean="0"/>
              <a:t>If problem #2 is fixed, w</a:t>
            </a:r>
            <a:r>
              <a:rPr lang="en-US" sz="1800" dirty="0" smtClean="0"/>
              <a:t>hen </a:t>
            </a:r>
            <a:r>
              <a:rPr lang="en-US" sz="1800" dirty="0"/>
              <a:t>not present the value of </a:t>
            </a:r>
            <a:r>
              <a:rPr lang="en-US" sz="1800" dirty="0" err="1"/>
              <a:t>vps_rep_format_idx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] is inferred to be equal to </a:t>
            </a:r>
            <a:r>
              <a:rPr lang="en-US" sz="1800" dirty="0" smtClean="0"/>
              <a:t>0</a:t>
            </a:r>
          </a:p>
          <a:p>
            <a:pPr lvl="1"/>
            <a:r>
              <a:rPr lang="en-US" sz="1600" dirty="0"/>
              <a:t>This should be adjusted according to inference rule for problem #2 above.</a:t>
            </a:r>
          </a:p>
        </p:txBody>
      </p:sp>
    </p:spTree>
    <p:extLst>
      <p:ext uri="{BB962C8B-B14F-4D97-AF65-F5344CB8AC3E}">
        <p14:creationId xmlns:p14="http://schemas.microsoft.com/office/powerpoint/2010/main" val="24236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1800" dirty="0" smtClean="0"/>
              <a:t>Remove condition </a:t>
            </a:r>
            <a:r>
              <a:rPr lang="en-CA" sz="1800" dirty="0"/>
              <a:t>checking “</a:t>
            </a:r>
            <a:r>
              <a:rPr lang="en-US" sz="1800" dirty="0"/>
              <a:t>if (vps_num_rep_formats_minus1 &gt; 0)</a:t>
            </a:r>
            <a:r>
              <a:rPr lang="en-CA" sz="1800" dirty="0"/>
              <a:t>” </a:t>
            </a:r>
            <a:r>
              <a:rPr lang="en-CA" sz="1800" dirty="0" smtClean="0"/>
              <a:t>from </a:t>
            </a:r>
            <a:r>
              <a:rPr lang="en-CA" sz="1800" dirty="0"/>
              <a:t>inside the loop “</a:t>
            </a:r>
            <a:r>
              <a:rPr lang="en-US" sz="1800" dirty="0"/>
              <a:t>for (</a:t>
            </a:r>
            <a:r>
              <a:rPr lang="en-US" sz="1800" dirty="0" err="1"/>
              <a:t>i</a:t>
            </a:r>
            <a:r>
              <a:rPr lang="en-US" sz="1800" dirty="0"/>
              <a:t> = 1; </a:t>
            </a:r>
            <a:r>
              <a:rPr lang="en-US" sz="1800" dirty="0" err="1"/>
              <a:t>i</a:t>
            </a:r>
            <a:r>
              <a:rPr lang="en-US" sz="1800" dirty="0"/>
              <a:t> &lt;= vps_max_layers_minus1; </a:t>
            </a:r>
            <a:r>
              <a:rPr lang="en-US" sz="1800" dirty="0" err="1"/>
              <a:t>i</a:t>
            </a:r>
            <a:r>
              <a:rPr lang="en-US" sz="1800" dirty="0"/>
              <a:t>++)</a:t>
            </a:r>
            <a:r>
              <a:rPr lang="en-CA" sz="1800" dirty="0" smtClean="0"/>
              <a:t>”</a:t>
            </a:r>
          </a:p>
          <a:p>
            <a:r>
              <a:rPr lang="en-CA" sz="1800" dirty="0" smtClean="0"/>
              <a:t>Update the inference rule for </a:t>
            </a:r>
            <a:r>
              <a:rPr lang="en-US" sz="1800" dirty="0" err="1"/>
              <a:t>vps_rep_format_idx</a:t>
            </a:r>
            <a:r>
              <a:rPr lang="en-US" sz="1800" dirty="0"/>
              <a:t>[ </a:t>
            </a:r>
            <a:r>
              <a:rPr lang="en-US" sz="1800" dirty="0" err="1"/>
              <a:t>i</a:t>
            </a:r>
            <a:r>
              <a:rPr lang="en-US" sz="1800" dirty="0"/>
              <a:t> ] </a:t>
            </a:r>
            <a:r>
              <a:rPr lang="en-US" sz="1800" dirty="0" smtClean="0"/>
              <a:t>when not present</a:t>
            </a:r>
          </a:p>
          <a:p>
            <a:pPr lvl="1"/>
            <a:r>
              <a:rPr lang="en-US" sz="1600" dirty="0" smtClean="0"/>
              <a:t>These changes address problem #1 &amp; #4</a:t>
            </a:r>
          </a:p>
          <a:p>
            <a:endParaRPr lang="en-US" sz="1800" dirty="0"/>
          </a:p>
          <a:p>
            <a:pPr lvl="0" fontAlgn="auto"/>
            <a:r>
              <a:rPr lang="en-US" sz="1800" dirty="0"/>
              <a:t>M</a:t>
            </a:r>
            <a:r>
              <a:rPr lang="en-US" sz="1800" dirty="0" smtClean="0"/>
              <a:t>odify </a:t>
            </a:r>
            <a:r>
              <a:rPr lang="en-US" sz="1800" dirty="0"/>
              <a:t>inference rule for the value of vps_num_rep_formats_minus1 when </a:t>
            </a:r>
            <a:r>
              <a:rPr lang="en-US" sz="1800" dirty="0" err="1"/>
              <a:t>rep_format_idx_present_flag</a:t>
            </a:r>
            <a:r>
              <a:rPr lang="en-US" sz="1800" dirty="0"/>
              <a:t> is equal to </a:t>
            </a:r>
            <a:r>
              <a:rPr lang="en-US" sz="1800" dirty="0" smtClean="0"/>
              <a:t>0</a:t>
            </a:r>
            <a:endParaRPr lang="en-US" sz="1800" dirty="0"/>
          </a:p>
          <a:p>
            <a:pPr lvl="1"/>
            <a:r>
              <a:rPr lang="en-US" sz="1600" dirty="0"/>
              <a:t>When scalability is used and </a:t>
            </a:r>
            <a:r>
              <a:rPr lang="en-US" sz="1600" dirty="0"/>
              <a:t>multi-view </a:t>
            </a:r>
            <a:r>
              <a:rPr lang="en-US" sz="1600" dirty="0"/>
              <a:t>is not used, </a:t>
            </a:r>
            <a:r>
              <a:rPr lang="en-US" sz="1600" dirty="0"/>
              <a:t>vps_num_rep_formats_minus1 = vps_max_layers_minus1</a:t>
            </a:r>
            <a:r>
              <a:rPr lang="en-US" sz="1600" dirty="0"/>
              <a:t>.</a:t>
            </a:r>
          </a:p>
          <a:p>
            <a:pPr lvl="1"/>
            <a:r>
              <a:rPr lang="en-US" sz="1600" dirty="0"/>
              <a:t>When scalability is not used and </a:t>
            </a:r>
            <a:r>
              <a:rPr lang="en-US" sz="1600" dirty="0"/>
              <a:t>multi-view </a:t>
            </a:r>
            <a:r>
              <a:rPr lang="en-US" sz="1600" dirty="0"/>
              <a:t>is used, </a:t>
            </a:r>
            <a:r>
              <a:rPr lang="en-US" sz="1600" dirty="0"/>
              <a:t>vps_num_rep_formats_minus1 = 0.</a:t>
            </a:r>
          </a:p>
          <a:p>
            <a:pPr lvl="1"/>
            <a:r>
              <a:rPr lang="en-US" sz="1600" dirty="0"/>
              <a:t>This addresses problem #2</a:t>
            </a:r>
          </a:p>
          <a:p>
            <a:pPr fontAlgn="auto"/>
            <a:endParaRPr lang="en-US" sz="1800" dirty="0"/>
          </a:p>
          <a:p>
            <a:pPr fontAlgn="auto"/>
            <a:r>
              <a:rPr lang="en-US" sz="1800" dirty="0"/>
              <a:t>A</a:t>
            </a:r>
            <a:r>
              <a:rPr lang="en-US" sz="1800" dirty="0" smtClean="0"/>
              <a:t>dd </a:t>
            </a:r>
            <a:r>
              <a:rPr lang="en-US" sz="1800" dirty="0"/>
              <a:t>a constraint such that when the bitstream contains both scalability and multi-view, then </a:t>
            </a:r>
            <a:r>
              <a:rPr lang="en-US" sz="1800" dirty="0" err="1"/>
              <a:t>rep_format_idx_present_flag</a:t>
            </a:r>
            <a:r>
              <a:rPr lang="en-US" sz="1800" dirty="0"/>
              <a:t> shall be equal to 1</a:t>
            </a:r>
            <a:endParaRPr lang="en-US" sz="1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220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syntax &amp; semantic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contribution doc.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13917"/>
      </p:ext>
    </p:extLst>
  </p:cSld>
  <p:clrMapOvr>
    <a:masterClrMapping/>
  </p:clrMapOvr>
</p:sld>
</file>

<file path=ppt/theme/theme1.xml><?xml version="1.0" encoding="utf-8"?>
<a:theme xmlns:a="http://schemas.openxmlformats.org/drawingml/2006/main" name="QCT2008_PPT_Master_ConfdProp">
  <a:themeElements>
    <a:clrScheme name="QCT2008_PPT_Master_ConfdProp 13">
      <a:dk1>
        <a:srgbClr val="000000"/>
      </a:dk1>
      <a:lt1>
        <a:srgbClr val="FFFFFF"/>
      </a:lt1>
      <a:dk2>
        <a:srgbClr val="333333"/>
      </a:dk2>
      <a:lt2>
        <a:srgbClr val="4E677E"/>
      </a:lt2>
      <a:accent1>
        <a:srgbClr val="6685A2"/>
      </a:accent1>
      <a:accent2>
        <a:srgbClr val="7EA446"/>
      </a:accent2>
      <a:accent3>
        <a:srgbClr val="FFFFFF"/>
      </a:accent3>
      <a:accent4>
        <a:srgbClr val="000000"/>
      </a:accent4>
      <a:accent5>
        <a:srgbClr val="B8C2CE"/>
      </a:accent5>
      <a:accent6>
        <a:srgbClr val="72943F"/>
      </a:accent6>
      <a:hlink>
        <a:srgbClr val="B97C3F"/>
      </a:hlink>
      <a:folHlink>
        <a:srgbClr val="51692D"/>
      </a:folHlink>
    </a:clrScheme>
    <a:fontScheme name="QCT2008_PPT_Master_ConfdProp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QCT2008_PPT_Master_ConfdPro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CT2008_PPT_Master_ConfdPro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CT2008_PPT_Master_ConfdProp 13">
        <a:dk1>
          <a:srgbClr val="000000"/>
        </a:dk1>
        <a:lt1>
          <a:srgbClr val="FFFFFF"/>
        </a:lt1>
        <a:dk2>
          <a:srgbClr val="333333"/>
        </a:dk2>
        <a:lt2>
          <a:srgbClr val="4E677E"/>
        </a:lt2>
        <a:accent1>
          <a:srgbClr val="6685A2"/>
        </a:accent1>
        <a:accent2>
          <a:srgbClr val="7EA446"/>
        </a:accent2>
        <a:accent3>
          <a:srgbClr val="FFFFFF"/>
        </a:accent3>
        <a:accent4>
          <a:srgbClr val="000000"/>
        </a:accent4>
        <a:accent5>
          <a:srgbClr val="B8C2CE"/>
        </a:accent5>
        <a:accent6>
          <a:srgbClr val="72943F"/>
        </a:accent6>
        <a:hlink>
          <a:srgbClr val="B97C3F"/>
        </a:hlink>
        <a:folHlink>
          <a:srgbClr val="5169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QC</Template>
  <TotalTime>3030</TotalTime>
  <Words>204</Words>
  <Application>Microsoft Office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QCT2008_PPT_Master_ConfdProp</vt:lpstr>
      <vt:lpstr>JCTVC-O0252 / JCT3V-F0083: MV-HEVC/SHVC HLS: On signalling of representation format</vt:lpstr>
      <vt:lpstr>Identified Problems</vt:lpstr>
      <vt:lpstr>Proposed changes</vt:lpstr>
      <vt:lpstr>Proposed syntax &amp; semantic</vt:lpstr>
    </vt:vector>
  </TitlesOfParts>
  <Company>Qualcomm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Qualcomm User</dc:creator>
  <cp:lastModifiedBy>Hendry</cp:lastModifiedBy>
  <cp:revision>147</cp:revision>
  <dcterms:created xsi:type="dcterms:W3CDTF">2012-03-19T15:53:13Z</dcterms:created>
  <dcterms:modified xsi:type="dcterms:W3CDTF">2013-10-24T09:00:48Z</dcterms:modified>
</cp:coreProperties>
</file>