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860" r:id="rId1"/>
  </p:sldMasterIdLst>
  <p:notesMasterIdLst>
    <p:notesMasterId r:id="rId10"/>
  </p:notesMasterIdLst>
  <p:handoutMasterIdLst>
    <p:handoutMasterId r:id="rId11"/>
  </p:handoutMasterIdLst>
  <p:sldIdLst>
    <p:sldId id="376" r:id="rId2"/>
    <p:sldId id="377" r:id="rId3"/>
    <p:sldId id="383" r:id="rId4"/>
    <p:sldId id="378" r:id="rId5"/>
    <p:sldId id="379" r:id="rId6"/>
    <p:sldId id="380" r:id="rId7"/>
    <p:sldId id="381" r:id="rId8"/>
    <p:sldId id="38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Rusanovskyy Dmytro (Nokia-NRC/Tampere)" initials="RD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24191"/>
    <a:srgbClr val="646464"/>
    <a:srgbClr val="C9C9C9"/>
    <a:srgbClr val="11357C"/>
    <a:srgbClr val="196FB0"/>
    <a:srgbClr val="6D32BC"/>
    <a:srgbClr val="122DA5"/>
    <a:srgbClr val="FFFFFF"/>
    <a:srgbClr val="122D9C"/>
    <a:srgbClr val="EB63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92" autoAdjust="0"/>
    <p:restoredTop sz="95927" autoAdjust="0"/>
  </p:normalViewPr>
  <p:slideViewPr>
    <p:cSldViewPr>
      <p:cViewPr>
        <p:scale>
          <a:sx n="100" d="100"/>
          <a:sy n="100" d="100"/>
        </p:scale>
        <p:origin x="-2004" y="-294"/>
      </p:cViewPr>
      <p:guideLst>
        <p:guide orient="horz" pos="2115"/>
        <p:guide orient="horz" pos="4065"/>
        <p:guide orient="horz" pos="255"/>
        <p:guide orient="horz" pos="4110"/>
        <p:guide orient="horz" pos="1389"/>
        <p:guide orient="horz" pos="3430"/>
        <p:guide orient="horz" pos="2931"/>
        <p:guide orient="horz" pos="706"/>
        <p:guide pos="851"/>
        <p:guide pos="3742"/>
        <p:guide pos="2263"/>
        <p:guide pos="5103"/>
        <p:guide pos="227"/>
        <p:guide pos="5530"/>
        <p:guide pos="442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82" d="100"/>
          <a:sy n="82" d="100"/>
        </p:scale>
        <p:origin x="-318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E2EB77-41BB-4337-A5FA-21FC14E53CB9}" type="datetimeFigureOut">
              <a:rPr lang="en-GB" smtClean="0"/>
              <a:pPr/>
              <a:t>30/10/2013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CFA322-2F99-4F26-BACF-66C8F91E6D38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fc"/>
          <p:cNvSpPr txBox="1"/>
          <p:nvPr/>
        </p:nvSpPr>
        <p:spPr>
          <a:xfrm>
            <a:off x="0" y="8928100"/>
            <a:ext cx="6858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endParaRPr lang="en-US" sz="1000" b="1">
              <a:solidFill>
                <a:srgbClr val="3E843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785827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1BB1AE-3CDD-429F-A939-F512855FD3A0}" type="datetimeFigureOut">
              <a:rPr lang="en-GB" smtClean="0"/>
              <a:pPr/>
              <a:t>30/10/2013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384AA1-161C-47F5-99EB-4CEEC9C8BC0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fc"/>
          <p:cNvSpPr txBox="1"/>
          <p:nvPr/>
        </p:nvSpPr>
        <p:spPr>
          <a:xfrm>
            <a:off x="0" y="8928100"/>
            <a:ext cx="6858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endParaRPr lang="en-US" sz="1000" b="1" i="0" u="none" baseline="0">
              <a:solidFill>
                <a:srgbClr val="3E843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897883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384AA1-161C-47F5-99EB-4CEEC9C8BC05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384AA1-161C-47F5-99EB-4CEEC9C8BC05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40917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384AA1-161C-47F5-99EB-4CEEC9C8BC05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40917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384AA1-161C-47F5-99EB-4CEEC9C8BC05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70619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384AA1-161C-47F5-99EB-4CEEC9C8BC05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70619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Nokia_ConnectingPeople_brandmark_logo_blue_vecto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58148" y="6237312"/>
            <a:ext cx="973120" cy="363298"/>
          </a:xfrm>
          <a:prstGeom prst="rect">
            <a:avLst/>
          </a:prstGeom>
        </p:spPr>
      </p:pic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344971" y="2565077"/>
            <a:ext cx="4200525" cy="369332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>
                <a:solidFill>
                  <a:srgbClr val="646464"/>
                </a:solidFill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73866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>
              <a:defRPr sz="4800" baseline="0"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12" name="Picture 11" descr="Nokia_ConnectingPeople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858148" y="6237312"/>
            <a:ext cx="973120" cy="363298"/>
          </a:xfrm>
          <a:prstGeom prst="rect">
            <a:avLst/>
          </a:prstGeom>
        </p:spPr>
      </p:pic>
      <p:cxnSp>
        <p:nvCxnSpPr>
          <p:cNvPr id="15" name="Straight Connector 14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02886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_2Columns_P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6215073" y="1573448"/>
            <a:ext cx="2563801" cy="2193558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646464"/>
                </a:solidFill>
                <a:latin typeface="+mn-lt"/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4"/>
          </p:nvPr>
        </p:nvSpPr>
        <p:spPr>
          <a:xfrm>
            <a:off x="6215073" y="3890286"/>
            <a:ext cx="2563801" cy="2194952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646464"/>
                </a:solidFill>
                <a:latin typeface="+mn-lt"/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sp>
        <p:nvSpPr>
          <p:cNvPr id="30" name="Content Placeholder 2"/>
          <p:cNvSpPr>
            <a:spLocks noGrp="1"/>
          </p:cNvSpPr>
          <p:nvPr>
            <p:ph idx="1"/>
          </p:nvPr>
        </p:nvSpPr>
        <p:spPr>
          <a:xfrm>
            <a:off x="344971" y="1571612"/>
            <a:ext cx="5798665" cy="4737708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1" name="Picture 10" descr="Nokia_brandmark_logo_blue_vecto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cxnSp>
        <p:nvCxnSpPr>
          <p:cNvPr id="13" name="Straight Connector 12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6398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348038" y="1571612"/>
            <a:ext cx="5430837" cy="4737708"/>
          </a:xfrm>
        </p:spPr>
        <p:txBody>
          <a:bodyPr/>
          <a:lstStyle>
            <a:lvl1pPr>
              <a:buNone/>
              <a:defRPr>
                <a:solidFill>
                  <a:srgbClr val="646464"/>
                </a:solidFill>
                <a:latin typeface="+mn-lt"/>
              </a:defRPr>
            </a:lvl1pPr>
            <a:lvl2pPr>
              <a:defRPr>
                <a:solidFill>
                  <a:srgbClr val="646464"/>
                </a:solidFill>
                <a:latin typeface="+mn-lt"/>
              </a:defRPr>
            </a:lvl2pPr>
            <a:lvl3pPr>
              <a:defRPr>
                <a:solidFill>
                  <a:srgbClr val="646464"/>
                </a:solidFill>
                <a:latin typeface="+mn-lt"/>
              </a:defRPr>
            </a:lvl3pPr>
            <a:lvl4pPr>
              <a:defRPr>
                <a:solidFill>
                  <a:srgbClr val="646464"/>
                </a:solidFill>
                <a:latin typeface="+mn-lt"/>
              </a:defRPr>
            </a:lvl4pPr>
            <a:lvl5pPr>
              <a:defRPr>
                <a:solidFill>
                  <a:srgbClr val="646464"/>
                </a:solidFill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sp>
        <p:nvSpPr>
          <p:cNvPr id="29" name="Content Placeholder 2"/>
          <p:cNvSpPr>
            <a:spLocks noGrp="1"/>
          </p:cNvSpPr>
          <p:nvPr>
            <p:ph idx="1"/>
          </p:nvPr>
        </p:nvSpPr>
        <p:spPr>
          <a:xfrm>
            <a:off x="344971" y="1571612"/>
            <a:ext cx="2941145" cy="4737708"/>
          </a:xfrm>
        </p:spPr>
        <p:txBody>
          <a:bodyPr>
            <a:normAutofit/>
          </a:bodyPr>
          <a:lstStyle>
            <a:lvl1pPr marL="0">
              <a:buNone/>
              <a:defRPr sz="20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0" name="Picture 9" descr="Nokia_brandmark_logo_blue_vecto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cxnSp>
        <p:nvCxnSpPr>
          <p:cNvPr id="11" name="Straight Connector 10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33752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55694" y="274638"/>
            <a:ext cx="1231106" cy="5851525"/>
          </a:xfrm>
        </p:spPr>
        <p:txBody>
          <a:bodyPr vert="eaVert"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536" y="274638"/>
            <a:ext cx="6230749" cy="5851525"/>
          </a:xfrm>
        </p:spPr>
        <p:txBody>
          <a:bodyPr vert="eaVert">
            <a:normAutofit/>
          </a:bodyPr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22" name="Straight Connector 21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9" name="Picture 8" descr="Nokia_brandmark_logo_blue_vecto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124191"/>
                </a:solidFill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7" name="Picture 6" descr="Nokia_brandmark_logo_blue_vecto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cxnSp>
        <p:nvCxnSpPr>
          <p:cNvPr id="8" name="Straight Connector 7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89206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BLU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344971" y="2565077"/>
            <a:ext cx="4200525" cy="369332"/>
          </a:xfr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73866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>
              <a:defRPr sz="4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25" name="Straight Connector 24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9" name="Picture 8" descr="Nokia_ConnectingPeople_brandmark_logo_white_vecto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58148" y="6224933"/>
            <a:ext cx="973119" cy="363298"/>
          </a:xfrm>
          <a:prstGeom prst="rect">
            <a:avLst/>
          </a:prstGeom>
        </p:spPr>
      </p:pic>
      <p:cxnSp>
        <p:nvCxnSpPr>
          <p:cNvPr id="11" name="Straight Connector 10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 descr="Nokia_ConnectingPeople_brandmark_logo_whit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858148" y="6224933"/>
            <a:ext cx="973119" cy="363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33941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GRADI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344971" y="2565077"/>
            <a:ext cx="4200525" cy="369332"/>
          </a:xfr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itle Placeholder 1"/>
          <p:cNvSpPr>
            <a:spLocks noGrp="1"/>
          </p:cNvSpPr>
          <p:nvPr>
            <p:ph type="title"/>
          </p:nvPr>
        </p:nvSpPr>
        <p:spPr>
          <a:xfrm>
            <a:off x="344971" y="285728"/>
            <a:ext cx="8388000" cy="73866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>
              <a:defRPr sz="4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9" name="Picture 8" descr="Nokia_ConnectingPeople_brandmark_logo_white_vector_RGB.em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58148" y="6224933"/>
            <a:ext cx="973119" cy="363298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Nokia_ConnectingPeople_brandmark_logo_white_vector_RGB.emf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58148" y="6224933"/>
            <a:ext cx="973119" cy="363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284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White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978622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ue Blank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7664698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adient Blank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55822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 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/>
          <a:lstStyle>
            <a:lvl1pPr>
              <a:defRPr spc="-120" baseline="0"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1" name="Picture 10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cxnSp>
        <p:nvCxnSpPr>
          <p:cNvPr id="14" name="Straight Connector 13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44971" y="1552562"/>
            <a:ext cx="8407400" cy="4737708"/>
          </a:xfrm>
        </p:spPr>
        <p:txBody>
          <a:bodyPr>
            <a:normAutofit/>
          </a:bodyPr>
          <a:lstStyle>
            <a:lvl1pPr marL="0" indent="0">
              <a:buNone/>
              <a:defRPr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 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/>
          <a:lstStyle>
            <a:lvl1pPr>
              <a:defRPr spc="-120" baseline="0"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1" name="Picture 10" descr="Nokia_brandmark_logo_blue_vecto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cxnSp>
        <p:nvCxnSpPr>
          <p:cNvPr id="14" name="Straight Connector 13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44971" y="1552562"/>
            <a:ext cx="8407400" cy="4737708"/>
          </a:xfrm>
        </p:spPr>
        <p:txBody>
          <a:bodyPr>
            <a:normAutofit/>
          </a:bodyPr>
          <a:lstStyle>
            <a:lvl1pPr marL="0" indent="0">
              <a:buNone/>
              <a:defRPr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0" name="Picture 9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/>
          <a:lstStyle>
            <a:lvl1pPr>
              <a:defRPr baseline="0"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9285" y="2714620"/>
            <a:ext cx="8156119" cy="3594700"/>
          </a:xfrm>
        </p:spPr>
        <p:txBody>
          <a:bodyPr>
            <a:normAutofit/>
          </a:bodyPr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5" name="Straight Connector 14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sp>
        <p:nvSpPr>
          <p:cNvPr id="21" name="Content Placeholder 2"/>
          <p:cNvSpPr>
            <a:spLocks noGrp="1"/>
          </p:cNvSpPr>
          <p:nvPr>
            <p:ph idx="13"/>
          </p:nvPr>
        </p:nvSpPr>
        <p:spPr>
          <a:xfrm>
            <a:off x="342578" y="1556792"/>
            <a:ext cx="8358246" cy="1152128"/>
          </a:xfrm>
        </p:spPr>
        <p:txBody>
          <a:bodyPr>
            <a:normAutofit/>
          </a:bodyPr>
          <a:lstStyle>
            <a:lvl1pPr marL="0" indent="0">
              <a:buFontTx/>
              <a:buNone/>
              <a:defRPr>
                <a:latin typeface="+mn-lt"/>
              </a:defRPr>
            </a:lvl1pPr>
            <a:lvl2pPr>
              <a:buFontTx/>
              <a:buNone/>
              <a:defRPr>
                <a:latin typeface="+mn-lt"/>
              </a:defRPr>
            </a:lvl2pPr>
            <a:lvl3pPr>
              <a:buFontTx/>
              <a:buNone/>
              <a:defRPr>
                <a:latin typeface="+mn-lt"/>
              </a:defRPr>
            </a:lvl3pPr>
            <a:lvl4pPr>
              <a:buFontTx/>
              <a:buNone/>
              <a:defRPr>
                <a:latin typeface="+mn-lt"/>
              </a:defRPr>
            </a:lvl4pPr>
            <a:lvl5pPr>
              <a:buFontTx/>
              <a:buNone/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2" name="Picture 11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tem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357158" y="2861226"/>
            <a:ext cx="8388000" cy="73866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algn="ctr">
              <a:defRPr sz="4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24" name="Straight Connector 23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8" name="Picture 7" descr="Nokia_ConnectingPeople_brandmark_logo_white_vector_RGB.emf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58148" y="6224933"/>
            <a:ext cx="973119" cy="363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284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0000" y="1571612"/>
            <a:ext cx="3960000" cy="639762"/>
          </a:xfrm>
        </p:spPr>
        <p:txBody>
          <a:bodyPr anchor="t"/>
          <a:lstStyle>
            <a:lvl1pPr marL="0" indent="0">
              <a:buNone/>
              <a:defRPr sz="2400" b="0">
                <a:solidFill>
                  <a:srgbClr val="646464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6748" y="2399612"/>
            <a:ext cx="3960000" cy="3960000"/>
          </a:xfrm>
        </p:spPr>
        <p:txBody>
          <a:bodyPr/>
          <a:lstStyle>
            <a:lvl1pPr>
              <a:defRPr sz="2200">
                <a:solidFill>
                  <a:srgbClr val="646464"/>
                </a:solidFill>
                <a:latin typeface="+mn-lt"/>
              </a:defRPr>
            </a:lvl1pPr>
            <a:lvl2pPr>
              <a:defRPr sz="2200">
                <a:solidFill>
                  <a:srgbClr val="646464"/>
                </a:solidFill>
                <a:latin typeface="+mn-lt"/>
              </a:defRPr>
            </a:lvl2pPr>
            <a:lvl3pPr>
              <a:defRPr sz="2000">
                <a:solidFill>
                  <a:srgbClr val="646464"/>
                </a:solidFill>
                <a:latin typeface="+mn-lt"/>
              </a:defRPr>
            </a:lvl3pPr>
            <a:lvl4pPr>
              <a:defRPr sz="1800" b="0">
                <a:solidFill>
                  <a:srgbClr val="646464"/>
                </a:solidFill>
                <a:latin typeface="+mn-lt"/>
              </a:defRPr>
            </a:lvl4pPr>
            <a:lvl5pPr>
              <a:defRPr sz="1600">
                <a:solidFill>
                  <a:srgbClr val="646464"/>
                </a:solidFill>
                <a:latin typeface="+mn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3774" y="1571612"/>
            <a:ext cx="3911630" cy="639762"/>
          </a:xfrm>
        </p:spPr>
        <p:txBody>
          <a:bodyPr anchor="t"/>
          <a:lstStyle>
            <a:lvl1pPr marL="0" indent="0">
              <a:buNone/>
              <a:defRPr sz="2400" b="0">
                <a:solidFill>
                  <a:srgbClr val="646464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3775" y="2399612"/>
            <a:ext cx="3911629" cy="3960000"/>
          </a:xfrm>
        </p:spPr>
        <p:txBody>
          <a:bodyPr/>
          <a:lstStyle>
            <a:lvl1pPr>
              <a:defRPr sz="2200">
                <a:solidFill>
                  <a:srgbClr val="646464"/>
                </a:solidFill>
                <a:latin typeface="+mn-lt"/>
              </a:defRPr>
            </a:lvl1pPr>
            <a:lvl2pPr>
              <a:defRPr sz="2200">
                <a:solidFill>
                  <a:srgbClr val="646464"/>
                </a:solidFill>
                <a:latin typeface="+mn-lt"/>
              </a:defRPr>
            </a:lvl2pPr>
            <a:lvl3pPr>
              <a:defRPr sz="2000" b="0">
                <a:solidFill>
                  <a:srgbClr val="646464"/>
                </a:solidFill>
                <a:latin typeface="+mn-lt"/>
              </a:defRPr>
            </a:lvl3pPr>
            <a:lvl4pPr>
              <a:defRPr sz="1800" b="0">
                <a:solidFill>
                  <a:srgbClr val="646464"/>
                </a:solidFill>
                <a:latin typeface="+mn-lt"/>
              </a:defRPr>
            </a:lvl4pPr>
            <a:lvl5pPr>
              <a:defRPr sz="1600" b="0">
                <a:solidFill>
                  <a:srgbClr val="646464"/>
                </a:solidFill>
                <a:latin typeface="+mn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26" name="Straight Connector 25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Footer Placeholder 4"/>
          <p:cNvSpPr>
            <a:spLocks noGrp="1"/>
          </p:cNvSpPr>
          <p:nvPr>
            <p:ph type="ftr" sz="quarter" idx="1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12" name="Picture 11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15026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22" name="Straight Connector 21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8" name="Picture 7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662936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_3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350939" y="1571612"/>
            <a:ext cx="8388000" cy="4737708"/>
          </a:xfrm>
        </p:spPr>
        <p:txBody>
          <a:bodyPr numCol="3" spcCol="180000">
            <a:normAutofit/>
          </a:bodyPr>
          <a:lstStyle>
            <a:lvl1pPr marL="0" indent="0">
              <a:spcAft>
                <a:spcPts val="0"/>
              </a:spcAft>
              <a:buNone/>
              <a:defRPr sz="1400">
                <a:solidFill>
                  <a:srgbClr val="646464"/>
                </a:solidFill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23" name="Straight Connector 22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9" name="Picture 8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525325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_2Columns_P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6215073" y="1573448"/>
            <a:ext cx="2563801" cy="2193558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646464"/>
                </a:solidFill>
                <a:latin typeface="+mn-lt"/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4"/>
          </p:nvPr>
        </p:nvSpPr>
        <p:spPr>
          <a:xfrm>
            <a:off x="6215073" y="3890286"/>
            <a:ext cx="2563801" cy="2194952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646464"/>
                </a:solidFill>
                <a:latin typeface="+mn-lt"/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26" name="Straight Connector 25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sp>
        <p:nvSpPr>
          <p:cNvPr id="30" name="Content Placeholder 2"/>
          <p:cNvSpPr>
            <a:spLocks noGrp="1"/>
          </p:cNvSpPr>
          <p:nvPr>
            <p:ph idx="1"/>
          </p:nvPr>
        </p:nvSpPr>
        <p:spPr>
          <a:xfrm>
            <a:off x="344971" y="1571612"/>
            <a:ext cx="5798665" cy="4737708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1" name="Picture 10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639848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348038" y="1571612"/>
            <a:ext cx="5430837" cy="4737708"/>
          </a:xfrm>
        </p:spPr>
        <p:txBody>
          <a:bodyPr/>
          <a:lstStyle>
            <a:lvl1pPr>
              <a:buNone/>
              <a:defRPr>
                <a:solidFill>
                  <a:srgbClr val="646464"/>
                </a:solidFill>
                <a:latin typeface="+mn-lt"/>
              </a:defRPr>
            </a:lvl1pPr>
            <a:lvl2pPr>
              <a:defRPr>
                <a:solidFill>
                  <a:srgbClr val="646464"/>
                </a:solidFill>
                <a:latin typeface="+mn-lt"/>
              </a:defRPr>
            </a:lvl2pPr>
            <a:lvl3pPr>
              <a:defRPr>
                <a:solidFill>
                  <a:srgbClr val="646464"/>
                </a:solidFill>
                <a:latin typeface="+mn-lt"/>
              </a:defRPr>
            </a:lvl3pPr>
            <a:lvl4pPr>
              <a:defRPr>
                <a:solidFill>
                  <a:srgbClr val="646464"/>
                </a:solidFill>
                <a:latin typeface="+mn-lt"/>
              </a:defRPr>
            </a:lvl4pPr>
            <a:lvl5pPr>
              <a:defRPr>
                <a:solidFill>
                  <a:srgbClr val="646464"/>
                </a:solidFill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24" name="Straight Connector 23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sp>
        <p:nvSpPr>
          <p:cNvPr id="29" name="Content Placeholder 2"/>
          <p:cNvSpPr>
            <a:spLocks noGrp="1"/>
          </p:cNvSpPr>
          <p:nvPr>
            <p:ph idx="1"/>
          </p:nvPr>
        </p:nvSpPr>
        <p:spPr>
          <a:xfrm>
            <a:off x="344971" y="1571612"/>
            <a:ext cx="2941145" cy="4737708"/>
          </a:xfrm>
        </p:spPr>
        <p:txBody>
          <a:bodyPr>
            <a:normAutofit/>
          </a:bodyPr>
          <a:lstStyle>
            <a:lvl1pPr marL="0">
              <a:buNone/>
              <a:defRPr sz="20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0" name="Picture 9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337525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ue Blank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7664698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Gradient Blank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55822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/>
          <a:lstStyle>
            <a:lvl1pPr>
              <a:defRPr baseline="0"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9285" y="2714620"/>
            <a:ext cx="8156119" cy="3594700"/>
          </a:xfrm>
        </p:spPr>
        <p:txBody>
          <a:bodyPr>
            <a:normAutofit/>
          </a:bodyPr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sp>
        <p:nvSpPr>
          <p:cNvPr id="21" name="Content Placeholder 2"/>
          <p:cNvSpPr>
            <a:spLocks noGrp="1"/>
          </p:cNvSpPr>
          <p:nvPr>
            <p:ph idx="13"/>
          </p:nvPr>
        </p:nvSpPr>
        <p:spPr>
          <a:xfrm>
            <a:off x="342578" y="1556792"/>
            <a:ext cx="8358246" cy="1152128"/>
          </a:xfrm>
        </p:spPr>
        <p:txBody>
          <a:bodyPr>
            <a:normAutofit/>
          </a:bodyPr>
          <a:lstStyle>
            <a:lvl1pPr marL="0" indent="0">
              <a:buFontTx/>
              <a:buNone/>
              <a:defRPr>
                <a:latin typeface="+mn-lt"/>
              </a:defRPr>
            </a:lvl1pPr>
            <a:lvl2pPr>
              <a:buFontTx/>
              <a:buNone/>
              <a:defRPr>
                <a:latin typeface="+mn-lt"/>
              </a:defRPr>
            </a:lvl2pPr>
            <a:lvl3pPr>
              <a:buFontTx/>
              <a:buNone/>
              <a:defRPr>
                <a:latin typeface="+mn-lt"/>
              </a:defRPr>
            </a:lvl3pPr>
            <a:lvl4pPr>
              <a:buFontTx/>
              <a:buNone/>
              <a:defRPr>
                <a:latin typeface="+mn-lt"/>
              </a:defRPr>
            </a:lvl4pPr>
            <a:lvl5pPr>
              <a:buFontTx/>
              <a:buNone/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2" name="Picture 11" descr="Nokia_brandmark_logo_blue_vecto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46748" y="360000"/>
            <a:ext cx="8368656" cy="369332"/>
          </a:xfrm>
        </p:spPr>
        <p:txBody>
          <a:bodyPr anchor="t">
            <a:normAutofit/>
          </a:bodyPr>
          <a:lstStyle>
            <a:lvl1pPr>
              <a:defRPr sz="24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16" name="Straight Connector 15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8" name="Picture 7" descr="Nokia_brandmark_logo_blue_vecto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84471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atem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357158" y="2861226"/>
            <a:ext cx="8388000" cy="73866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algn="ctr">
              <a:defRPr sz="4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8" name="Picture 7" descr="Nokia_ConnectingPeople_brandmark_logo_white_vector_RGB.em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58148" y="6224933"/>
            <a:ext cx="973119" cy="363298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Nokia_ConnectingPeople_brandmark_logo_white_vector_RGB.emf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58148" y="6224933"/>
            <a:ext cx="973119" cy="363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284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7158" y="1571612"/>
            <a:ext cx="4038600" cy="4737708"/>
          </a:xfrm>
        </p:spPr>
        <p:txBody>
          <a:bodyPr>
            <a:normAutofit/>
          </a:bodyPr>
          <a:lstStyle>
            <a:lvl1pPr>
              <a:defRPr sz="2400">
                <a:latin typeface="+mn-lt"/>
              </a:defRPr>
            </a:lvl1pPr>
            <a:lvl2pPr>
              <a:defRPr sz="2200">
                <a:latin typeface="+mn-lt"/>
              </a:defRPr>
            </a:lvl2pPr>
            <a:lvl3pPr>
              <a:defRPr sz="2000">
                <a:latin typeface="+mn-lt"/>
              </a:defRPr>
            </a:lvl3pPr>
            <a:lvl4pPr>
              <a:defRPr sz="1800">
                <a:latin typeface="+mn-lt"/>
              </a:defRPr>
            </a:lvl4pPr>
            <a:lvl5pPr>
              <a:defRPr sz="1600">
                <a:latin typeface="+mn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1571612"/>
            <a:ext cx="4038600" cy="4737708"/>
          </a:xfrm>
        </p:spPr>
        <p:txBody>
          <a:bodyPr>
            <a:normAutofit/>
          </a:bodyPr>
          <a:lstStyle>
            <a:lvl1pPr>
              <a:defRPr sz="2400">
                <a:latin typeface="+mn-lt"/>
              </a:defRPr>
            </a:lvl1pPr>
            <a:lvl2pPr>
              <a:defRPr sz="2200">
                <a:latin typeface="+mn-lt"/>
              </a:defRPr>
            </a:lvl2pPr>
            <a:lvl3pPr>
              <a:defRPr sz="2000">
                <a:latin typeface="+mn-lt"/>
              </a:defRPr>
            </a:lvl3pPr>
            <a:lvl4pPr>
              <a:defRPr sz="1800">
                <a:latin typeface="+mn-lt"/>
              </a:defRPr>
            </a:lvl4pPr>
            <a:lvl5pPr>
              <a:defRPr sz="1600">
                <a:latin typeface="+mn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10" name="Picture 9" descr="Nokia_brandmark_logo_blue_vecto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cxnSp>
        <p:nvCxnSpPr>
          <p:cNvPr id="11" name="Straight Connector 10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0000" y="1571612"/>
            <a:ext cx="3960000" cy="639762"/>
          </a:xfrm>
        </p:spPr>
        <p:txBody>
          <a:bodyPr anchor="t"/>
          <a:lstStyle>
            <a:lvl1pPr marL="0" indent="0">
              <a:buNone/>
              <a:defRPr sz="2400" b="0">
                <a:solidFill>
                  <a:srgbClr val="646464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6748" y="2399612"/>
            <a:ext cx="3960000" cy="3960000"/>
          </a:xfrm>
        </p:spPr>
        <p:txBody>
          <a:bodyPr/>
          <a:lstStyle>
            <a:lvl1pPr>
              <a:defRPr sz="2200">
                <a:solidFill>
                  <a:srgbClr val="646464"/>
                </a:solidFill>
                <a:latin typeface="+mn-lt"/>
              </a:defRPr>
            </a:lvl1pPr>
            <a:lvl2pPr>
              <a:defRPr sz="2200">
                <a:solidFill>
                  <a:srgbClr val="646464"/>
                </a:solidFill>
                <a:latin typeface="+mn-lt"/>
              </a:defRPr>
            </a:lvl2pPr>
            <a:lvl3pPr>
              <a:defRPr sz="2000">
                <a:solidFill>
                  <a:srgbClr val="646464"/>
                </a:solidFill>
                <a:latin typeface="+mn-lt"/>
              </a:defRPr>
            </a:lvl3pPr>
            <a:lvl4pPr>
              <a:defRPr sz="1800" b="0">
                <a:solidFill>
                  <a:srgbClr val="646464"/>
                </a:solidFill>
                <a:latin typeface="+mn-lt"/>
              </a:defRPr>
            </a:lvl4pPr>
            <a:lvl5pPr>
              <a:defRPr sz="1600">
                <a:solidFill>
                  <a:srgbClr val="646464"/>
                </a:solidFill>
                <a:latin typeface="+mn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3774" y="1571612"/>
            <a:ext cx="3911630" cy="639762"/>
          </a:xfrm>
        </p:spPr>
        <p:txBody>
          <a:bodyPr anchor="t"/>
          <a:lstStyle>
            <a:lvl1pPr marL="0" indent="0">
              <a:buNone/>
              <a:defRPr sz="2400" b="0">
                <a:solidFill>
                  <a:srgbClr val="646464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3775" y="2399612"/>
            <a:ext cx="3911629" cy="3960000"/>
          </a:xfrm>
        </p:spPr>
        <p:txBody>
          <a:bodyPr/>
          <a:lstStyle>
            <a:lvl1pPr>
              <a:defRPr sz="2200">
                <a:solidFill>
                  <a:srgbClr val="646464"/>
                </a:solidFill>
                <a:latin typeface="+mn-lt"/>
              </a:defRPr>
            </a:lvl1pPr>
            <a:lvl2pPr>
              <a:defRPr sz="2200">
                <a:solidFill>
                  <a:srgbClr val="646464"/>
                </a:solidFill>
                <a:latin typeface="+mn-lt"/>
              </a:defRPr>
            </a:lvl2pPr>
            <a:lvl3pPr>
              <a:defRPr sz="2000" b="0">
                <a:solidFill>
                  <a:srgbClr val="646464"/>
                </a:solidFill>
                <a:latin typeface="+mn-lt"/>
              </a:defRPr>
            </a:lvl3pPr>
            <a:lvl4pPr>
              <a:defRPr sz="1800" b="0">
                <a:solidFill>
                  <a:srgbClr val="646464"/>
                </a:solidFill>
                <a:latin typeface="+mn-lt"/>
              </a:defRPr>
            </a:lvl4pPr>
            <a:lvl5pPr>
              <a:defRPr sz="1600" b="0">
                <a:solidFill>
                  <a:srgbClr val="646464"/>
                </a:solidFill>
                <a:latin typeface="+mn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26" name="Straight Connector 25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Footer Placeholder 4"/>
          <p:cNvSpPr>
            <a:spLocks noGrp="1"/>
          </p:cNvSpPr>
          <p:nvPr>
            <p:ph type="ftr" sz="quarter" idx="1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12" name="Picture 11" descr="Nokia_brandmark_logo_blue_vecto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01502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22" name="Straight Connector 21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8" name="Picture 7" descr="Nokia_brandmark_logo_blue_vecto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6629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_3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350939" y="1571612"/>
            <a:ext cx="8388000" cy="4737708"/>
          </a:xfrm>
        </p:spPr>
        <p:txBody>
          <a:bodyPr numCol="3" spcCol="180000">
            <a:normAutofit/>
          </a:bodyPr>
          <a:lstStyle>
            <a:lvl1pPr marL="0" indent="0">
              <a:spcAft>
                <a:spcPts val="0"/>
              </a:spcAft>
              <a:buNone/>
              <a:defRPr sz="1400">
                <a:solidFill>
                  <a:srgbClr val="646464"/>
                </a:solidFill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23" name="Straight Connector 22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9" name="Picture 8" descr="Nokia_brandmark_logo_blue_vecto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52532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4971" y="1571612"/>
            <a:ext cx="8407400" cy="473770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452203"/>
            <a:ext cx="29837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sp>
        <p:nvSpPr>
          <p:cNvPr id="8" name="fc"/>
          <p:cNvSpPr txBox="1"/>
          <p:nvPr/>
        </p:nvSpPr>
        <p:spPr>
          <a:xfrm>
            <a:off x="0" y="6642100"/>
            <a:ext cx="9144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endParaRPr lang="en-US" sz="1000" b="1" i="0" u="none" baseline="0">
              <a:solidFill>
                <a:srgbClr val="3E843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31936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1" r:id="rId1"/>
    <p:sldLayoutId id="2147483862" r:id="rId2"/>
    <p:sldLayoutId id="2147483863" r:id="rId3"/>
    <p:sldLayoutId id="2147483864" r:id="rId4"/>
    <p:sldLayoutId id="2147483865" r:id="rId5"/>
    <p:sldLayoutId id="2147483866" r:id="rId6"/>
    <p:sldLayoutId id="2147483867" r:id="rId7"/>
    <p:sldLayoutId id="2147483868" r:id="rId8"/>
    <p:sldLayoutId id="2147483869" r:id="rId9"/>
    <p:sldLayoutId id="2147483870" r:id="rId10"/>
    <p:sldLayoutId id="2147483871" r:id="rId11"/>
    <p:sldLayoutId id="2147483872" r:id="rId12"/>
    <p:sldLayoutId id="2147483873" r:id="rId13"/>
    <p:sldLayoutId id="2147483874" r:id="rId14"/>
    <p:sldLayoutId id="2147483875" r:id="rId15"/>
    <p:sldLayoutId id="2147483876" r:id="rId16"/>
    <p:sldLayoutId id="2147483877" r:id="rId17"/>
    <p:sldLayoutId id="2147483878" r:id="rId18"/>
    <p:sldLayoutId id="2147483856" r:id="rId19"/>
    <p:sldLayoutId id="2147483855" r:id="rId20"/>
    <p:sldLayoutId id="2147483841" r:id="rId21"/>
    <p:sldLayoutId id="2147483832" r:id="rId22"/>
    <p:sldLayoutId id="2147483833" r:id="rId23"/>
    <p:sldLayoutId id="2147483834" r:id="rId24"/>
    <p:sldLayoutId id="2147483835" r:id="rId25"/>
    <p:sldLayoutId id="2147483836" r:id="rId26"/>
    <p:sldLayoutId id="2147483857" r:id="rId27"/>
    <p:sldLayoutId id="2147483859" r:id="rId28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4000" b="0" kern="2000" spc="-120" baseline="0">
          <a:solidFill>
            <a:srgbClr val="124191"/>
          </a:solidFill>
          <a:latin typeface="+mj-lt"/>
          <a:ea typeface="+mj-ea"/>
          <a:cs typeface="+mj-cs"/>
        </a:defRPr>
      </a:lvl1pPr>
    </p:titleStyle>
    <p:bodyStyle>
      <a:lvl1pPr marL="180975" indent="-180975" algn="l" defTabSz="914400" rtl="0" eaLnBrk="1" latinLnBrk="0" hangingPunct="1">
        <a:lnSpc>
          <a:spcPct val="100000"/>
        </a:lnSpc>
        <a:spcBef>
          <a:spcPts val="120"/>
        </a:spcBef>
        <a:spcAft>
          <a:spcPts val="120"/>
        </a:spcAft>
        <a:buFont typeface="Arial" pitchFamily="34" charset="0"/>
        <a:buChar char="•"/>
        <a:defRPr sz="2400" kern="1200">
          <a:solidFill>
            <a:srgbClr val="646464"/>
          </a:solidFill>
          <a:latin typeface="+mn-lt"/>
          <a:ea typeface="+mn-ea"/>
          <a:cs typeface="+mn-cs"/>
        </a:defRPr>
      </a:lvl1pPr>
      <a:lvl2pPr marL="627063" indent="-180000" algn="l" defTabSz="914400" rtl="0" eaLnBrk="1" latinLnBrk="0" hangingPunct="1">
        <a:lnSpc>
          <a:spcPct val="100000"/>
        </a:lnSpc>
        <a:spcBef>
          <a:spcPts val="110"/>
        </a:spcBef>
        <a:spcAft>
          <a:spcPts val="110"/>
        </a:spcAft>
        <a:buFont typeface="Nokia Pure Text" pitchFamily="34" charset="0"/>
        <a:buChar char="−"/>
        <a:defRPr sz="2200" kern="1200">
          <a:solidFill>
            <a:srgbClr val="646464"/>
          </a:solidFill>
          <a:latin typeface="+mn-lt"/>
          <a:ea typeface="+mn-ea"/>
          <a:cs typeface="+mn-cs"/>
        </a:defRPr>
      </a:lvl2pPr>
      <a:lvl3pPr marL="984250" indent="-179388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Font typeface="Nokia Pure Text" pitchFamily="34" charset="0"/>
        <a:buChar char="−"/>
        <a:defRPr sz="2000" kern="1200">
          <a:solidFill>
            <a:srgbClr val="646464"/>
          </a:solidFill>
          <a:latin typeface="+mn-lt"/>
          <a:ea typeface="+mn-ea"/>
          <a:cs typeface="+mn-cs"/>
        </a:defRPr>
      </a:lvl3pPr>
      <a:lvl4pPr marL="1341438" indent="-179388" algn="l" defTabSz="914400" rtl="0" eaLnBrk="1" latinLnBrk="0" hangingPunct="1">
        <a:spcBef>
          <a:spcPts val="90"/>
        </a:spcBef>
        <a:spcAft>
          <a:spcPts val="90"/>
        </a:spcAft>
        <a:buFont typeface="Nokia Pure Text" pitchFamily="34" charset="0"/>
        <a:buChar char="−"/>
        <a:defRPr sz="1800" kern="1200">
          <a:solidFill>
            <a:srgbClr val="646464"/>
          </a:solidFill>
          <a:latin typeface="+mn-lt"/>
          <a:ea typeface="+mn-ea"/>
          <a:cs typeface="+mn-cs"/>
        </a:defRPr>
      </a:lvl4pPr>
      <a:lvl5pPr marL="1706563" indent="-179388" algn="l" defTabSz="914400" rtl="0" eaLnBrk="1" latinLnBrk="0" hangingPunct="1">
        <a:spcBef>
          <a:spcPts val="80"/>
        </a:spcBef>
        <a:spcAft>
          <a:spcPts val="80"/>
        </a:spcAft>
        <a:buFont typeface="Nokia Pure Text" pitchFamily="34" charset="0"/>
        <a:buChar char="−"/>
        <a:defRPr sz="1600" kern="1200" baseline="0">
          <a:solidFill>
            <a:srgbClr val="646464"/>
          </a:solidFill>
          <a:latin typeface="+mn-lt"/>
          <a:ea typeface="+mn-ea"/>
          <a:cs typeface="+mn-cs"/>
        </a:defRPr>
      </a:lvl5pPr>
      <a:lvl6pPr marL="2063750" indent="-179388" algn="l" defTabSz="914400" rtl="0" eaLnBrk="1" latinLnBrk="0" hangingPunct="1">
        <a:spcBef>
          <a:spcPts val="70"/>
        </a:spcBef>
        <a:spcAft>
          <a:spcPts val="70"/>
        </a:spcAft>
        <a:buFont typeface="Nokia Pure Text" pitchFamily="34" charset="0"/>
        <a:buChar char="−"/>
        <a:defRPr sz="1400" kern="1200" baseline="0">
          <a:solidFill>
            <a:srgbClr val="646464"/>
          </a:solidFill>
          <a:latin typeface="+mn-lt"/>
          <a:ea typeface="+mn-ea"/>
          <a:cs typeface="+mn-cs"/>
        </a:defRPr>
      </a:lvl6pPr>
      <a:lvl7pPr marL="2422525" indent="-180000" algn="l" defTabSz="914400" rtl="0" eaLnBrk="1" latinLnBrk="0" hangingPunct="1">
        <a:spcBef>
          <a:spcPts val="70"/>
        </a:spcBef>
        <a:spcAft>
          <a:spcPts val="70"/>
        </a:spcAft>
        <a:buFont typeface="Nokia Pure Text" pitchFamily="34" charset="0"/>
        <a:buChar char="−"/>
        <a:defRPr sz="1400" kern="1200" baseline="0">
          <a:solidFill>
            <a:srgbClr val="646464"/>
          </a:solidFill>
          <a:latin typeface="+mn-lt"/>
          <a:ea typeface="+mn-ea"/>
          <a:cs typeface="+mn-cs"/>
        </a:defRPr>
      </a:lvl7pPr>
      <a:lvl8pPr marL="2776538" indent="-180000" algn="l" defTabSz="914400" rtl="0" eaLnBrk="1" latinLnBrk="0" hangingPunct="1">
        <a:spcBef>
          <a:spcPts val="60"/>
        </a:spcBef>
        <a:spcAft>
          <a:spcPts val="60"/>
        </a:spcAft>
        <a:buFont typeface="Nokia Pure Text" pitchFamily="34" charset="0"/>
        <a:buChar char="−"/>
        <a:defRPr sz="1200" kern="1200" baseline="0">
          <a:solidFill>
            <a:srgbClr val="646464"/>
          </a:solidFill>
          <a:latin typeface="+mn-lt"/>
          <a:ea typeface="+mn-ea"/>
          <a:cs typeface="+mn-cs"/>
        </a:defRPr>
      </a:lvl8pPr>
      <a:lvl9pPr marL="3135313" indent="-174625" algn="l" defTabSz="914400" rtl="0" eaLnBrk="1" latinLnBrk="0" hangingPunct="1">
        <a:spcBef>
          <a:spcPts val="60"/>
        </a:spcBef>
        <a:spcAft>
          <a:spcPts val="60"/>
        </a:spcAft>
        <a:buFont typeface="Nokia Pure Text" pitchFamily="34" charset="0"/>
        <a:buChar char="−"/>
        <a:defRPr sz="1200" kern="1200" baseline="0">
          <a:solidFill>
            <a:srgbClr val="646464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F4ECC-2EB9-4399-B072-B53D46A7B74E}" type="slidenum">
              <a:rPr lang="en-GB" smtClean="0"/>
              <a:pPr/>
              <a:t>1</a:t>
            </a:fld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251520" y="4077072"/>
            <a:ext cx="8568952" cy="751488"/>
          </a:xfrm>
        </p:spPr>
        <p:txBody>
          <a:bodyPr/>
          <a:lstStyle/>
          <a:p>
            <a:r>
              <a:rPr lang="fi-FI" dirty="0" smtClean="0"/>
              <a:t>D. Bugdayci, </a:t>
            </a:r>
            <a:r>
              <a:rPr lang="fi-FI" dirty="0"/>
              <a:t>K. Ugur, M</a:t>
            </a:r>
            <a:r>
              <a:rPr lang="fi-FI" dirty="0" smtClean="0"/>
              <a:t>. M. Hannuksela, </a:t>
            </a:r>
          </a:p>
          <a:p>
            <a:r>
              <a:rPr lang="fi-FI" dirty="0" smtClean="0"/>
              <a:t>Nokia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44971" y="285728"/>
            <a:ext cx="8388000" cy="2954655"/>
          </a:xfrm>
        </p:spPr>
        <p:txBody>
          <a:bodyPr/>
          <a:lstStyle/>
          <a:p>
            <a:r>
              <a:rPr lang="en-CA" b="1" dirty="0" smtClean="0"/>
              <a:t>JCTVC-O0249 :</a:t>
            </a:r>
            <a:r>
              <a:rPr lang="en-CA" dirty="0" smtClean="0"/>
              <a:t> </a:t>
            </a:r>
            <a:br>
              <a:rPr lang="en-CA" dirty="0" smtClean="0"/>
            </a:br>
            <a:r>
              <a:rPr lang="en-CA" b="1" dirty="0"/>
              <a:t>On frame packing arrangement SEI message for 4:4:4 content in 4:2:0 </a:t>
            </a:r>
            <a:r>
              <a:rPr lang="en-CA" b="1" dirty="0" err="1"/>
              <a:t>bitstreams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Introduction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F4ECC-2EB9-4399-B072-B53D46A7B74E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hangingPunct="0"/>
            <a:r>
              <a:rPr lang="en-CA" dirty="0" smtClean="0"/>
              <a:t>Informative contribution on JCTVC-N0270</a:t>
            </a:r>
          </a:p>
          <a:p>
            <a:pPr hangingPunct="0"/>
            <a:endParaRPr lang="en-CA" dirty="0"/>
          </a:p>
          <a:p>
            <a:pPr hangingPunct="0"/>
            <a:r>
              <a:rPr lang="en-CA" dirty="0" smtClean="0"/>
              <a:t>BD rate performance of Direct Frame Packing method is tested under CTC where anchor is single layer 4:4:4 </a:t>
            </a:r>
          </a:p>
          <a:p>
            <a:pPr hangingPunct="0"/>
            <a:endParaRPr lang="en-CA" dirty="0" smtClean="0"/>
          </a:p>
          <a:p>
            <a:pPr hangingPunct="0"/>
            <a:r>
              <a:rPr lang="en-CA" dirty="0" smtClean="0"/>
              <a:t>HM12.0 is used for Test and HMRExt4.1 is used for anchor</a:t>
            </a:r>
          </a:p>
          <a:p>
            <a:pPr hangingPunct="0"/>
            <a:endParaRPr lang="en-CA" dirty="0"/>
          </a:p>
          <a:p>
            <a:pPr hangingPunct="0"/>
            <a:r>
              <a:rPr lang="en-CA" dirty="0" smtClean="0"/>
              <a:t>Results are available for both </a:t>
            </a:r>
            <a:r>
              <a:rPr lang="en-CA" dirty="0" err="1" smtClean="0"/>
              <a:t>RExt</a:t>
            </a:r>
            <a:r>
              <a:rPr lang="en-CA" dirty="0" smtClean="0"/>
              <a:t> and SCC sequences</a:t>
            </a:r>
          </a:p>
          <a:p>
            <a:pPr hangingPunct="0"/>
            <a:endParaRPr lang="en-CA" dirty="0"/>
          </a:p>
          <a:p>
            <a:pPr hangingPunct="0"/>
            <a:r>
              <a:rPr lang="en-CA" dirty="0" smtClean="0"/>
              <a:t>Visual artifacts </a:t>
            </a:r>
            <a:r>
              <a:rPr lang="en-CA" dirty="0"/>
              <a:t>are observed on </a:t>
            </a:r>
            <a:r>
              <a:rPr lang="en-CA" dirty="0" err="1"/>
              <a:t>chroma</a:t>
            </a:r>
            <a:r>
              <a:rPr lang="en-CA" dirty="0"/>
              <a:t> components </a:t>
            </a:r>
            <a:endParaRPr lang="en-CA" dirty="0" smtClean="0"/>
          </a:p>
          <a:p>
            <a:pPr hangingPunct="0"/>
            <a:endParaRPr lang="en-CA" dirty="0" smtClean="0"/>
          </a:p>
          <a:p>
            <a:pPr hangingPunct="0"/>
            <a:endParaRPr lang="en-CA" dirty="0" smtClean="0"/>
          </a:p>
        </p:txBody>
      </p:sp>
    </p:spTree>
    <p:extLst>
      <p:ext uri="{BB962C8B-B14F-4D97-AF65-F5344CB8AC3E}">
        <p14:creationId xmlns:p14="http://schemas.microsoft.com/office/powerpoint/2010/main" val="674459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Test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F4ECC-2EB9-4399-B072-B53D46A7B74E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44971" y="1552562"/>
            <a:ext cx="4731085" cy="4737708"/>
          </a:xfrm>
        </p:spPr>
        <p:txBody>
          <a:bodyPr/>
          <a:lstStyle/>
          <a:p>
            <a:r>
              <a:rPr lang="fi-FI" dirty="0" smtClean="0"/>
              <a:t>In order to bring chroma quality of the test closer to the anchor, we used </a:t>
            </a:r>
          </a:p>
          <a:p>
            <a:r>
              <a:rPr lang="fi-FI" dirty="0"/>
              <a:t>	</a:t>
            </a:r>
            <a:r>
              <a:rPr lang="fi-FI" dirty="0" smtClean="0"/>
              <a:t>slice_cb_qp_offset = -12</a:t>
            </a:r>
          </a:p>
          <a:p>
            <a:r>
              <a:rPr lang="fi-FI" dirty="0" smtClean="0"/>
              <a:t>	slice_cr_qp_offset = -12</a:t>
            </a:r>
          </a:p>
          <a:p>
            <a:endParaRPr lang="fi-FI" dirty="0" smtClean="0"/>
          </a:p>
          <a:p>
            <a:r>
              <a:rPr lang="fi-FI" dirty="0" smtClean="0"/>
              <a:t>Luma component of auxiliary view is coded with the same QP of the chroma components.</a:t>
            </a:r>
            <a:endParaRPr lang="en-US" dirty="0"/>
          </a:p>
        </p:txBody>
      </p:sp>
      <p:sp>
        <p:nvSpPr>
          <p:cNvPr id="6" name="Rectangle 24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7" name="Group 4"/>
          <p:cNvGrpSpPr>
            <a:grpSpLocks noChangeAspect="1"/>
          </p:cNvGrpSpPr>
          <p:nvPr/>
        </p:nvGrpSpPr>
        <p:grpSpPr bwMode="auto">
          <a:xfrm>
            <a:off x="4921881" y="1622776"/>
            <a:ext cx="4027484" cy="3894455"/>
            <a:chOff x="1440" y="1512"/>
            <a:chExt cx="5223" cy="5049"/>
          </a:xfrm>
        </p:grpSpPr>
        <p:sp>
          <p:nvSpPr>
            <p:cNvPr id="8" name="AutoShape 23"/>
            <p:cNvSpPr>
              <a:spLocks noChangeAspect="1" noChangeArrowheads="1" noTextEdit="1"/>
            </p:cNvSpPr>
            <p:nvPr/>
          </p:nvSpPr>
          <p:spPr bwMode="auto">
            <a:xfrm>
              <a:off x="1440" y="1512"/>
              <a:ext cx="5223" cy="504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Rectangle 22"/>
            <p:cNvSpPr>
              <a:spLocks noChangeArrowheads="1"/>
            </p:cNvSpPr>
            <p:nvPr/>
          </p:nvSpPr>
          <p:spPr bwMode="auto">
            <a:xfrm>
              <a:off x="1762" y="1940"/>
              <a:ext cx="2182" cy="218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Rectangle 21"/>
            <p:cNvSpPr>
              <a:spLocks noChangeArrowheads="1"/>
            </p:cNvSpPr>
            <p:nvPr/>
          </p:nvSpPr>
          <p:spPr bwMode="auto">
            <a:xfrm>
              <a:off x="1762" y="4122"/>
              <a:ext cx="2182" cy="218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Rectangle 20"/>
            <p:cNvSpPr>
              <a:spLocks noChangeArrowheads="1"/>
            </p:cNvSpPr>
            <p:nvPr/>
          </p:nvSpPr>
          <p:spPr bwMode="auto">
            <a:xfrm>
              <a:off x="3944" y="1940"/>
              <a:ext cx="1130" cy="112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Rectangle 19"/>
            <p:cNvSpPr>
              <a:spLocks noChangeArrowheads="1"/>
            </p:cNvSpPr>
            <p:nvPr/>
          </p:nvSpPr>
          <p:spPr bwMode="auto">
            <a:xfrm>
              <a:off x="5075" y="1940"/>
              <a:ext cx="1131" cy="112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Rectangle 18"/>
            <p:cNvSpPr>
              <a:spLocks noChangeArrowheads="1"/>
            </p:cNvSpPr>
            <p:nvPr/>
          </p:nvSpPr>
          <p:spPr bwMode="auto">
            <a:xfrm>
              <a:off x="3944" y="4122"/>
              <a:ext cx="1131" cy="112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Rectangle 17"/>
            <p:cNvSpPr>
              <a:spLocks noChangeArrowheads="1"/>
            </p:cNvSpPr>
            <p:nvPr/>
          </p:nvSpPr>
          <p:spPr bwMode="auto">
            <a:xfrm>
              <a:off x="5075" y="4122"/>
              <a:ext cx="1131" cy="112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Text Box 16"/>
            <p:cNvSpPr txBox="1">
              <a:spLocks noChangeArrowheads="1"/>
            </p:cNvSpPr>
            <p:nvPr/>
          </p:nvSpPr>
          <p:spPr bwMode="auto">
            <a:xfrm>
              <a:off x="1816" y="3285"/>
              <a:ext cx="1826" cy="77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r>
                <a:rPr kumimoji="0" lang="tr-TR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Luma component of </a:t>
              </a:r>
              <a:r>
                <a:rPr kumimoji="0" lang="tr-TR" sz="9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main view</a:t>
              </a:r>
              <a:endParaRPr kumimoji="0" lang="tr-T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Text Box 15"/>
            <p:cNvSpPr txBox="1">
              <a:spLocks noChangeArrowheads="1"/>
            </p:cNvSpPr>
            <p:nvPr/>
          </p:nvSpPr>
          <p:spPr bwMode="auto">
            <a:xfrm>
              <a:off x="1816" y="5460"/>
              <a:ext cx="1890" cy="77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r>
                <a:rPr kumimoji="0" lang="tr-TR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Luma component of </a:t>
              </a:r>
              <a:r>
                <a:rPr kumimoji="0" lang="tr-TR" sz="9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auxiliary view</a:t>
              </a:r>
              <a:endParaRPr kumimoji="0" lang="tr-T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" name="Text Box 14"/>
            <p:cNvSpPr txBox="1">
              <a:spLocks noChangeArrowheads="1"/>
            </p:cNvSpPr>
            <p:nvPr/>
          </p:nvSpPr>
          <p:spPr bwMode="auto">
            <a:xfrm>
              <a:off x="4062" y="3339"/>
              <a:ext cx="2129" cy="77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r>
                <a:rPr kumimoji="0" lang="tr-TR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Chroma components of </a:t>
              </a:r>
              <a:r>
                <a:rPr kumimoji="0" lang="tr-TR" sz="9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main view</a:t>
              </a:r>
              <a:endParaRPr kumimoji="0" lang="tr-T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Text Box 13"/>
            <p:cNvSpPr txBox="1">
              <a:spLocks noChangeArrowheads="1"/>
            </p:cNvSpPr>
            <p:nvPr/>
          </p:nvSpPr>
          <p:spPr bwMode="auto">
            <a:xfrm>
              <a:off x="4122" y="5537"/>
              <a:ext cx="2018" cy="77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r>
                <a:rPr kumimoji="0" lang="tr-TR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Chroma components of </a:t>
              </a:r>
              <a:r>
                <a:rPr kumimoji="0" lang="tr-TR" sz="9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auxiliary view</a:t>
              </a:r>
              <a:endParaRPr kumimoji="0" lang="tr-T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AutoShape 12"/>
            <p:cNvSpPr>
              <a:spLocks/>
            </p:cNvSpPr>
            <p:nvPr/>
          </p:nvSpPr>
          <p:spPr bwMode="auto">
            <a:xfrm rot="5400000">
              <a:off x="4882" y="2303"/>
              <a:ext cx="322" cy="2036"/>
            </a:xfrm>
            <a:prstGeom prst="rightBrace">
              <a:avLst>
                <a:gd name="adj1" fmla="val 52692"/>
                <a:gd name="adj2" fmla="val 50000"/>
              </a:avLst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AutoShape 11"/>
            <p:cNvSpPr>
              <a:spLocks/>
            </p:cNvSpPr>
            <p:nvPr/>
          </p:nvSpPr>
          <p:spPr bwMode="auto">
            <a:xfrm rot="5400000">
              <a:off x="4880" y="4490"/>
              <a:ext cx="322" cy="2036"/>
            </a:xfrm>
            <a:prstGeom prst="rightBrace">
              <a:avLst>
                <a:gd name="adj1" fmla="val 52692"/>
                <a:gd name="adj2" fmla="val 50000"/>
              </a:avLst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Text Box 10"/>
            <p:cNvSpPr txBox="1">
              <a:spLocks noChangeArrowheads="1"/>
            </p:cNvSpPr>
            <p:nvPr/>
          </p:nvSpPr>
          <p:spPr bwMode="auto">
            <a:xfrm>
              <a:off x="2212" y="2330"/>
              <a:ext cx="1313" cy="77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r>
                <a:rPr kumimoji="0" lang="tr-TR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QP = 32</a:t>
              </a:r>
              <a:endParaRPr kumimoji="0" lang="tr-T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" name="Text Box 9"/>
            <p:cNvSpPr txBox="1">
              <a:spLocks noChangeArrowheads="1"/>
            </p:cNvSpPr>
            <p:nvPr/>
          </p:nvSpPr>
          <p:spPr bwMode="auto">
            <a:xfrm>
              <a:off x="4003" y="2097"/>
              <a:ext cx="983" cy="77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r>
                <a:rPr kumimoji="0" lang="tr-TR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QP = 20</a:t>
              </a:r>
              <a:endParaRPr kumimoji="0" lang="tr-T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" name="Text Box 8"/>
            <p:cNvSpPr txBox="1">
              <a:spLocks noChangeArrowheads="1"/>
            </p:cNvSpPr>
            <p:nvPr/>
          </p:nvSpPr>
          <p:spPr bwMode="auto">
            <a:xfrm>
              <a:off x="5157" y="2073"/>
              <a:ext cx="983" cy="77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r>
                <a:rPr kumimoji="0" lang="tr-TR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QP = 20</a:t>
              </a:r>
              <a:endParaRPr kumimoji="0" lang="tr-T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" name="Text Box 7"/>
            <p:cNvSpPr txBox="1">
              <a:spLocks noChangeArrowheads="1"/>
            </p:cNvSpPr>
            <p:nvPr/>
          </p:nvSpPr>
          <p:spPr bwMode="auto">
            <a:xfrm>
              <a:off x="2152" y="4575"/>
              <a:ext cx="1313" cy="77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r>
                <a:rPr kumimoji="0" lang="tr-TR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QP = 20</a:t>
              </a:r>
              <a:endParaRPr kumimoji="0" lang="tr-T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" name="Text Box 6"/>
            <p:cNvSpPr txBox="1">
              <a:spLocks noChangeArrowheads="1"/>
            </p:cNvSpPr>
            <p:nvPr/>
          </p:nvSpPr>
          <p:spPr bwMode="auto">
            <a:xfrm>
              <a:off x="4056" y="4372"/>
              <a:ext cx="983" cy="77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r>
                <a:rPr kumimoji="0" lang="tr-TR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QP = 20</a:t>
              </a:r>
              <a:endParaRPr kumimoji="0" lang="tr-T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" name="Text Box 5"/>
            <p:cNvSpPr txBox="1">
              <a:spLocks noChangeArrowheads="1"/>
            </p:cNvSpPr>
            <p:nvPr/>
          </p:nvSpPr>
          <p:spPr bwMode="auto">
            <a:xfrm>
              <a:off x="5210" y="4348"/>
              <a:ext cx="983" cy="77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r>
                <a:rPr kumimoji="0" lang="tr-TR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QP = 20</a:t>
              </a:r>
              <a:endParaRPr kumimoji="0" lang="tr-T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83205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RExt – HMRExt4.1 vs HM12.0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F4ECC-2EB9-4399-B072-B53D46A7B74E}" type="slidenum">
              <a:rPr lang="en-GB" smtClean="0"/>
              <a:pPr/>
              <a:t>4</a:t>
            </a:fld>
            <a:endParaRPr lang="en-GB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02823273"/>
              </p:ext>
            </p:extLst>
          </p:nvPr>
        </p:nvGraphicFramePr>
        <p:xfrm>
          <a:off x="539550" y="1412768"/>
          <a:ext cx="8064897" cy="4608517"/>
        </p:xfrm>
        <a:graphic>
          <a:graphicData uri="http://schemas.openxmlformats.org/drawingml/2006/table">
            <a:tbl>
              <a:tblPr/>
              <a:tblGrid>
                <a:gridCol w="1027842"/>
                <a:gridCol w="781895"/>
                <a:gridCol w="781895"/>
                <a:gridCol w="781895"/>
                <a:gridCol w="781895"/>
                <a:gridCol w="781895"/>
                <a:gridCol w="781895"/>
                <a:gridCol w="781895"/>
                <a:gridCol w="781895"/>
                <a:gridCol w="781895"/>
              </a:tblGrid>
              <a:tr h="193027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All Intra Main-tier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All Intra High-tier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All Intra  Super-High-tier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5091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02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 4:4:4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#VALUE!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#VALUE!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#VALUE!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#VALUE!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#VALUE!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#VALUE!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#VALUE!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#VALUE!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#VALUE!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302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YCbCr 4:4:4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181.5%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418.7%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622.8%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160.7%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345.3%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388.1%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121.7%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219.8%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325.2%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</a:tr>
              <a:tr h="20509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YCbCr 4:2:2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#VALUE!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#VALUE!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#VALUE!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#VALUE!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#VALUE!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#VALUE!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#VALUE!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#VALUE!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#VALUE!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02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#VALUE!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#VALUE!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#VALUE!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509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#VALUE!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#VALUE!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#VALUE!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5091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3027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Random Access Main-tier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Random Access High-tier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5091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302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 4:4:4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#VALUE!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#VALUE!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#VALUE!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#VALUE!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#VALUE!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#VALUE!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509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YCbCr 4:4:4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335.7%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2178.2%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2808.8%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320.6%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1477.1%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2218.1%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509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YCbCr 4:2:2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#VALUE!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#VALUE!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#VALUE!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#VALUE!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#VALUE!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#VALUE!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302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#VALUE!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#VALUE!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509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#VALUE!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#VALUE!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5091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3027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Low delay B Main-tier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Low delay B High-tier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5091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509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 4:4:4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#VALUE!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#VALUE!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#VALUE!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#VALUE!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#VALUE!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#VALUE!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509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YCbCr 4:4:4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489.7%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2579.4%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5900.5%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366.9%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2404.7%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2510.8%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509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YCbCr 4:2:2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#VALUE!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#VALUE!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#VALUE!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#VALUE!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#VALUE!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#VALUE!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302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#VALUE!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#VALUE!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509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#VALUE!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#VALUE!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656420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SCC– HMRExt4.1 vs HM12.0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F4ECC-2EB9-4399-B072-B53D46A7B74E}" type="slidenum">
              <a:rPr lang="en-GB" smtClean="0"/>
              <a:pPr/>
              <a:t>5</a:t>
            </a:fld>
            <a:endParaRPr lang="en-GB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15842923"/>
              </p:ext>
            </p:extLst>
          </p:nvPr>
        </p:nvGraphicFramePr>
        <p:xfrm>
          <a:off x="611556" y="1484777"/>
          <a:ext cx="7848875" cy="4464502"/>
        </p:xfrm>
        <a:graphic>
          <a:graphicData uri="http://schemas.openxmlformats.org/drawingml/2006/table">
            <a:tbl>
              <a:tblPr/>
              <a:tblGrid>
                <a:gridCol w="1332506"/>
                <a:gridCol w="724041"/>
                <a:gridCol w="724041"/>
                <a:gridCol w="724041"/>
                <a:gridCol w="724041"/>
                <a:gridCol w="724041"/>
                <a:gridCol w="724041"/>
                <a:gridCol w="724041"/>
                <a:gridCol w="724041"/>
                <a:gridCol w="724041"/>
              </a:tblGrid>
              <a:tr h="205856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All Intra HE Main-tier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All Intra HE High-tier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All Intra HE Super-High-tier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18722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856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SC YUV 444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145.7%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207.7%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218.6%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143.0%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192.0%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204.1%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139.3%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179.8%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189.6%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</a:tr>
              <a:tr h="21872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Animation YUV 444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145.9%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453.0%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425.5%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134.1%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359.6%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346.1%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125.4%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308.5%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304.3%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</a:tr>
              <a:tr h="205856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#VALUE!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#VALUE!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#VALUE!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1872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#VALUE!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#VALUE!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#VALUE!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18722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05856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Random Access HE Main-tier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Random Access HE High-tier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8722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5856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SC YUV 444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145.5%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229.9%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245.4%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146.2%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217.9%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236.8%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872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Animation YUV 444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165.8%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842.6%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790.4%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169.3%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767.2%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719.9%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5856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#VALUE!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#VALUE!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872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#VALUE!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#VALUE!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8722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5856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Low delay B HE Main-tier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Low delay B HE High-tier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8722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5856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SC YUV 444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148.9%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251.9%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266.4%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151.5%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240.1%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263.0%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872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Animation YUV 444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200.4%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1121.3%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1057.9%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197.2%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902.6%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836.0%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5856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#VALUE!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#VALUE!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872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#VALUE!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#VALUE!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5856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869982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BirdsInCage – AI – QP=32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F4ECC-2EB9-4399-B072-B53D46A7B74E}" type="slidenum">
              <a:rPr lang="en-GB" smtClean="0"/>
              <a:pPr/>
              <a:t>6</a:t>
            </a:fld>
            <a:endParaRPr lang="en-GB"/>
          </a:p>
        </p:txBody>
      </p:sp>
      <p:pic>
        <p:nvPicPr>
          <p:cNvPr id="3074" name="Picture 2" descr="C:\Users\bugdayci\dbug\work\JCT-VC\106-Geneva\work\SEI\contribution\examples\BirdsInCage_AI_3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518414"/>
            <a:ext cx="5387738" cy="4934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40606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Viking– AI – QP=32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F4ECC-2EB9-4399-B072-B53D46A7B74E}" type="slidenum">
              <a:rPr lang="en-GB" smtClean="0"/>
              <a:pPr/>
              <a:t>7</a:t>
            </a:fld>
            <a:endParaRPr lang="en-GB"/>
          </a:p>
        </p:txBody>
      </p:sp>
      <p:pic>
        <p:nvPicPr>
          <p:cNvPr id="4098" name="Picture 2" descr="C:\Users\bugdayci\dbug\work\JCT-VC\106-Geneva\work\SEI\contribution\examples\viking_AI_3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2896" y="1340768"/>
            <a:ext cx="6239746" cy="4982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92125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Map– AI – QP=32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F4ECC-2EB9-4399-B072-B53D46A7B74E}" type="slidenum">
              <a:rPr lang="en-GB" smtClean="0"/>
              <a:pPr/>
              <a:t>8</a:t>
            </a:fld>
            <a:endParaRPr lang="en-GB"/>
          </a:p>
        </p:txBody>
      </p:sp>
      <p:pic>
        <p:nvPicPr>
          <p:cNvPr id="5122" name="Picture 2" descr="C:\Users\bugdayci\dbug\work\JCT-VC\106-Geneva\work\SEI\contribution\examples\map_AI_3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8980" y="1844824"/>
            <a:ext cx="5611008" cy="4315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8838483"/>
      </p:ext>
    </p:extLst>
  </p:cSld>
  <p:clrMapOvr>
    <a:masterClrMapping/>
  </p:clrMapOvr>
</p:sld>
</file>

<file path=ppt/theme/theme1.xml><?xml version="1.0" encoding="utf-8"?>
<a:theme xmlns:a="http://schemas.openxmlformats.org/drawingml/2006/main" name="Nokia-Short-v1">
  <a:themeElements>
    <a:clrScheme name="Nokia-1">
      <a:dk1>
        <a:srgbClr val="124191"/>
      </a:dk1>
      <a:lt1>
        <a:srgbClr val="FFFFFF"/>
      </a:lt1>
      <a:dk2>
        <a:srgbClr val="646464"/>
      </a:dk2>
      <a:lt2>
        <a:srgbClr val="FFFFFF"/>
      </a:lt2>
      <a:accent1>
        <a:srgbClr val="2187B0"/>
      </a:accent1>
      <a:accent2>
        <a:srgbClr val="1F843E"/>
      </a:accent2>
      <a:accent3>
        <a:srgbClr val="E32C18"/>
      </a:accent3>
      <a:accent4>
        <a:srgbClr val="F39000"/>
      </a:accent4>
      <a:accent5>
        <a:srgbClr val="4D2383"/>
      </a:accent5>
      <a:accent6>
        <a:srgbClr val="196FB0"/>
      </a:accent6>
      <a:hlink>
        <a:srgbClr val="279FCE"/>
      </a:hlink>
      <a:folHlink>
        <a:srgbClr val="B592E1"/>
      </a:folHlink>
    </a:clrScheme>
    <a:fontScheme name="Nokia Pure font">
      <a:majorFont>
        <a:latin typeface="Nokia Pure Text"/>
        <a:ea typeface=""/>
        <a:cs typeface=""/>
      </a:majorFont>
      <a:minorFont>
        <a:latin typeface="Nokia Pure Tex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Nokia-Short-v1</Template>
  <TotalTime>853</TotalTime>
  <Words>663</Words>
  <Application>Microsoft Office PowerPoint</Application>
  <PresentationFormat>On-screen Show (4:3)</PresentationFormat>
  <Paragraphs>291</Paragraphs>
  <Slides>8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Nokia-Short-v1</vt:lpstr>
      <vt:lpstr>JCTVC-O0249 :  On frame packing arrangement SEI message for 4:4:4 content in 4:2:0 bitstreams</vt:lpstr>
      <vt:lpstr>Introduction</vt:lpstr>
      <vt:lpstr>Test</vt:lpstr>
      <vt:lpstr>RExt – HMRExt4.1 vs HM12.0</vt:lpstr>
      <vt:lpstr>SCC– HMRExt4.1 vs HM12.0</vt:lpstr>
      <vt:lpstr>BirdsInCage – AI – QP=32</vt:lpstr>
      <vt:lpstr>Viking– AI – QP=32</vt:lpstr>
      <vt:lpstr>Map– AI – QP=32</vt:lpstr>
    </vt:vector>
  </TitlesOfParts>
  <Company>NOKIA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JCTVC-M0035: AHG13: Slice based upsampling filter for improved error resiliency</dc:title>
  <dc:creator>Ugur Kemal</dc:creator>
  <cp:lastModifiedBy>Bugdayci Done (EXT-TUT/Tampere)</cp:lastModifiedBy>
  <cp:revision>30</cp:revision>
  <dcterms:created xsi:type="dcterms:W3CDTF">2013-04-18T01:05:24Z</dcterms:created>
  <dcterms:modified xsi:type="dcterms:W3CDTF">2013-10-30T10:10:25Z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10fdb06d-ce58-4d9d-830e-8bcaedf6e4bd</vt:lpwstr>
  </property>
  <property fmtid="{D5CDD505-2E9C-101B-9397-08002B2CF9AE}" pid="3" name="NokiaConfidentiality">
    <vt:lpwstr>Public</vt:lpwstr>
  </property>
</Properties>
</file>