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32"/>
  </p:notesMasterIdLst>
  <p:handoutMasterIdLst>
    <p:handoutMasterId r:id="rId33"/>
  </p:handoutMasterIdLst>
  <p:sldIdLst>
    <p:sldId id="350" r:id="rId2"/>
    <p:sldId id="352" r:id="rId3"/>
    <p:sldId id="450" r:id="rId4"/>
    <p:sldId id="457" r:id="rId5"/>
    <p:sldId id="392" r:id="rId6"/>
    <p:sldId id="446" r:id="rId7"/>
    <p:sldId id="447" r:id="rId8"/>
    <p:sldId id="448" r:id="rId9"/>
    <p:sldId id="449" r:id="rId10"/>
    <p:sldId id="458" r:id="rId11"/>
    <p:sldId id="459" r:id="rId12"/>
    <p:sldId id="460" r:id="rId13"/>
    <p:sldId id="461" r:id="rId14"/>
    <p:sldId id="462" r:id="rId15"/>
    <p:sldId id="463" r:id="rId16"/>
    <p:sldId id="464" r:id="rId17"/>
    <p:sldId id="465" r:id="rId18"/>
    <p:sldId id="466" r:id="rId19"/>
    <p:sldId id="467" r:id="rId20"/>
    <p:sldId id="451" r:id="rId21"/>
    <p:sldId id="453" r:id="rId22"/>
    <p:sldId id="454" r:id="rId23"/>
    <p:sldId id="455" r:id="rId24"/>
    <p:sldId id="456" r:id="rId25"/>
    <p:sldId id="468" r:id="rId26"/>
    <p:sldId id="469" r:id="rId27"/>
    <p:sldId id="470" r:id="rId28"/>
    <p:sldId id="472" r:id="rId29"/>
    <p:sldId id="471" r:id="rId30"/>
    <p:sldId id="290" r:id="rId31"/>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7869" autoAdjust="0"/>
  </p:normalViewPr>
  <p:slideViewPr>
    <p:cSldViewPr snapToGrid="0">
      <p:cViewPr varScale="1">
        <p:scale>
          <a:sx n="90" d="100"/>
          <a:sy n="90" d="100"/>
        </p:scale>
        <p:origin x="-128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854261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0620256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30</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399490" y="3806456"/>
            <a:ext cx="8744510" cy="1170099"/>
          </a:xfrm>
        </p:spPr>
        <p:txBody>
          <a:bodyPr/>
          <a:lstStyle/>
          <a:p>
            <a:r>
              <a:rPr lang="en-US" b="1" dirty="0"/>
              <a:t>RCE2: Results of Test D1 on Rice Parameter Initialization</a:t>
            </a:r>
            <a:r>
              <a:rPr lang="en-CA" b="1" dirty="0" smtClean="0"/>
              <a:t/>
            </a:r>
            <a:br>
              <a:rPr lang="en-CA" b="1" dirty="0" smtClean="0"/>
            </a:br>
            <a:r>
              <a:rPr lang="en-US" b="1" dirty="0" smtClean="0"/>
              <a:t>(JCTVC-O0219)</a:t>
            </a:r>
            <a:endParaRPr lang="en-US" dirty="0"/>
          </a:p>
        </p:txBody>
      </p:sp>
      <p:sp>
        <p:nvSpPr>
          <p:cNvPr id="20" name="Subtitle 19"/>
          <p:cNvSpPr>
            <a:spLocks noGrp="1"/>
          </p:cNvSpPr>
          <p:nvPr>
            <p:ph type="subTitle" idx="1"/>
          </p:nvPr>
        </p:nvSpPr>
        <p:spPr>
          <a:xfrm>
            <a:off x="2054087" y="5217603"/>
            <a:ext cx="6790989" cy="616472"/>
          </a:xfrm>
        </p:spPr>
        <p:txBody>
          <a:bodyPr/>
          <a:lstStyle/>
          <a:p>
            <a:r>
              <a:rPr lang="en-US" dirty="0"/>
              <a:t>Marta Karczewicz, Liwei </a:t>
            </a:r>
            <a:r>
              <a:rPr lang="en-US" dirty="0" smtClean="0"/>
              <a:t>Guo, Joel Sole, Rajan Joshi (Qualcomm)</a:t>
            </a:r>
          </a:p>
          <a:p>
            <a:r>
              <a:rPr lang="en-US" dirty="0" smtClean="0"/>
              <a:t>Karl Sharman, Nick Saunders, James </a:t>
            </a:r>
            <a:r>
              <a:rPr lang="en-US" dirty="0" err="1" smtClean="0"/>
              <a:t>Gamei</a:t>
            </a:r>
            <a:r>
              <a:rPr lang="en-US" dirty="0" smtClean="0"/>
              <a:t> (Sony Europe)</a:t>
            </a:r>
          </a:p>
          <a:p>
            <a:pPr algn="r"/>
            <a:endParaRPr lang="en-US" sz="1200" dirty="0"/>
          </a:p>
        </p:txBody>
      </p:sp>
      <p:graphicFrame>
        <p:nvGraphicFramePr>
          <p:cNvPr id="3" name="Table 2"/>
          <p:cNvGraphicFramePr>
            <a:graphicFrameLocks noGrp="1"/>
          </p:cNvGraphicFramePr>
          <p:nvPr/>
        </p:nvGraphicFramePr>
        <p:xfrm>
          <a:off x="1423988" y="3465957"/>
          <a:ext cx="6191250" cy="192786"/>
        </p:xfrm>
        <a:graphic>
          <a:graphicData uri="http://schemas.openxmlformats.org/drawingml/2006/table">
            <a:tbl>
              <a:tblPr>
                <a:tableStyleId>{5C22544A-7EE6-4342-B048-85BDC9FD1C3A}</a:tableStyleId>
              </a:tblPr>
              <a:tblGrid>
                <a:gridCol w="6191250"/>
              </a:tblGrid>
              <a:tr h="0">
                <a:tc>
                  <a:txBody>
                    <a:bodyPr/>
                    <a:lstStyle/>
                    <a:p>
                      <a:pPr marL="0" marR="0" hangingPunct="0">
                        <a:lnSpc>
                          <a:spcPct val="115000"/>
                        </a:lnSpc>
                        <a:spcBef>
                          <a:spcPts val="300"/>
                        </a:spcBef>
                        <a:spcAft>
                          <a:spcPts val="300"/>
                        </a:spcAft>
                        <a:tabLst>
                          <a:tab pos="228600" algn="l"/>
                          <a:tab pos="457200" algn="l"/>
                          <a:tab pos="685800" algn="l"/>
                          <a:tab pos="914400" algn="l"/>
                        </a:tabLst>
                      </a:pPr>
                      <a:endParaRPr lang="en-US" sz="1100" dirty="0">
                        <a:effectLst/>
                        <a:latin typeface="Times New Roman"/>
                        <a:ea typeface="SimSun"/>
                        <a:cs typeface="Times New Roman"/>
                      </a:endParaRPr>
                    </a:p>
                  </a:txBody>
                  <a:tcPr marL="68580" marR="68580" marT="0" marB="0"/>
                </a:tc>
              </a:tr>
            </a:tbl>
          </a:graphicData>
        </a:graphic>
      </p:graphicFrame>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2 (1</a:t>
            </a:r>
            <a:r>
              <a:rPr lang="en-US" dirty="0"/>
              <a:t>) –AHG8 Lossless</a:t>
            </a:r>
          </a:p>
        </p:txBody>
      </p:sp>
      <p:graphicFrame>
        <p:nvGraphicFramePr>
          <p:cNvPr id="5" name="Table 4"/>
          <p:cNvGraphicFramePr>
            <a:graphicFrameLocks noGrp="1"/>
          </p:cNvGraphicFramePr>
          <p:nvPr>
            <p:extLst>
              <p:ext uri="{D42A27DB-BD31-4B8C-83A1-F6EECF244321}">
                <p14:modId xmlns:p14="http://schemas.microsoft.com/office/powerpoint/2010/main" val="1641945146"/>
              </p:ext>
            </p:extLst>
          </p:nvPr>
        </p:nvGraphicFramePr>
        <p:xfrm>
          <a:off x="227310" y="2181491"/>
          <a:ext cx="8712197" cy="2950462"/>
        </p:xfrm>
        <a:graphic>
          <a:graphicData uri="http://schemas.openxmlformats.org/drawingml/2006/table">
            <a:tbl>
              <a:tblPr/>
              <a:tblGrid>
                <a:gridCol w="1701047"/>
                <a:gridCol w="501809"/>
                <a:gridCol w="637893"/>
                <a:gridCol w="535830"/>
                <a:gridCol w="646398"/>
                <a:gridCol w="569851"/>
                <a:gridCol w="725781"/>
                <a:gridCol w="603872"/>
                <a:gridCol w="442272"/>
                <a:gridCol w="589696"/>
                <a:gridCol w="589696"/>
                <a:gridCol w="589696"/>
                <a:gridCol w="578356"/>
              </a:tblGrid>
              <a:tr h="187420">
                <a:tc>
                  <a:txBody>
                    <a:bodyPr/>
                    <a:lstStyle/>
                    <a:p>
                      <a:pPr algn="l" fontAlgn="b"/>
                      <a:endParaRPr lang="en-US" sz="1100" b="0" i="0" u="none" strike="noStrike" dirty="0">
                        <a:solidFill>
                          <a:srgbClr val="000000"/>
                        </a:solidFill>
                        <a:effectLst/>
                        <a:latin typeface="Calibri"/>
                      </a:endParaRPr>
                    </a:p>
                  </a:txBody>
                  <a:tcPr marL="8519" marR="8519" marT="8519"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a:solidFill>
                            <a:srgbClr val="000000"/>
                          </a:solidFill>
                          <a:effectLst/>
                          <a:latin typeface="Calibri"/>
                        </a:rPr>
                        <a:t>AI</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RA</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LD</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49283">
                <a:tc>
                  <a:txBody>
                    <a:bodyPr/>
                    <a:lstStyle/>
                    <a:p>
                      <a:pPr algn="l" fontAlgn="b"/>
                      <a:r>
                        <a:rPr lang="en-US" sz="1100" b="0" i="0" u="none" strike="noStrike">
                          <a:solidFill>
                            <a:srgbClr val="000000"/>
                          </a:solidFill>
                          <a:effectLst/>
                          <a:latin typeface="Calibri"/>
                        </a:rPr>
                        <a:t> </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dirty="0">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 </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72086">
                <a:tc>
                  <a:txBody>
                    <a:bodyPr/>
                    <a:lstStyle/>
                    <a:p>
                      <a:pPr algn="l" fontAlgn="b"/>
                      <a:r>
                        <a:rPr lang="en-US" sz="1100" b="0" i="0" u="none" strike="noStrike">
                          <a:solidFill>
                            <a:srgbClr val="000000"/>
                          </a:solidFill>
                          <a:effectLst/>
                          <a:latin typeface="Calibri"/>
                        </a:rPr>
                        <a:t>Class F</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Class B</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SC RGB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6.8%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19.4%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19.4%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19.3%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Animation RGB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SC YUV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Animation YUV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RangeExt</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Calibri"/>
                        </a:rPr>
                        <a:t>3.8%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SC GBR 444 Optional</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Calibri"/>
                        </a:rPr>
                        <a:t>18.8%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26.7%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27.3%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27.4%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SC YUV 444 Optional</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18.1%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18.6%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19.6%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Enc Time[%]</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dirty="0" smtClean="0">
                          <a:solidFill>
                            <a:srgbClr val="000000"/>
                          </a:solidFill>
                          <a:effectLst/>
                          <a:latin typeface="Calibri"/>
                        </a:rPr>
                        <a:t>100%</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99%</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96%</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72086">
                <a:tc>
                  <a:txBody>
                    <a:bodyPr/>
                    <a:lstStyle/>
                    <a:p>
                      <a:pPr algn="l" fontAlgn="b"/>
                      <a:r>
                        <a:rPr lang="en-US" sz="1100" b="0" i="0" u="none" strike="noStrike">
                          <a:solidFill>
                            <a:srgbClr val="000000"/>
                          </a:solidFill>
                          <a:effectLst/>
                          <a:latin typeface="Calibri"/>
                        </a:rPr>
                        <a:t>Dec Time[%]</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dirty="0">
                          <a:solidFill>
                            <a:srgbClr val="000000"/>
                          </a:solidFill>
                          <a:effectLst/>
                          <a:latin typeface="Calibri"/>
                        </a:rPr>
                        <a:t>98%</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99%</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98%</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0424399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Setting 2 (2) </a:t>
            </a:r>
            <a:r>
              <a:rPr lang="en-US" dirty="0"/>
              <a:t>–AHG8 </a:t>
            </a:r>
            <a:r>
              <a:rPr lang="en-US" dirty="0" err="1"/>
              <a:t>Lossy</a:t>
            </a:r>
            <a:r>
              <a:rPr lang="en-US" dirty="0"/>
              <a:t> </a:t>
            </a:r>
            <a:r>
              <a:rPr lang="en-US" dirty="0" smtClean="0"/>
              <a:t>AI</a:t>
            </a:r>
            <a:endParaRPr lang="en-US" dirty="0"/>
          </a:p>
        </p:txBody>
      </p:sp>
      <p:graphicFrame>
        <p:nvGraphicFramePr>
          <p:cNvPr id="2" name="Table 1"/>
          <p:cNvGraphicFramePr>
            <a:graphicFrameLocks noGrp="1"/>
          </p:cNvGraphicFramePr>
          <p:nvPr/>
        </p:nvGraphicFramePr>
        <p:xfrm>
          <a:off x="868363" y="2557462"/>
          <a:ext cx="7302500" cy="2009775"/>
        </p:xfrm>
        <a:graphic>
          <a:graphicData uri="http://schemas.openxmlformats.org/drawingml/2006/table">
            <a:tbl>
              <a:tblPr/>
              <a:tblGrid>
                <a:gridCol w="1239749"/>
                <a:gridCol w="673639"/>
                <a:gridCol w="673639"/>
                <a:gridCol w="673639"/>
                <a:gridCol w="673639"/>
                <a:gridCol w="673639"/>
                <a:gridCol w="673639"/>
                <a:gridCol w="673639"/>
                <a:gridCol w="673639"/>
                <a:gridCol w="673639"/>
              </a:tblGrid>
              <a:tr h="152400">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All Intra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All Intra HE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-1.6%</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-2.8%</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-4.4%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-4.6%</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-6.0%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-5.8%</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-9.2%</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-12.9%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-13.6%</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-3.4%</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-6.4%</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-6.9%</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1308025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2 (3) </a:t>
            </a:r>
            <a:r>
              <a:rPr lang="en-US" dirty="0"/>
              <a:t>–AHG8 </a:t>
            </a:r>
            <a:r>
              <a:rPr lang="en-US" dirty="0" err="1"/>
              <a:t>Lossy</a:t>
            </a:r>
            <a:r>
              <a:rPr lang="en-US" dirty="0"/>
              <a:t> </a:t>
            </a:r>
            <a:r>
              <a:rPr lang="en-US" dirty="0" smtClean="0"/>
              <a:t>RA</a:t>
            </a:r>
            <a:endParaRPr lang="en-US" dirty="0"/>
          </a:p>
        </p:txBody>
      </p:sp>
      <p:graphicFrame>
        <p:nvGraphicFramePr>
          <p:cNvPr id="3" name="Table 2"/>
          <p:cNvGraphicFramePr>
            <a:graphicFrameLocks noGrp="1"/>
          </p:cNvGraphicFramePr>
          <p:nvPr/>
        </p:nvGraphicFramePr>
        <p:xfrm>
          <a:off x="1878014" y="2543175"/>
          <a:ext cx="5283198" cy="2038350"/>
        </p:xfrm>
        <a:graphic>
          <a:graphicData uri="http://schemas.openxmlformats.org/drawingml/2006/table">
            <a:tbl>
              <a:tblPr/>
              <a:tblGrid>
                <a:gridCol w="1240128"/>
                <a:gridCol w="673845"/>
                <a:gridCol w="673845"/>
                <a:gridCol w="673845"/>
                <a:gridCol w="673845"/>
                <a:gridCol w="673845"/>
                <a:gridCol w="673845"/>
              </a:tblGrid>
              <a:tr h="152400">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Random Access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Random Access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-2.4%</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-5.7%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-5.5%</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-8.9%</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3313594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a:t>Setting </a:t>
            </a:r>
            <a:r>
              <a:rPr lang="en-US" dirty="0" smtClean="0"/>
              <a:t>2 (4) </a:t>
            </a:r>
            <a:r>
              <a:rPr lang="en-US" dirty="0"/>
              <a:t>–AHG8 </a:t>
            </a:r>
            <a:r>
              <a:rPr lang="en-US" dirty="0" err="1"/>
              <a:t>Lossy</a:t>
            </a:r>
            <a:r>
              <a:rPr lang="en-US" dirty="0"/>
              <a:t> </a:t>
            </a:r>
            <a:r>
              <a:rPr lang="en-US" dirty="0" smtClean="0"/>
              <a:t>LD</a:t>
            </a:r>
            <a:endParaRPr lang="en-US" dirty="0"/>
          </a:p>
        </p:txBody>
      </p:sp>
      <p:graphicFrame>
        <p:nvGraphicFramePr>
          <p:cNvPr id="2" name="Table 1"/>
          <p:cNvGraphicFramePr>
            <a:graphicFrameLocks noGrp="1"/>
          </p:cNvGraphicFramePr>
          <p:nvPr/>
        </p:nvGraphicFramePr>
        <p:xfrm>
          <a:off x="1878014" y="2557462"/>
          <a:ext cx="5283198" cy="2009775"/>
        </p:xfrm>
        <a:graphic>
          <a:graphicData uri="http://schemas.openxmlformats.org/drawingml/2006/table">
            <a:tbl>
              <a:tblPr/>
              <a:tblGrid>
                <a:gridCol w="1240128"/>
                <a:gridCol w="673845"/>
                <a:gridCol w="673845"/>
                <a:gridCol w="673845"/>
                <a:gridCol w="673845"/>
                <a:gridCol w="673845"/>
                <a:gridCol w="673845"/>
              </a:tblGrid>
              <a:tr h="152400">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Low delay B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Low delay B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-1.5%</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-1.5%</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-1.1%</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-5.6%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-5.8%</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-9.4%</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-9.6%</a:t>
                      </a:r>
                    </a:p>
                  </a:txBody>
                  <a:tcPr marL="9525" marR="9525" marT="9525" marB="0" anchor="b">
                    <a:lnL>
                      <a:noFill/>
                    </a:lnL>
                    <a:lnR>
                      <a:noFill/>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41922687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2 (5) –AHG18 High bit depth</a:t>
            </a:r>
            <a:endParaRPr lang="en-US" dirty="0"/>
          </a:p>
        </p:txBody>
      </p:sp>
      <p:sp>
        <p:nvSpPr>
          <p:cNvPr id="7" name="TextBox 6"/>
          <p:cNvSpPr txBox="1"/>
          <p:nvPr/>
        </p:nvSpPr>
        <p:spPr>
          <a:xfrm>
            <a:off x="2275367" y="1095153"/>
            <a:ext cx="2941831" cy="369332"/>
          </a:xfrm>
          <a:prstGeom prst="rect">
            <a:avLst/>
          </a:prstGeom>
          <a:noFill/>
        </p:spPr>
        <p:txBody>
          <a:bodyPr wrap="none" rtlCol="0">
            <a:spAutoFit/>
          </a:bodyPr>
          <a:lstStyle/>
          <a:p>
            <a:r>
              <a:rPr lang="en-US" dirty="0" smtClean="0"/>
              <a:t>With HM forward transform</a:t>
            </a:r>
            <a:endParaRPr lang="en-US" dirty="0"/>
          </a:p>
        </p:txBody>
      </p:sp>
      <p:sp>
        <p:nvSpPr>
          <p:cNvPr id="8" name="TextBox 7"/>
          <p:cNvSpPr txBox="1"/>
          <p:nvPr/>
        </p:nvSpPr>
        <p:spPr>
          <a:xfrm>
            <a:off x="1723933" y="3271282"/>
            <a:ext cx="4044697" cy="369332"/>
          </a:xfrm>
          <a:prstGeom prst="rect">
            <a:avLst/>
          </a:prstGeom>
          <a:noFill/>
        </p:spPr>
        <p:txBody>
          <a:bodyPr wrap="none" rtlCol="0">
            <a:spAutoFit/>
          </a:bodyPr>
          <a:lstStyle/>
          <a:p>
            <a:r>
              <a:rPr lang="en-US" dirty="0" smtClean="0"/>
              <a:t>With High precision forward transform</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588486780"/>
              </p:ext>
            </p:extLst>
          </p:nvPr>
        </p:nvGraphicFramePr>
        <p:xfrm>
          <a:off x="2097753" y="1898243"/>
          <a:ext cx="2844799" cy="1095375"/>
        </p:xfrm>
        <a:graphic>
          <a:graphicData uri="http://schemas.openxmlformats.org/drawingml/2006/table">
            <a:tbl>
              <a:tblPr/>
              <a:tblGrid>
                <a:gridCol w="824992"/>
                <a:gridCol w="673269"/>
                <a:gridCol w="673269"/>
                <a:gridCol w="673269"/>
              </a:tblGrid>
              <a:tr h="152400">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12-bit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-7.1%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-6.8%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-6.8%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900" b="0" i="0" u="none" strike="noStrike">
                          <a:solidFill>
                            <a:srgbClr val="000000"/>
                          </a:solidFill>
                          <a:effectLst/>
                          <a:latin typeface="Arial"/>
                        </a:rPr>
                        <a:t>14-bit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-18.7%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-18.4%</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16-bit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-28.6%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88%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rgbClr val="000000"/>
                          </a:solidFill>
                          <a:effectLst/>
                          <a:latin typeface="Arial"/>
                        </a:rPr>
                        <a:t>92%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489079732"/>
              </p:ext>
            </p:extLst>
          </p:nvPr>
        </p:nvGraphicFramePr>
        <p:xfrm>
          <a:off x="2065855" y="4024755"/>
          <a:ext cx="2844799" cy="1089660"/>
        </p:xfrm>
        <a:graphic>
          <a:graphicData uri="http://schemas.openxmlformats.org/drawingml/2006/table">
            <a:tbl>
              <a:tblPr/>
              <a:tblGrid>
                <a:gridCol w="824992"/>
                <a:gridCol w="673269"/>
                <a:gridCol w="673269"/>
                <a:gridCol w="673269"/>
              </a:tblGrid>
              <a:tr h="121943">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12-bit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-6.9%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-7.1%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-7.1%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900" b="0" i="0" u="none" strike="noStrike">
                          <a:solidFill>
                            <a:srgbClr val="000000"/>
                          </a:solidFill>
                          <a:effectLst/>
                          <a:latin typeface="Arial"/>
                        </a:rPr>
                        <a:t>14-bit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-18.2%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-18.1%</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16-bit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-27.9%</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-27.7%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-27.7%</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92%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rgbClr val="000000"/>
                          </a:solidFill>
                          <a:effectLst/>
                          <a:latin typeface="Arial"/>
                        </a:rPr>
                        <a:t>90%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40631568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3 (1</a:t>
            </a:r>
            <a:r>
              <a:rPr lang="en-US" dirty="0"/>
              <a:t>) –AHG8 Lossless</a:t>
            </a:r>
          </a:p>
        </p:txBody>
      </p:sp>
      <p:graphicFrame>
        <p:nvGraphicFramePr>
          <p:cNvPr id="5" name="Table 4"/>
          <p:cNvGraphicFramePr>
            <a:graphicFrameLocks noGrp="1"/>
          </p:cNvGraphicFramePr>
          <p:nvPr>
            <p:extLst>
              <p:ext uri="{D42A27DB-BD31-4B8C-83A1-F6EECF244321}">
                <p14:modId xmlns:p14="http://schemas.microsoft.com/office/powerpoint/2010/main" val="611614033"/>
              </p:ext>
            </p:extLst>
          </p:nvPr>
        </p:nvGraphicFramePr>
        <p:xfrm>
          <a:off x="227310" y="2181491"/>
          <a:ext cx="8712197" cy="2964649"/>
        </p:xfrm>
        <a:graphic>
          <a:graphicData uri="http://schemas.openxmlformats.org/drawingml/2006/table">
            <a:tbl>
              <a:tblPr/>
              <a:tblGrid>
                <a:gridCol w="1701047"/>
                <a:gridCol w="501809"/>
                <a:gridCol w="637893"/>
                <a:gridCol w="535830"/>
                <a:gridCol w="646398"/>
                <a:gridCol w="569851"/>
                <a:gridCol w="725781"/>
                <a:gridCol w="603872"/>
                <a:gridCol w="442272"/>
                <a:gridCol w="589696"/>
                <a:gridCol w="589696"/>
                <a:gridCol w="589696"/>
                <a:gridCol w="578356"/>
              </a:tblGrid>
              <a:tr h="187420">
                <a:tc>
                  <a:txBody>
                    <a:bodyPr/>
                    <a:lstStyle/>
                    <a:p>
                      <a:pPr algn="l" fontAlgn="b"/>
                      <a:endParaRPr lang="en-US" sz="1100" b="0" i="0" u="none" strike="noStrike" dirty="0">
                        <a:solidFill>
                          <a:srgbClr val="000000"/>
                        </a:solidFill>
                        <a:effectLst/>
                        <a:latin typeface="Calibri"/>
                      </a:endParaRPr>
                    </a:p>
                  </a:txBody>
                  <a:tcPr marL="8519" marR="8519" marT="8519"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a:solidFill>
                            <a:srgbClr val="000000"/>
                          </a:solidFill>
                          <a:effectLst/>
                          <a:latin typeface="Calibri"/>
                        </a:rPr>
                        <a:t>AI</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RA</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LD</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49283">
                <a:tc>
                  <a:txBody>
                    <a:bodyPr/>
                    <a:lstStyle/>
                    <a:p>
                      <a:pPr algn="l" fontAlgn="b"/>
                      <a:r>
                        <a:rPr lang="en-US" sz="1100" b="0" i="0" u="none" strike="noStrike">
                          <a:solidFill>
                            <a:srgbClr val="000000"/>
                          </a:solidFill>
                          <a:effectLst/>
                          <a:latin typeface="Calibri"/>
                        </a:rPr>
                        <a:t> </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dirty="0">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3983">
                <a:tc>
                  <a:txBody>
                    <a:bodyPr/>
                    <a:lstStyle/>
                    <a:p>
                      <a:pPr algn="l" fontAlgn="b"/>
                      <a:r>
                        <a:rPr lang="en-US" sz="1100" b="0" i="0" u="none" strike="noStrike">
                          <a:solidFill>
                            <a:srgbClr val="000000"/>
                          </a:solidFill>
                          <a:effectLst/>
                          <a:latin typeface="Calibri"/>
                        </a:rPr>
                        <a:t> </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72086">
                <a:tc>
                  <a:txBody>
                    <a:bodyPr/>
                    <a:lstStyle/>
                    <a:p>
                      <a:pPr algn="l" fontAlgn="b"/>
                      <a:r>
                        <a:rPr lang="en-US" sz="1100" b="0" i="0" u="none" strike="noStrike">
                          <a:solidFill>
                            <a:srgbClr val="000000"/>
                          </a:solidFill>
                          <a:effectLst/>
                          <a:latin typeface="Calibri"/>
                        </a:rPr>
                        <a:t>Class F</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Class B</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SC RGB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6.8%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19.4%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19.4%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19.3%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Animation RGB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SC YUV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Animation YUV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RangeExt</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Calibri"/>
                        </a:rPr>
                        <a:t>3.8%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SC GBR 444 Optional</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Calibri"/>
                        </a:rPr>
                        <a:t>18.8%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26.7%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27.3%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27.4%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SC YUV 444 Optional</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18.1%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18.6%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19.6%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Enc Time[%]</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dirty="0" smtClean="0">
                          <a:solidFill>
                            <a:srgbClr val="000000"/>
                          </a:solidFill>
                          <a:effectLst/>
                          <a:latin typeface="Calibri"/>
                        </a:rPr>
                        <a:t>100%</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99%</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96%</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72086">
                <a:tc>
                  <a:txBody>
                    <a:bodyPr/>
                    <a:lstStyle/>
                    <a:p>
                      <a:pPr algn="l" fontAlgn="b"/>
                      <a:r>
                        <a:rPr lang="en-US" sz="1100" b="0" i="0" u="none" strike="noStrike">
                          <a:solidFill>
                            <a:srgbClr val="000000"/>
                          </a:solidFill>
                          <a:effectLst/>
                          <a:latin typeface="Calibri"/>
                        </a:rPr>
                        <a:t>Dec Time[%]</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dirty="0">
                          <a:solidFill>
                            <a:srgbClr val="000000"/>
                          </a:solidFill>
                          <a:effectLst/>
                          <a:latin typeface="Calibri"/>
                        </a:rPr>
                        <a:t>98%</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98%</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99%</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6795771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Setting 3 (2) </a:t>
            </a:r>
            <a:r>
              <a:rPr lang="en-US" dirty="0"/>
              <a:t>–AHG8 </a:t>
            </a:r>
            <a:r>
              <a:rPr lang="en-US" dirty="0" err="1"/>
              <a:t>Lossy</a:t>
            </a:r>
            <a:r>
              <a:rPr lang="en-US" dirty="0"/>
              <a:t> </a:t>
            </a:r>
            <a:r>
              <a:rPr lang="en-US" dirty="0" smtClean="0"/>
              <a:t>AI</a:t>
            </a:r>
            <a:endParaRPr lang="en-US" dirty="0"/>
          </a:p>
        </p:txBody>
      </p:sp>
      <p:graphicFrame>
        <p:nvGraphicFramePr>
          <p:cNvPr id="2" name="Table 1"/>
          <p:cNvGraphicFramePr>
            <a:graphicFrameLocks noGrp="1"/>
          </p:cNvGraphicFramePr>
          <p:nvPr/>
        </p:nvGraphicFramePr>
        <p:xfrm>
          <a:off x="868363" y="2557462"/>
          <a:ext cx="7302500" cy="2009775"/>
        </p:xfrm>
        <a:graphic>
          <a:graphicData uri="http://schemas.openxmlformats.org/drawingml/2006/table">
            <a:tbl>
              <a:tblPr/>
              <a:tblGrid>
                <a:gridCol w="1239749"/>
                <a:gridCol w="673639"/>
                <a:gridCol w="673639"/>
                <a:gridCol w="673639"/>
                <a:gridCol w="673639"/>
                <a:gridCol w="673639"/>
                <a:gridCol w="673639"/>
                <a:gridCol w="673639"/>
                <a:gridCol w="673639"/>
                <a:gridCol w="673639"/>
              </a:tblGrid>
              <a:tr h="152400">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All Intra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All Intra HE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-1.6%</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-3.0%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-2.8%</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-4.4%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-4.6%</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-2.3%</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-6.1%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-5.8%</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-9.2%</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-13.6%</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-6.5%</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-7.0%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0058206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3 (3) </a:t>
            </a:r>
            <a:r>
              <a:rPr lang="en-US" dirty="0"/>
              <a:t>–AHG8 </a:t>
            </a:r>
            <a:r>
              <a:rPr lang="en-US" dirty="0" err="1"/>
              <a:t>Lossy</a:t>
            </a:r>
            <a:r>
              <a:rPr lang="en-US" dirty="0"/>
              <a:t> </a:t>
            </a:r>
            <a:r>
              <a:rPr lang="en-US" dirty="0" smtClean="0"/>
              <a:t>RA</a:t>
            </a:r>
            <a:endParaRPr lang="en-US" dirty="0"/>
          </a:p>
        </p:txBody>
      </p:sp>
      <p:graphicFrame>
        <p:nvGraphicFramePr>
          <p:cNvPr id="3" name="Table 2"/>
          <p:cNvGraphicFramePr>
            <a:graphicFrameLocks noGrp="1"/>
          </p:cNvGraphicFramePr>
          <p:nvPr/>
        </p:nvGraphicFramePr>
        <p:xfrm>
          <a:off x="1878014" y="2543175"/>
          <a:ext cx="5283198" cy="2038350"/>
        </p:xfrm>
        <a:graphic>
          <a:graphicData uri="http://schemas.openxmlformats.org/drawingml/2006/table">
            <a:tbl>
              <a:tblPr/>
              <a:tblGrid>
                <a:gridCol w="1240128"/>
                <a:gridCol w="673845"/>
                <a:gridCol w="673845"/>
                <a:gridCol w="673845"/>
                <a:gridCol w="673845"/>
                <a:gridCol w="673845"/>
                <a:gridCol w="673845"/>
              </a:tblGrid>
              <a:tr h="152400">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Random Access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Random Access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-1.4%</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-2.4%</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-5.8%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-5.6%</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-9.0%</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-1.9%</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-3.3%</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9255888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a:t>Setting </a:t>
            </a:r>
            <a:r>
              <a:rPr lang="en-US" dirty="0" smtClean="0"/>
              <a:t>3 (4) </a:t>
            </a:r>
            <a:r>
              <a:rPr lang="en-US" dirty="0"/>
              <a:t>–AHG8 </a:t>
            </a:r>
            <a:r>
              <a:rPr lang="en-US" dirty="0" err="1"/>
              <a:t>Lossy</a:t>
            </a:r>
            <a:r>
              <a:rPr lang="en-US" dirty="0"/>
              <a:t> </a:t>
            </a:r>
            <a:r>
              <a:rPr lang="en-US" dirty="0" smtClean="0"/>
              <a:t>LD</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377451904"/>
              </p:ext>
            </p:extLst>
          </p:nvPr>
        </p:nvGraphicFramePr>
        <p:xfrm>
          <a:off x="1878014" y="2557462"/>
          <a:ext cx="5283198" cy="2004060"/>
        </p:xfrm>
        <a:graphic>
          <a:graphicData uri="http://schemas.openxmlformats.org/drawingml/2006/table">
            <a:tbl>
              <a:tblPr/>
              <a:tblGrid>
                <a:gridCol w="1240128"/>
                <a:gridCol w="673845"/>
                <a:gridCol w="673845"/>
                <a:gridCol w="673845"/>
                <a:gridCol w="673845"/>
                <a:gridCol w="673845"/>
                <a:gridCol w="673845"/>
              </a:tblGrid>
              <a:tr h="152400">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Low delay B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Low delay B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0">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-5.3%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-5.3%</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-9.3%</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-9.7%</a:t>
                      </a:r>
                    </a:p>
                  </a:txBody>
                  <a:tcPr marL="9525" marR="9525" marT="9525" marB="0" anchor="b">
                    <a:lnL>
                      <a:noFill/>
                    </a:lnL>
                    <a:lnR>
                      <a:noFill/>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-3.3%</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1115507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3 (5) –AHG18 High bit depth</a:t>
            </a:r>
            <a:endParaRPr lang="en-US" dirty="0"/>
          </a:p>
        </p:txBody>
      </p:sp>
      <p:sp>
        <p:nvSpPr>
          <p:cNvPr id="7" name="TextBox 6"/>
          <p:cNvSpPr txBox="1"/>
          <p:nvPr/>
        </p:nvSpPr>
        <p:spPr>
          <a:xfrm>
            <a:off x="2275367" y="1095153"/>
            <a:ext cx="2941831" cy="369332"/>
          </a:xfrm>
          <a:prstGeom prst="rect">
            <a:avLst/>
          </a:prstGeom>
          <a:noFill/>
        </p:spPr>
        <p:txBody>
          <a:bodyPr wrap="none" rtlCol="0">
            <a:spAutoFit/>
          </a:bodyPr>
          <a:lstStyle/>
          <a:p>
            <a:r>
              <a:rPr lang="en-US" dirty="0" smtClean="0"/>
              <a:t>With HM forward transform</a:t>
            </a:r>
            <a:endParaRPr lang="en-US" dirty="0"/>
          </a:p>
        </p:txBody>
      </p:sp>
      <p:sp>
        <p:nvSpPr>
          <p:cNvPr id="8" name="TextBox 7"/>
          <p:cNvSpPr txBox="1"/>
          <p:nvPr/>
        </p:nvSpPr>
        <p:spPr>
          <a:xfrm>
            <a:off x="1723933" y="3271282"/>
            <a:ext cx="4044697" cy="369332"/>
          </a:xfrm>
          <a:prstGeom prst="rect">
            <a:avLst/>
          </a:prstGeom>
          <a:noFill/>
        </p:spPr>
        <p:txBody>
          <a:bodyPr wrap="none" rtlCol="0">
            <a:spAutoFit/>
          </a:bodyPr>
          <a:lstStyle/>
          <a:p>
            <a:r>
              <a:rPr lang="en-US" dirty="0" smtClean="0"/>
              <a:t>With High precision forward transform</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889397941"/>
              </p:ext>
            </p:extLst>
          </p:nvPr>
        </p:nvGraphicFramePr>
        <p:xfrm>
          <a:off x="2097753" y="1898243"/>
          <a:ext cx="2844799" cy="1095375"/>
        </p:xfrm>
        <a:graphic>
          <a:graphicData uri="http://schemas.openxmlformats.org/drawingml/2006/table">
            <a:tbl>
              <a:tblPr/>
              <a:tblGrid>
                <a:gridCol w="824992"/>
                <a:gridCol w="673269"/>
                <a:gridCol w="673269"/>
                <a:gridCol w="673269"/>
              </a:tblGrid>
              <a:tr h="152400">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12-bit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-7.2%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-6.8%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-6.9%</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900" b="0" i="0" u="none" strike="noStrike">
                          <a:solidFill>
                            <a:srgbClr val="000000"/>
                          </a:solidFill>
                          <a:effectLst/>
                          <a:latin typeface="Arial"/>
                        </a:rPr>
                        <a:t>14-bit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-18.7%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-18.4%</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16-bit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-28.6%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rgbClr val="000000"/>
                          </a:solidFill>
                          <a:effectLst/>
                          <a:latin typeface="Arial"/>
                        </a:rPr>
                        <a:t>88%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758314818"/>
              </p:ext>
            </p:extLst>
          </p:nvPr>
        </p:nvGraphicFramePr>
        <p:xfrm>
          <a:off x="2065855" y="4024755"/>
          <a:ext cx="2844799" cy="1089660"/>
        </p:xfrm>
        <a:graphic>
          <a:graphicData uri="http://schemas.openxmlformats.org/drawingml/2006/table">
            <a:tbl>
              <a:tblPr/>
              <a:tblGrid>
                <a:gridCol w="824992"/>
                <a:gridCol w="673269"/>
                <a:gridCol w="673269"/>
                <a:gridCol w="673269"/>
              </a:tblGrid>
              <a:tr h="121943">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12-bit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-7.0%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-7.1%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-7.1%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900" b="0" i="0" u="none" strike="noStrike">
                          <a:solidFill>
                            <a:srgbClr val="000000"/>
                          </a:solidFill>
                          <a:effectLst/>
                          <a:latin typeface="Arial"/>
                        </a:rPr>
                        <a:t>14-bit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-18.2%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-18.1%</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16-bit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-27.9%</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-27.7%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-27.7%</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91%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rgbClr val="000000"/>
                          </a:solidFill>
                          <a:effectLst/>
                          <a:latin typeface="Arial"/>
                        </a:rPr>
                        <a:t>88%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5099953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750498"/>
            <a:ext cx="8712200" cy="54685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Coefficient level coding in HEVC</a:t>
            </a:r>
          </a:p>
          <a:p>
            <a:pPr marL="460375" lvl="1" indent="-173038" eaLnBrk="1" hangingPunct="1">
              <a:lnSpc>
                <a:spcPct val="95000"/>
              </a:lnSpc>
              <a:spcBef>
                <a:spcPct val="35000"/>
              </a:spcBef>
              <a:buClr>
                <a:srgbClr val="C00000"/>
              </a:buClr>
              <a:buFont typeface="Wingdings" pitchFamily="2" charset="2"/>
              <a:buChar char="§"/>
            </a:pPr>
            <a:r>
              <a:rPr lang="en-US" sz="2000" kern="0" dirty="0" smtClean="0"/>
              <a:t>Rice parameter reset to 0 for each 4x4 CG and may increase with coding levels in the CG</a:t>
            </a:r>
          </a:p>
          <a:p>
            <a:pPr marL="460375" lvl="1" indent="-173038" eaLnBrk="1" hangingPunct="1">
              <a:lnSpc>
                <a:spcPct val="95000"/>
              </a:lnSpc>
              <a:spcBef>
                <a:spcPct val="35000"/>
              </a:spcBef>
              <a:buClr>
                <a:srgbClr val="C00000"/>
              </a:buClr>
              <a:buFont typeface="Wingdings" pitchFamily="2" charset="2"/>
              <a:buChar char="§"/>
            </a:pPr>
            <a:r>
              <a:rPr lang="en-US" sz="2000" kern="0" dirty="0" smtClean="0"/>
              <a:t>Screen </a:t>
            </a:r>
            <a:r>
              <a:rPr lang="en-US" sz="2000" kern="0" dirty="0"/>
              <a:t>content video or high bit-depth </a:t>
            </a:r>
            <a:r>
              <a:rPr lang="en-US" sz="2000" kern="0" dirty="0" smtClean="0"/>
              <a:t>video tends to have large coefficients levels</a:t>
            </a:r>
          </a:p>
          <a:p>
            <a:pPr marL="917575" lvl="2" indent="-173038" eaLnBrk="1" hangingPunct="1">
              <a:lnSpc>
                <a:spcPct val="95000"/>
              </a:lnSpc>
              <a:spcBef>
                <a:spcPct val="35000"/>
              </a:spcBef>
              <a:buClr>
                <a:srgbClr val="C00000"/>
              </a:buClr>
              <a:buFont typeface="Wingdings" pitchFamily="2" charset="2"/>
              <a:buChar char="§"/>
            </a:pPr>
            <a:r>
              <a:rPr lang="en-US" sz="2000" kern="0" dirty="0" smtClean="0"/>
              <a:t>A higher starting point (rice parameter) is expected. </a:t>
            </a:r>
          </a:p>
          <a:p>
            <a:pPr marL="460375" lvl="1" indent="-173038" eaLnBrk="1" hangingPunct="1">
              <a:lnSpc>
                <a:spcPct val="95000"/>
              </a:lnSpc>
              <a:spcBef>
                <a:spcPct val="35000"/>
              </a:spcBef>
              <a:buClr>
                <a:srgbClr val="C00000"/>
              </a:buClr>
              <a:buFont typeface="Wingdings" pitchFamily="2" charset="2"/>
              <a:buChar char="§"/>
            </a:pPr>
            <a:endParaRPr lang="en-US" sz="2000" kern="0" dirty="0" smtClean="0"/>
          </a:p>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RCE2 Test D1 – Rice parameter initialization</a:t>
            </a:r>
          </a:p>
          <a:p>
            <a:pPr marL="460375" lvl="1" indent="-173038" eaLnBrk="1" hangingPunct="1">
              <a:lnSpc>
                <a:spcPct val="95000"/>
              </a:lnSpc>
              <a:spcBef>
                <a:spcPct val="35000"/>
              </a:spcBef>
              <a:buClr>
                <a:srgbClr val="C00000"/>
              </a:buClr>
              <a:buFont typeface="Wingdings" pitchFamily="2" charset="2"/>
              <a:buChar char="§"/>
            </a:pPr>
            <a:r>
              <a:rPr lang="en-US" sz="2000" kern="0" dirty="0" smtClean="0"/>
              <a:t>A combination of test RCE2 </a:t>
            </a:r>
            <a:r>
              <a:rPr lang="en-US" sz="2000" kern="0" dirty="0"/>
              <a:t>C1 (N0181) and </a:t>
            </a:r>
            <a:r>
              <a:rPr lang="en-US" sz="2000" kern="0" dirty="0" smtClean="0"/>
              <a:t>C2 (N0189)</a:t>
            </a:r>
          </a:p>
          <a:p>
            <a:pPr marL="460375" lvl="1" indent="-173038" eaLnBrk="1" hangingPunct="1">
              <a:lnSpc>
                <a:spcPct val="95000"/>
              </a:lnSpc>
              <a:spcBef>
                <a:spcPct val="35000"/>
              </a:spcBef>
              <a:buClr>
                <a:srgbClr val="C00000"/>
              </a:buClr>
              <a:buFont typeface="Wingdings" pitchFamily="2" charset="2"/>
              <a:buChar char="§"/>
            </a:pPr>
            <a:r>
              <a:rPr lang="en-US" sz="2000" kern="0" dirty="0" smtClean="0"/>
              <a:t>Derive the initial rice parameter based on already encoded coefficients</a:t>
            </a:r>
          </a:p>
          <a:p>
            <a:pPr marL="460375" lvl="1" indent="-173038" eaLnBrk="1" hangingPunct="1">
              <a:lnSpc>
                <a:spcPct val="95000"/>
              </a:lnSpc>
              <a:spcBef>
                <a:spcPct val="35000"/>
              </a:spcBef>
              <a:buClr>
                <a:srgbClr val="C00000"/>
              </a:buClr>
              <a:buFont typeface="Wingdings" pitchFamily="2" charset="2"/>
              <a:buChar char="§"/>
            </a:pPr>
            <a:endParaRPr lang="en-US" sz="2000" kern="0" dirty="0" smtClean="0"/>
          </a:p>
          <a:p>
            <a:pPr eaLnBrk="1" hangingPunct="1">
              <a:lnSpc>
                <a:spcPct val="95000"/>
              </a:lnSpc>
              <a:spcBef>
                <a:spcPct val="35000"/>
              </a:spcBef>
              <a:buClr>
                <a:srgbClr val="C00000"/>
              </a:buClr>
            </a:pPr>
            <a:endParaRPr lang="en-US" sz="2000" kern="0" dirty="0" smtClean="0"/>
          </a:p>
          <a:p>
            <a:pPr marL="287337" lvl="1" eaLnBrk="1" hangingPunct="1">
              <a:lnSpc>
                <a:spcPct val="95000"/>
              </a:lnSpc>
              <a:spcBef>
                <a:spcPct val="35000"/>
              </a:spcBef>
              <a:buClr>
                <a:srgbClr val="C00000"/>
              </a:buClr>
            </a:pPr>
            <a:endParaRPr lang="en-US" sz="2000" kern="0" dirty="0"/>
          </a:p>
          <a:p>
            <a:pPr marL="287337" lvl="1" eaLnBrk="1" hangingPunct="1">
              <a:lnSpc>
                <a:spcPct val="95000"/>
              </a:lnSpc>
              <a:spcBef>
                <a:spcPct val="35000"/>
              </a:spcBef>
              <a:buClr>
                <a:schemeClr val="accent1"/>
              </a:buClr>
              <a:defRPr/>
            </a:pPr>
            <a:endParaRPr lang="en-US" sz="2000" kern="0" dirty="0" smtClean="0">
              <a:latin typeface="+mn-lt"/>
              <a:cs typeface="+mn-cs"/>
            </a:endParaRPr>
          </a:p>
          <a:p>
            <a:pPr marL="460375" lvl="1" indent="-173038" eaLnBrk="1" hangingPunct="1">
              <a:lnSpc>
                <a:spcPct val="95000"/>
              </a:lnSpc>
              <a:spcBef>
                <a:spcPct val="35000"/>
              </a:spcBef>
              <a:buClr>
                <a:schemeClr val="accent1"/>
              </a:buClr>
              <a:buFont typeface="Wingdings" pitchFamily="2" charset="2"/>
              <a:buChar char="§"/>
              <a:defRPr/>
            </a:pPr>
            <a:endParaRPr lang="en-US" sz="2000" kern="0" dirty="0" smtClean="0">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sz="2400" dirty="0"/>
              <a:t>Rice parameter initialization method is </a:t>
            </a:r>
            <a:r>
              <a:rPr lang="en-US" sz="2400" dirty="0" smtClean="0"/>
              <a:t>presented</a:t>
            </a:r>
          </a:p>
          <a:p>
            <a:pPr lvl="1"/>
            <a:r>
              <a:rPr lang="en-US" sz="2200" dirty="0" smtClean="0"/>
              <a:t>The statistics </a:t>
            </a:r>
            <a:r>
              <a:rPr lang="en-US" sz="2200" dirty="0"/>
              <a:t>is collected at most once per sub-block</a:t>
            </a:r>
          </a:p>
          <a:p>
            <a:pPr lvl="1"/>
            <a:r>
              <a:rPr lang="en-US" sz="2200" dirty="0" smtClean="0"/>
              <a:t>The initial rice parameter is derived from the statistics (of the same </a:t>
            </a:r>
            <a:r>
              <a:rPr lang="en-US" sz="2200" dirty="0" err="1" smtClean="0"/>
              <a:t>sbType</a:t>
            </a:r>
            <a:r>
              <a:rPr lang="en-US" sz="2200" dirty="0" smtClean="0"/>
              <a:t>) using a linear function (&gt;&gt;2)</a:t>
            </a:r>
          </a:p>
          <a:p>
            <a:r>
              <a:rPr lang="en-US" sz="2400" dirty="0" smtClean="0"/>
              <a:t>The method tested with different settings</a:t>
            </a:r>
          </a:p>
          <a:p>
            <a:pPr lvl="1"/>
            <a:r>
              <a:rPr lang="en-US" dirty="0" smtClean="0"/>
              <a:t>Provide good gain for screen content, animation and high-bit depth video</a:t>
            </a:r>
            <a:endParaRPr lang="en-US" dirty="0"/>
          </a:p>
          <a:p>
            <a:pPr marL="287337" lvl="1" indent="0">
              <a:buNone/>
            </a:pPr>
            <a:r>
              <a:rPr lang="en-US" sz="2200" dirty="0" smtClean="0"/>
              <a:t> </a:t>
            </a:r>
          </a:p>
          <a:p>
            <a:pPr lvl="1"/>
            <a:endParaRPr lang="en-US" sz="2200" dirty="0"/>
          </a:p>
        </p:txBody>
      </p:sp>
    </p:spTree>
    <p:extLst>
      <p:ext uri="{BB962C8B-B14F-4D97-AF65-F5344CB8AC3E}">
        <p14:creationId xmlns:p14="http://schemas.microsoft.com/office/powerpoint/2010/main" val="7361296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1: AHG8 Lossless MAX Rice Parameter = 4</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188623921"/>
              </p:ext>
            </p:extLst>
          </p:nvPr>
        </p:nvGraphicFramePr>
        <p:xfrm>
          <a:off x="227310" y="2808812"/>
          <a:ext cx="8712197" cy="2950462"/>
        </p:xfrm>
        <a:graphic>
          <a:graphicData uri="http://schemas.openxmlformats.org/drawingml/2006/table">
            <a:tbl>
              <a:tblPr/>
              <a:tblGrid>
                <a:gridCol w="1701047"/>
                <a:gridCol w="501809"/>
                <a:gridCol w="637893"/>
                <a:gridCol w="535830"/>
                <a:gridCol w="646398"/>
                <a:gridCol w="569851"/>
                <a:gridCol w="725781"/>
                <a:gridCol w="603872"/>
                <a:gridCol w="442272"/>
                <a:gridCol w="589696"/>
                <a:gridCol w="589696"/>
                <a:gridCol w="589696"/>
                <a:gridCol w="578356"/>
              </a:tblGrid>
              <a:tr h="187420">
                <a:tc>
                  <a:txBody>
                    <a:bodyPr/>
                    <a:lstStyle/>
                    <a:p>
                      <a:pPr algn="l" fontAlgn="b"/>
                      <a:endParaRPr lang="en-US" sz="1100" b="0" i="0" u="none" strike="noStrike" dirty="0">
                        <a:solidFill>
                          <a:srgbClr val="000000"/>
                        </a:solidFill>
                        <a:effectLst/>
                        <a:latin typeface="Calibri"/>
                      </a:endParaRPr>
                    </a:p>
                  </a:txBody>
                  <a:tcPr marL="8519" marR="8519" marT="8519"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a:solidFill>
                            <a:srgbClr val="000000"/>
                          </a:solidFill>
                          <a:effectLst/>
                          <a:latin typeface="Calibri"/>
                        </a:rPr>
                        <a:t>AI</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RA</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LD</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49283">
                <a:tc>
                  <a:txBody>
                    <a:bodyPr/>
                    <a:lstStyle/>
                    <a:p>
                      <a:pPr algn="l" fontAlgn="b"/>
                      <a:r>
                        <a:rPr lang="en-US" sz="1100" b="0" i="0" u="none" strike="noStrike">
                          <a:solidFill>
                            <a:srgbClr val="000000"/>
                          </a:solidFill>
                          <a:effectLst/>
                          <a:latin typeface="Calibri"/>
                        </a:rPr>
                        <a:t> </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 </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72086">
                <a:tc>
                  <a:txBody>
                    <a:bodyPr/>
                    <a:lstStyle/>
                    <a:p>
                      <a:pPr algn="l" fontAlgn="b"/>
                      <a:r>
                        <a:rPr lang="en-US" sz="1100" b="0" i="0" u="none" strike="noStrike">
                          <a:solidFill>
                            <a:srgbClr val="000000"/>
                          </a:solidFill>
                          <a:effectLst/>
                          <a:latin typeface="Calibri"/>
                        </a:rPr>
                        <a:t>Class F</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0.9%</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Class B</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SC RGB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11.4%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11.4%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11.1%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Animation RGB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SC YUV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10.8%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10.7%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10.6%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Animation YUV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RangeExt</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Calibri"/>
                        </a:rPr>
                        <a:t>3.3%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SC GBR 444 Optional</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Calibri"/>
                        </a:rPr>
                        <a:t>10.6%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13.6%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7.9%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13.4%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7.5%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SC YUV 444 Optional</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11.8%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13.9%</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8.2%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14.5%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7.3%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15.5%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Enc Time[%]</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dirty="0" smtClean="0">
                          <a:solidFill>
                            <a:srgbClr val="000000"/>
                          </a:solidFill>
                          <a:effectLst/>
                          <a:latin typeface="Calibri"/>
                        </a:rPr>
                        <a:t>100%</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95%</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96%</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72086">
                <a:tc>
                  <a:txBody>
                    <a:bodyPr/>
                    <a:lstStyle/>
                    <a:p>
                      <a:pPr algn="l" fontAlgn="b"/>
                      <a:r>
                        <a:rPr lang="en-US" sz="1100" b="0" i="0" u="none" strike="noStrike">
                          <a:solidFill>
                            <a:srgbClr val="000000"/>
                          </a:solidFill>
                          <a:effectLst/>
                          <a:latin typeface="Calibri"/>
                        </a:rPr>
                        <a:t>Dec Time[%]</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dirty="0" smtClean="0">
                          <a:solidFill>
                            <a:srgbClr val="000000"/>
                          </a:solidFill>
                          <a:effectLst/>
                          <a:latin typeface="Calibri"/>
                        </a:rPr>
                        <a:t>101%</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100%</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99%</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5799674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Setting 1–AHG8 </a:t>
            </a:r>
            <a:r>
              <a:rPr lang="en-US" dirty="0" err="1"/>
              <a:t>Lossy</a:t>
            </a:r>
            <a:r>
              <a:rPr lang="en-US" dirty="0"/>
              <a:t> AI MAX Rice Parameter = 4</a:t>
            </a:r>
          </a:p>
        </p:txBody>
      </p:sp>
      <p:graphicFrame>
        <p:nvGraphicFramePr>
          <p:cNvPr id="3" name="Table 2"/>
          <p:cNvGraphicFramePr>
            <a:graphicFrameLocks noGrp="1"/>
          </p:cNvGraphicFramePr>
          <p:nvPr/>
        </p:nvGraphicFramePr>
        <p:xfrm>
          <a:off x="868363" y="2557462"/>
          <a:ext cx="7302500" cy="2009775"/>
        </p:xfrm>
        <a:graphic>
          <a:graphicData uri="http://schemas.openxmlformats.org/drawingml/2006/table">
            <a:tbl>
              <a:tblPr/>
              <a:tblGrid>
                <a:gridCol w="1239749"/>
                <a:gridCol w="673639"/>
                <a:gridCol w="673639"/>
                <a:gridCol w="673639"/>
                <a:gridCol w="673639"/>
                <a:gridCol w="673639"/>
                <a:gridCol w="673639"/>
                <a:gridCol w="673639"/>
                <a:gridCol w="673639"/>
                <a:gridCol w="673639"/>
              </a:tblGrid>
              <a:tr h="152400">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All Intra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All Intra HE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-1.6%</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-2.8%</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-4.3%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-4.5%</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-6.0%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-5.8%</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-9.1%</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-12.0%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-12.1%</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-12.1%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-3.4%</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-6.4%</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-6.3%</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8819102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1 –AHG8 </a:t>
            </a:r>
            <a:r>
              <a:rPr lang="en-US" dirty="0" err="1"/>
              <a:t>Lossy</a:t>
            </a:r>
            <a:r>
              <a:rPr lang="en-US" dirty="0"/>
              <a:t> RA MAX Rice Parameter = 4</a:t>
            </a:r>
          </a:p>
        </p:txBody>
      </p:sp>
      <p:graphicFrame>
        <p:nvGraphicFramePr>
          <p:cNvPr id="4" name="Table 3"/>
          <p:cNvGraphicFramePr>
            <a:graphicFrameLocks noGrp="1"/>
          </p:cNvGraphicFramePr>
          <p:nvPr/>
        </p:nvGraphicFramePr>
        <p:xfrm>
          <a:off x="1878014" y="2543175"/>
          <a:ext cx="5283198" cy="2038350"/>
        </p:xfrm>
        <a:graphic>
          <a:graphicData uri="http://schemas.openxmlformats.org/drawingml/2006/table">
            <a:tbl>
              <a:tblPr/>
              <a:tblGrid>
                <a:gridCol w="1240128"/>
                <a:gridCol w="673845"/>
                <a:gridCol w="673845"/>
                <a:gridCol w="673845"/>
                <a:gridCol w="673845"/>
                <a:gridCol w="673845"/>
                <a:gridCol w="673845"/>
              </a:tblGrid>
              <a:tr h="152400">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Random Access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Random Access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-2.4%</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-5.7%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-5.5%</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-8.9%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-8.8%</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4063743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Setting 1 –AHG8 </a:t>
            </a:r>
            <a:r>
              <a:rPr lang="en-US" dirty="0" err="1"/>
              <a:t>Lossy</a:t>
            </a:r>
            <a:r>
              <a:rPr lang="en-US" dirty="0"/>
              <a:t> LD MAX Rice Parameter = 4</a:t>
            </a:r>
          </a:p>
        </p:txBody>
      </p:sp>
      <p:graphicFrame>
        <p:nvGraphicFramePr>
          <p:cNvPr id="3" name="Table 2"/>
          <p:cNvGraphicFramePr>
            <a:graphicFrameLocks noGrp="1"/>
          </p:cNvGraphicFramePr>
          <p:nvPr/>
        </p:nvGraphicFramePr>
        <p:xfrm>
          <a:off x="1878014" y="2557462"/>
          <a:ext cx="5283198" cy="2009775"/>
        </p:xfrm>
        <a:graphic>
          <a:graphicData uri="http://schemas.openxmlformats.org/drawingml/2006/table">
            <a:tbl>
              <a:tblPr/>
              <a:tblGrid>
                <a:gridCol w="1240128"/>
                <a:gridCol w="673845"/>
                <a:gridCol w="673845"/>
                <a:gridCol w="673845"/>
                <a:gridCol w="673845"/>
                <a:gridCol w="673845"/>
                <a:gridCol w="673845"/>
              </a:tblGrid>
              <a:tr h="152400">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Low delay B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Low delay B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-1.4%</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-1.4%</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-5.8%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-5.8%</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-9.7%</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-10.0%</a:t>
                      </a:r>
                    </a:p>
                  </a:txBody>
                  <a:tcPr marL="9525" marR="9525" marT="9525" marB="0" anchor="b">
                    <a:lnL>
                      <a:noFill/>
                    </a:lnL>
                    <a:lnR>
                      <a:noFill/>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2025331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1 (1) –AHG8 Lossless,</a:t>
            </a:r>
            <a:r>
              <a:rPr lang="en-US" i="1" dirty="0"/>
              <a:t> </a:t>
            </a:r>
            <a:r>
              <a:rPr lang="en-US" i="1" dirty="0" err="1"/>
              <a:t>useSeparateStatsFlag</a:t>
            </a:r>
            <a:r>
              <a:rPr lang="en-US" i="1" dirty="0"/>
              <a:t> = </a:t>
            </a:r>
            <a:r>
              <a:rPr lang="en-US" i="1" dirty="0" smtClean="0"/>
              <a:t>1</a:t>
            </a:r>
            <a:r>
              <a:rPr lang="en-US" dirty="0" smtClean="0"/>
              <a:t> </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296412116"/>
              </p:ext>
            </p:extLst>
          </p:nvPr>
        </p:nvGraphicFramePr>
        <p:xfrm>
          <a:off x="227310" y="2181491"/>
          <a:ext cx="8712197" cy="2950462"/>
        </p:xfrm>
        <a:graphic>
          <a:graphicData uri="http://schemas.openxmlformats.org/drawingml/2006/table">
            <a:tbl>
              <a:tblPr/>
              <a:tblGrid>
                <a:gridCol w="1701047"/>
                <a:gridCol w="501809"/>
                <a:gridCol w="637893"/>
                <a:gridCol w="535830"/>
                <a:gridCol w="646398"/>
                <a:gridCol w="569851"/>
                <a:gridCol w="725781"/>
                <a:gridCol w="603872"/>
                <a:gridCol w="442272"/>
                <a:gridCol w="589696"/>
                <a:gridCol w="589696"/>
                <a:gridCol w="589696"/>
                <a:gridCol w="578356"/>
              </a:tblGrid>
              <a:tr h="187420">
                <a:tc>
                  <a:txBody>
                    <a:bodyPr/>
                    <a:lstStyle/>
                    <a:p>
                      <a:pPr algn="l" fontAlgn="b"/>
                      <a:endParaRPr lang="en-US" sz="1100" b="0" i="0" u="none" strike="noStrike" dirty="0">
                        <a:solidFill>
                          <a:srgbClr val="000000"/>
                        </a:solidFill>
                        <a:effectLst/>
                        <a:latin typeface="Calibri"/>
                      </a:endParaRPr>
                    </a:p>
                  </a:txBody>
                  <a:tcPr marL="8519" marR="8519" marT="8519"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a:solidFill>
                            <a:srgbClr val="000000"/>
                          </a:solidFill>
                          <a:effectLst/>
                          <a:latin typeface="Calibri"/>
                        </a:rPr>
                        <a:t>AI</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RA</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LD</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49283">
                <a:tc>
                  <a:txBody>
                    <a:bodyPr/>
                    <a:lstStyle/>
                    <a:p>
                      <a:pPr algn="l" fontAlgn="b"/>
                      <a:r>
                        <a:rPr lang="en-US" sz="1100" b="0" i="0" u="none" strike="noStrike">
                          <a:solidFill>
                            <a:srgbClr val="000000"/>
                          </a:solidFill>
                          <a:effectLst/>
                          <a:latin typeface="Calibri"/>
                        </a:rPr>
                        <a:t> </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dirty="0">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 </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72086">
                <a:tc>
                  <a:txBody>
                    <a:bodyPr/>
                    <a:lstStyle/>
                    <a:p>
                      <a:pPr algn="l" fontAlgn="b"/>
                      <a:r>
                        <a:rPr lang="en-US" sz="1100" b="0" i="0" u="none" strike="noStrike">
                          <a:solidFill>
                            <a:srgbClr val="000000"/>
                          </a:solidFill>
                          <a:effectLst/>
                          <a:latin typeface="Calibri"/>
                        </a:rPr>
                        <a:t>Class F</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Class B</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SC RGB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6.6%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19.1%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19.0%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18.9%</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Animation RGB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SC YUV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Animation YUV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RangeExt</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Calibri"/>
                        </a:rPr>
                        <a:t>3.8%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SC GBR 444 Optional</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Calibri"/>
                        </a:rPr>
                        <a:t>18.6%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26.7%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27.2%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27.1%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SC YUV 444 Optional</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18.1%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18.6%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19.6%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Enc Time[%]</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dirty="0" smtClean="0">
                          <a:solidFill>
                            <a:srgbClr val="000000"/>
                          </a:solidFill>
                          <a:effectLst/>
                          <a:latin typeface="Calibri"/>
                        </a:rPr>
                        <a:t>103%</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102%</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104%</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72086">
                <a:tc>
                  <a:txBody>
                    <a:bodyPr/>
                    <a:lstStyle/>
                    <a:p>
                      <a:pPr algn="l" fontAlgn="b"/>
                      <a:r>
                        <a:rPr lang="en-US" sz="1100" b="0" i="0" u="none" strike="noStrike">
                          <a:solidFill>
                            <a:srgbClr val="000000"/>
                          </a:solidFill>
                          <a:effectLst/>
                          <a:latin typeface="Calibri"/>
                        </a:rPr>
                        <a:t>Dec Time[%]</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dirty="0">
                          <a:solidFill>
                            <a:srgbClr val="000000"/>
                          </a:solidFill>
                          <a:effectLst/>
                          <a:latin typeface="Calibri"/>
                        </a:rPr>
                        <a:t>98%</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101%</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99%</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9201603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Setting 1 (2) </a:t>
            </a:r>
            <a:r>
              <a:rPr lang="en-US" dirty="0"/>
              <a:t>–AHG8 </a:t>
            </a:r>
            <a:r>
              <a:rPr lang="en-US" dirty="0" err="1"/>
              <a:t>Lossy</a:t>
            </a:r>
            <a:r>
              <a:rPr lang="en-US" dirty="0"/>
              <a:t> </a:t>
            </a:r>
            <a:r>
              <a:rPr lang="en-US" dirty="0" smtClean="0"/>
              <a:t>AI,</a:t>
            </a:r>
            <a:r>
              <a:rPr lang="en-US" i="1" dirty="0"/>
              <a:t> </a:t>
            </a:r>
            <a:r>
              <a:rPr lang="en-US" i="1" dirty="0" err="1"/>
              <a:t>useSeparateStatsFlag</a:t>
            </a:r>
            <a:r>
              <a:rPr lang="en-US" i="1" dirty="0"/>
              <a:t> = 1</a:t>
            </a:r>
            <a:r>
              <a:rPr lang="en-US" dirty="0"/>
              <a:t> </a:t>
            </a:r>
          </a:p>
        </p:txBody>
      </p:sp>
      <p:graphicFrame>
        <p:nvGraphicFramePr>
          <p:cNvPr id="2" name="Table 1"/>
          <p:cNvGraphicFramePr>
            <a:graphicFrameLocks noGrp="1"/>
          </p:cNvGraphicFramePr>
          <p:nvPr>
            <p:extLst>
              <p:ext uri="{D42A27DB-BD31-4B8C-83A1-F6EECF244321}">
                <p14:modId xmlns:p14="http://schemas.microsoft.com/office/powerpoint/2010/main" val="3129956449"/>
              </p:ext>
            </p:extLst>
          </p:nvPr>
        </p:nvGraphicFramePr>
        <p:xfrm>
          <a:off x="868363" y="2557462"/>
          <a:ext cx="7302500" cy="2030044"/>
        </p:xfrm>
        <a:graphic>
          <a:graphicData uri="http://schemas.openxmlformats.org/drawingml/2006/table">
            <a:tbl>
              <a:tblPr/>
              <a:tblGrid>
                <a:gridCol w="1239749"/>
                <a:gridCol w="673639"/>
                <a:gridCol w="673639"/>
                <a:gridCol w="673639"/>
                <a:gridCol w="673639"/>
                <a:gridCol w="673639"/>
                <a:gridCol w="673639"/>
                <a:gridCol w="673639"/>
                <a:gridCol w="673639"/>
                <a:gridCol w="673639"/>
              </a:tblGrid>
              <a:tr h="152400">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All Intra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All Intra HE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82194">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-1.5%</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-4.3%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-4.5%</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-6.0%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-5.8%</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-9.2%</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-12.8%</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-13.5%</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-3.4%</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-6.4%</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-6.9%</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601157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1 (3) </a:t>
            </a:r>
            <a:r>
              <a:rPr lang="en-US" dirty="0"/>
              <a:t>–AHG8 </a:t>
            </a:r>
            <a:r>
              <a:rPr lang="en-US" dirty="0" err="1"/>
              <a:t>Lossy</a:t>
            </a:r>
            <a:r>
              <a:rPr lang="en-US" dirty="0"/>
              <a:t> RA,</a:t>
            </a:r>
            <a:r>
              <a:rPr lang="en-US" i="1" dirty="0"/>
              <a:t> </a:t>
            </a:r>
            <a:r>
              <a:rPr lang="en-US" i="1" dirty="0" err="1" smtClean="0"/>
              <a:t>useSeparateStatsFlag</a:t>
            </a:r>
            <a:r>
              <a:rPr lang="en-US" i="1" dirty="0" smtClean="0"/>
              <a:t> </a:t>
            </a:r>
            <a:r>
              <a:rPr lang="en-US" i="1" dirty="0"/>
              <a:t>= 1</a:t>
            </a:r>
            <a:r>
              <a:rPr lang="en-US" dirty="0"/>
              <a:t> </a:t>
            </a:r>
          </a:p>
        </p:txBody>
      </p:sp>
      <p:graphicFrame>
        <p:nvGraphicFramePr>
          <p:cNvPr id="3" name="Table 2"/>
          <p:cNvGraphicFramePr>
            <a:graphicFrameLocks noGrp="1"/>
          </p:cNvGraphicFramePr>
          <p:nvPr/>
        </p:nvGraphicFramePr>
        <p:xfrm>
          <a:off x="1878014" y="2543175"/>
          <a:ext cx="5283198" cy="2038350"/>
        </p:xfrm>
        <a:graphic>
          <a:graphicData uri="http://schemas.openxmlformats.org/drawingml/2006/table">
            <a:tbl>
              <a:tblPr/>
              <a:tblGrid>
                <a:gridCol w="1240128"/>
                <a:gridCol w="673845"/>
                <a:gridCol w="673845"/>
                <a:gridCol w="673845"/>
                <a:gridCol w="673845"/>
                <a:gridCol w="673845"/>
                <a:gridCol w="673845"/>
              </a:tblGrid>
              <a:tr h="152400">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Random Access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Random Access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-2.3%</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-5.6%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-5.4%</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-8.9%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-8.7%</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1296936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a:t>Setting </a:t>
            </a:r>
            <a:r>
              <a:rPr lang="en-US" dirty="0" smtClean="0"/>
              <a:t>1 (4) </a:t>
            </a:r>
            <a:r>
              <a:rPr lang="en-US" dirty="0"/>
              <a:t>–AHG8 </a:t>
            </a:r>
            <a:r>
              <a:rPr lang="en-US" dirty="0" err="1"/>
              <a:t>Lossy</a:t>
            </a:r>
            <a:r>
              <a:rPr lang="en-US" dirty="0"/>
              <a:t> LD,</a:t>
            </a:r>
            <a:r>
              <a:rPr lang="en-US" i="1" dirty="0"/>
              <a:t> </a:t>
            </a:r>
            <a:r>
              <a:rPr lang="en-US" i="1" dirty="0" err="1"/>
              <a:t>useSeparateStatsFlag</a:t>
            </a:r>
            <a:r>
              <a:rPr lang="en-US" i="1" dirty="0"/>
              <a:t> = 1</a:t>
            </a:r>
            <a:r>
              <a:rPr lang="en-US" dirty="0"/>
              <a:t> </a:t>
            </a:r>
          </a:p>
        </p:txBody>
      </p:sp>
      <p:graphicFrame>
        <p:nvGraphicFramePr>
          <p:cNvPr id="2" name="Table 1"/>
          <p:cNvGraphicFramePr>
            <a:graphicFrameLocks noGrp="1"/>
          </p:cNvGraphicFramePr>
          <p:nvPr/>
        </p:nvGraphicFramePr>
        <p:xfrm>
          <a:off x="1878014" y="2557462"/>
          <a:ext cx="5283198" cy="2009775"/>
        </p:xfrm>
        <a:graphic>
          <a:graphicData uri="http://schemas.openxmlformats.org/drawingml/2006/table">
            <a:tbl>
              <a:tblPr/>
              <a:tblGrid>
                <a:gridCol w="1240128"/>
                <a:gridCol w="673845"/>
                <a:gridCol w="673845"/>
                <a:gridCol w="673845"/>
                <a:gridCol w="673845"/>
                <a:gridCol w="673845"/>
                <a:gridCol w="673845"/>
              </a:tblGrid>
              <a:tr h="152400">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Low delay B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Low delay B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-1.1%</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-5.3%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-5.3%</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-9.0%</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-9.4%</a:t>
                      </a:r>
                    </a:p>
                  </a:txBody>
                  <a:tcPr marL="9525" marR="9525" marT="9525" marB="0" anchor="b">
                    <a:lnL>
                      <a:noFill/>
                    </a:lnL>
                    <a:lnR>
                      <a:noFill/>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3520951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1 (5) –AHG18 High bit depth, </a:t>
            </a:r>
            <a:r>
              <a:rPr lang="en-US" i="1" dirty="0" err="1"/>
              <a:t>useSeparateStatsFlag</a:t>
            </a:r>
            <a:r>
              <a:rPr lang="en-US" i="1" dirty="0"/>
              <a:t> = 1</a:t>
            </a:r>
            <a:r>
              <a:rPr lang="en-US" dirty="0"/>
              <a:t> </a:t>
            </a:r>
          </a:p>
        </p:txBody>
      </p:sp>
      <p:sp>
        <p:nvSpPr>
          <p:cNvPr id="7" name="TextBox 6"/>
          <p:cNvSpPr txBox="1"/>
          <p:nvPr/>
        </p:nvSpPr>
        <p:spPr>
          <a:xfrm>
            <a:off x="2275367" y="1095153"/>
            <a:ext cx="2941831" cy="369332"/>
          </a:xfrm>
          <a:prstGeom prst="rect">
            <a:avLst/>
          </a:prstGeom>
          <a:noFill/>
        </p:spPr>
        <p:txBody>
          <a:bodyPr wrap="none" rtlCol="0">
            <a:spAutoFit/>
          </a:bodyPr>
          <a:lstStyle/>
          <a:p>
            <a:r>
              <a:rPr lang="en-US" dirty="0" smtClean="0"/>
              <a:t>With HM forward transform</a:t>
            </a:r>
            <a:endParaRPr lang="en-US" dirty="0"/>
          </a:p>
        </p:txBody>
      </p:sp>
      <p:sp>
        <p:nvSpPr>
          <p:cNvPr id="8" name="TextBox 7"/>
          <p:cNvSpPr txBox="1"/>
          <p:nvPr/>
        </p:nvSpPr>
        <p:spPr>
          <a:xfrm>
            <a:off x="1723933" y="3271282"/>
            <a:ext cx="4044697" cy="369332"/>
          </a:xfrm>
          <a:prstGeom prst="rect">
            <a:avLst/>
          </a:prstGeom>
          <a:noFill/>
        </p:spPr>
        <p:txBody>
          <a:bodyPr wrap="none" rtlCol="0">
            <a:spAutoFit/>
          </a:bodyPr>
          <a:lstStyle/>
          <a:p>
            <a:r>
              <a:rPr lang="en-US" dirty="0" smtClean="0"/>
              <a:t>With High precision forward transform</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352253413"/>
              </p:ext>
            </p:extLst>
          </p:nvPr>
        </p:nvGraphicFramePr>
        <p:xfrm>
          <a:off x="2097753" y="1898243"/>
          <a:ext cx="2844799" cy="1095375"/>
        </p:xfrm>
        <a:graphic>
          <a:graphicData uri="http://schemas.openxmlformats.org/drawingml/2006/table">
            <a:tbl>
              <a:tblPr/>
              <a:tblGrid>
                <a:gridCol w="824992"/>
                <a:gridCol w="673269"/>
                <a:gridCol w="673269"/>
                <a:gridCol w="673269"/>
              </a:tblGrid>
              <a:tr h="152400">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12-bit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-7.2%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-6.9%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-6.8%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900" b="0" i="0" u="none" strike="noStrike">
                          <a:solidFill>
                            <a:srgbClr val="000000"/>
                          </a:solidFill>
                          <a:effectLst/>
                          <a:latin typeface="Arial"/>
                        </a:rPr>
                        <a:t>14-bit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-18.7%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-18.5%</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16-bit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-28.7%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-28.6%</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rgbClr val="000000"/>
                          </a:solidFill>
                          <a:effectLst/>
                          <a:latin typeface="Arial"/>
                        </a:rPr>
                        <a:t>84%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425329445"/>
              </p:ext>
            </p:extLst>
          </p:nvPr>
        </p:nvGraphicFramePr>
        <p:xfrm>
          <a:off x="2065855" y="4024755"/>
          <a:ext cx="2844799" cy="1089660"/>
        </p:xfrm>
        <a:graphic>
          <a:graphicData uri="http://schemas.openxmlformats.org/drawingml/2006/table">
            <a:tbl>
              <a:tblPr/>
              <a:tblGrid>
                <a:gridCol w="824992"/>
                <a:gridCol w="673269"/>
                <a:gridCol w="673269"/>
                <a:gridCol w="673269"/>
              </a:tblGrid>
              <a:tr h="121943">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12-bit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-7.0%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-7.1%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-7.1%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900" b="0" i="0" u="none" strike="noStrike">
                          <a:solidFill>
                            <a:srgbClr val="000000"/>
                          </a:solidFill>
                          <a:effectLst/>
                          <a:latin typeface="Arial"/>
                        </a:rPr>
                        <a:t>14-bit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-18.2%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-18.1%</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16-bit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-27.9%</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-27.7%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-27.7%</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87%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rgbClr val="000000"/>
                          </a:solidFill>
                          <a:effectLst/>
                          <a:latin typeface="Arial"/>
                        </a:rPr>
                        <a:t>83%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9432029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Description</a:t>
            </a:r>
            <a:endParaRPr lang="en-US" dirty="0"/>
          </a:p>
        </p:txBody>
      </p:sp>
      <p:sp>
        <p:nvSpPr>
          <p:cNvPr id="3" name="Content Placeholder 2"/>
          <p:cNvSpPr>
            <a:spLocks noGrp="1"/>
          </p:cNvSpPr>
          <p:nvPr>
            <p:ph idx="1"/>
          </p:nvPr>
        </p:nvSpPr>
        <p:spPr/>
        <p:txBody>
          <a:bodyPr>
            <a:noAutofit/>
          </a:bodyPr>
          <a:lstStyle/>
          <a:p>
            <a:pPr hangingPunct="0"/>
            <a:r>
              <a:rPr lang="en-US" dirty="0" smtClean="0"/>
              <a:t>Classification of sub-blocks - </a:t>
            </a:r>
            <a:r>
              <a:rPr lang="en-US" dirty="0" err="1" smtClean="0"/>
              <a:t>sbType</a:t>
            </a:r>
            <a:endParaRPr lang="en-US" dirty="0" smtClean="0"/>
          </a:p>
          <a:p>
            <a:pPr lvl="1" hangingPunct="0"/>
            <a:r>
              <a:rPr lang="en-US" dirty="0" smtClean="0"/>
              <a:t>Whether the sub-block is transform skip coded</a:t>
            </a:r>
          </a:p>
          <a:p>
            <a:pPr lvl="1" hangingPunct="0"/>
            <a:r>
              <a:rPr lang="en-US" dirty="0" smtClean="0"/>
              <a:t>Whether the sub-block is luma block or chroma block </a:t>
            </a:r>
          </a:p>
          <a:p>
            <a:pPr lvl="2" hangingPunct="0"/>
            <a:r>
              <a:rPr lang="en-US" dirty="0" smtClean="0"/>
              <a:t>controlled by a PPS flag </a:t>
            </a:r>
            <a:r>
              <a:rPr lang="en-US" i="1" dirty="0" err="1" smtClean="0"/>
              <a:t>useSeparateStatsFlag</a:t>
            </a:r>
            <a:endParaRPr lang="en-US" i="1" dirty="0" smtClean="0"/>
          </a:p>
          <a:p>
            <a:pPr lvl="2" hangingPunct="0"/>
            <a:endParaRPr lang="en-US" dirty="0" smtClean="0"/>
          </a:p>
          <a:p>
            <a:pPr hangingPunct="0"/>
            <a:r>
              <a:rPr lang="en-US" dirty="0" smtClean="0"/>
              <a:t>Statistics collection</a:t>
            </a:r>
          </a:p>
          <a:p>
            <a:pPr lvl="1" hangingPunct="0"/>
            <a:r>
              <a:rPr lang="en-US" dirty="0" smtClean="0"/>
              <a:t>Variable </a:t>
            </a:r>
            <a:r>
              <a:rPr lang="en-US" i="1" dirty="0" err="1" smtClean="0"/>
              <a:t>statCoeff</a:t>
            </a:r>
            <a:r>
              <a:rPr lang="en-US" i="1" baseline="-25000" dirty="0" smtClean="0"/>
              <a:t> </a:t>
            </a:r>
            <a:r>
              <a:rPr lang="en-US" i="1" dirty="0" smtClean="0"/>
              <a:t> </a:t>
            </a:r>
            <a:r>
              <a:rPr lang="en-US" dirty="0" smtClean="0"/>
              <a:t>set to 0 at the beginning of the slice</a:t>
            </a:r>
          </a:p>
          <a:p>
            <a:pPr lvl="1" hangingPunct="0"/>
            <a:r>
              <a:rPr lang="en-US" dirty="0"/>
              <a:t>Updated for the first coded remaining level in the sub-block</a:t>
            </a:r>
          </a:p>
          <a:p>
            <a:pPr lvl="2" hangingPunct="0"/>
            <a:r>
              <a:rPr lang="en-US" dirty="0" smtClean="0"/>
              <a:t>if </a:t>
            </a:r>
            <a:r>
              <a:rPr lang="en-US" dirty="0"/>
              <a:t>(</a:t>
            </a:r>
            <a:r>
              <a:rPr lang="en-US" dirty="0" err="1"/>
              <a:t>uiLevel</a:t>
            </a:r>
            <a:r>
              <a:rPr lang="en-US" dirty="0"/>
              <a:t> &gt;=3*(1&lt;&lt;(</a:t>
            </a:r>
            <a:r>
              <a:rPr lang="en-US" dirty="0" err="1"/>
              <a:t>statCoeff</a:t>
            </a:r>
            <a:r>
              <a:rPr lang="en-US" dirty="0"/>
              <a:t> /4)))     </a:t>
            </a:r>
            <a:r>
              <a:rPr lang="en-US" dirty="0" smtClean="0"/>
              <a:t>      </a:t>
            </a:r>
            <a:r>
              <a:rPr lang="en-US" dirty="0" err="1"/>
              <a:t>statCoeff</a:t>
            </a:r>
            <a:r>
              <a:rPr lang="en-US" dirty="0"/>
              <a:t> ++;</a:t>
            </a:r>
          </a:p>
          <a:p>
            <a:pPr lvl="2" hangingPunct="0"/>
            <a:r>
              <a:rPr lang="en-US" dirty="0" smtClean="0"/>
              <a:t>if </a:t>
            </a:r>
            <a:r>
              <a:rPr lang="en-US" dirty="0"/>
              <a:t>((2* </a:t>
            </a:r>
            <a:r>
              <a:rPr lang="en-US" dirty="0" err="1"/>
              <a:t>uiLevel</a:t>
            </a:r>
            <a:r>
              <a:rPr lang="en-US" dirty="0"/>
              <a:t>)&lt;(1&lt;&lt;( </a:t>
            </a:r>
            <a:r>
              <a:rPr lang="en-US" dirty="0" err="1"/>
              <a:t>statCoeff</a:t>
            </a:r>
            <a:r>
              <a:rPr lang="en-US" dirty="0"/>
              <a:t>/4)))           </a:t>
            </a:r>
            <a:r>
              <a:rPr lang="en-US" dirty="0" err="1"/>
              <a:t>statCoeff</a:t>
            </a:r>
            <a:r>
              <a:rPr lang="en-US" dirty="0"/>
              <a:t> --;</a:t>
            </a:r>
            <a:endParaRPr lang="en-US" dirty="0" smtClean="0"/>
          </a:p>
          <a:p>
            <a:pPr marL="287337" lvl="1" indent="0" hangingPunct="0">
              <a:buNone/>
            </a:pPr>
            <a:endParaRPr lang="en-US" dirty="0" smtClean="0"/>
          </a:p>
          <a:p>
            <a:pPr hangingPunct="0"/>
            <a:r>
              <a:rPr lang="en-US" dirty="0" smtClean="0"/>
              <a:t>Rice parameter derivation</a:t>
            </a:r>
          </a:p>
          <a:p>
            <a:pPr lvl="1" hangingPunct="0"/>
            <a:r>
              <a:rPr lang="en-US" dirty="0" smtClean="0"/>
              <a:t>For </a:t>
            </a:r>
            <a:r>
              <a:rPr lang="en-US" dirty="0"/>
              <a:t>each 4×4 sub-block, the Rice parameter is initialized by</a:t>
            </a:r>
          </a:p>
          <a:p>
            <a:pPr marL="0" indent="0" algn="ctr" hangingPunct="0">
              <a:buNone/>
            </a:pPr>
            <a:r>
              <a:rPr lang="en-US" sz="1800" i="1" dirty="0" err="1"/>
              <a:t>cRiceParam</a:t>
            </a:r>
            <a:r>
              <a:rPr lang="en-US" sz="1800" i="1" dirty="0"/>
              <a:t> = </a:t>
            </a:r>
            <a:r>
              <a:rPr lang="en-US" sz="1800" i="1" dirty="0" err="1" smtClean="0"/>
              <a:t>statCoeff</a:t>
            </a:r>
            <a:r>
              <a:rPr lang="en-US" sz="1800" i="1" dirty="0" smtClean="0"/>
              <a:t>/4</a:t>
            </a:r>
          </a:p>
          <a:p>
            <a:pPr marL="287337" lvl="1" indent="0" hangingPunct="0">
              <a:buNone/>
            </a:pPr>
            <a:endParaRPr lang="en-US" dirty="0" smtClean="0"/>
          </a:p>
          <a:p>
            <a:pPr marL="287337" lvl="1" indent="0" hangingPunct="0">
              <a:buNone/>
            </a:pPr>
            <a:endParaRPr lang="en-US" dirty="0" smtClean="0"/>
          </a:p>
          <a:p>
            <a:pPr lvl="1" algn="just" hangingPunct="0"/>
            <a:endParaRPr lang="en-US" sz="2000" i="1" dirty="0"/>
          </a:p>
          <a:p>
            <a:pPr marL="287337" lvl="1" indent="0" algn="ctr" hangingPunct="0">
              <a:buNone/>
            </a:pPr>
            <a:endParaRPr lang="en-US" sz="2000" dirty="0"/>
          </a:p>
        </p:txBody>
      </p:sp>
    </p:spTree>
    <p:extLst>
      <p:ext uri="{BB962C8B-B14F-4D97-AF65-F5344CB8AC3E}">
        <p14:creationId xmlns:p14="http://schemas.microsoft.com/office/powerpoint/2010/main" val="4314958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
        <p:nvSpPr>
          <p:cNvPr id="4" name="TextBox 3"/>
          <p:cNvSpPr txBox="1"/>
          <p:nvPr/>
        </p:nvSpPr>
        <p:spPr>
          <a:xfrm>
            <a:off x="999059" y="4896795"/>
            <a:ext cx="6209414" cy="646331"/>
          </a:xfrm>
          <a:prstGeom prst="rect">
            <a:avLst/>
          </a:prstGeom>
          <a:noFill/>
        </p:spPr>
        <p:txBody>
          <a:bodyPr wrap="square" rtlCol="0">
            <a:spAutoFit/>
          </a:bodyPr>
          <a:lstStyle/>
          <a:p>
            <a:r>
              <a:rPr lang="en-US" dirty="0" smtClean="0"/>
              <a:t>Thanks to Canon </a:t>
            </a:r>
            <a:r>
              <a:rPr lang="en-US" smtClean="0"/>
              <a:t>(JCTVC-O0257) and Samsung (JCTVC-O0283)for </a:t>
            </a:r>
            <a:r>
              <a:rPr lang="en-US" dirty="0" smtClean="0"/>
              <a:t>cross-checking!</a:t>
            </a:r>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a:t>
            </a:r>
            <a:endParaRPr lang="en-US" dirty="0"/>
          </a:p>
        </p:txBody>
      </p:sp>
      <p:sp>
        <p:nvSpPr>
          <p:cNvPr id="3" name="Content Placeholder 2"/>
          <p:cNvSpPr>
            <a:spLocks noGrp="1"/>
          </p:cNvSpPr>
          <p:nvPr>
            <p:ph idx="1"/>
          </p:nvPr>
        </p:nvSpPr>
        <p:spPr/>
        <p:txBody>
          <a:bodyPr/>
          <a:lstStyle/>
          <a:p>
            <a:r>
              <a:rPr lang="en-US" dirty="0" smtClean="0"/>
              <a:t>Implemented on top of HM12.0-Rext 4.1 </a:t>
            </a:r>
          </a:p>
          <a:p>
            <a:r>
              <a:rPr lang="en-US" dirty="0" smtClean="0"/>
              <a:t>Tested under RCE2 common test conditions</a:t>
            </a:r>
          </a:p>
          <a:p>
            <a:pPr lvl="1"/>
            <a:r>
              <a:rPr lang="en-US" i="1" dirty="0" err="1" smtClean="0"/>
              <a:t>useSeparateStatsFlag</a:t>
            </a:r>
            <a:r>
              <a:rPr lang="en-US" i="1" dirty="0" smtClean="0"/>
              <a:t> = 0 </a:t>
            </a:r>
            <a:r>
              <a:rPr lang="en-US" dirty="0" smtClean="0"/>
              <a:t>for RGB and </a:t>
            </a:r>
            <a:r>
              <a:rPr lang="en-US" i="1" dirty="0" smtClean="0"/>
              <a:t>= 1</a:t>
            </a:r>
            <a:r>
              <a:rPr lang="en-US" dirty="0" smtClean="0"/>
              <a:t> for YUV</a:t>
            </a:r>
            <a:endParaRPr lang="en-US" dirty="0"/>
          </a:p>
          <a:p>
            <a:r>
              <a:rPr lang="en-US" dirty="0" smtClean="0"/>
              <a:t>Setting 1</a:t>
            </a:r>
          </a:p>
          <a:p>
            <a:pPr lvl="1"/>
            <a:r>
              <a:rPr lang="en-GB" dirty="0" smtClean="0"/>
              <a:t>MAX_RICE_PARAM </a:t>
            </a:r>
            <a:r>
              <a:rPr lang="en-US" dirty="0" smtClean="0"/>
              <a:t>= 7 for AHG8 and = 16 for AHG18</a:t>
            </a:r>
          </a:p>
          <a:p>
            <a:r>
              <a:rPr lang="en-US" dirty="0" smtClean="0"/>
              <a:t>Setting 2</a:t>
            </a:r>
            <a:r>
              <a:rPr lang="en-GB" dirty="0"/>
              <a:t> </a:t>
            </a:r>
            <a:endParaRPr lang="en-GB" dirty="0" smtClean="0"/>
          </a:p>
          <a:p>
            <a:pPr lvl="1"/>
            <a:r>
              <a:rPr lang="en-GB" dirty="0"/>
              <a:t>MAX_RICE_PARAM </a:t>
            </a:r>
            <a:r>
              <a:rPr lang="en-US" dirty="0" smtClean="0"/>
              <a:t> = MAX_TR_DYNAMIC_RANGE </a:t>
            </a:r>
          </a:p>
          <a:p>
            <a:pPr lvl="1"/>
            <a:r>
              <a:rPr lang="en-US" dirty="0" smtClean="0"/>
              <a:t>Remove the clipping in </a:t>
            </a:r>
            <a:r>
              <a:rPr lang="en-US" dirty="0" err="1" smtClean="0"/>
              <a:t>RiceParams</a:t>
            </a:r>
            <a:r>
              <a:rPr lang="en-US" dirty="0" smtClean="0"/>
              <a:t> update </a:t>
            </a:r>
          </a:p>
          <a:p>
            <a:pPr lvl="2"/>
            <a:r>
              <a:rPr lang="en-US" dirty="0" smtClean="0"/>
              <a:t>Before: </a:t>
            </a:r>
            <a:r>
              <a:rPr lang="en-US" dirty="0" err="1" smtClean="0"/>
              <a:t>uiGoRiceParam</a:t>
            </a:r>
            <a:r>
              <a:rPr lang="en-US" dirty="0" smtClean="0"/>
              <a:t> </a:t>
            </a:r>
            <a:r>
              <a:rPr lang="en-US" dirty="0"/>
              <a:t>= </a:t>
            </a:r>
            <a:r>
              <a:rPr lang="en-US" dirty="0" smtClean="0"/>
              <a:t>min (</a:t>
            </a:r>
            <a:r>
              <a:rPr lang="en-US" dirty="0"/>
              <a:t>uiGoRiceParam+1, </a:t>
            </a:r>
            <a:r>
              <a:rPr lang="en-GB" dirty="0"/>
              <a:t>MAX_RICE_PARAM</a:t>
            </a:r>
            <a:r>
              <a:rPr lang="en-US" dirty="0" smtClean="0"/>
              <a:t>);</a:t>
            </a:r>
          </a:p>
          <a:p>
            <a:pPr lvl="2"/>
            <a:r>
              <a:rPr lang="en-US" dirty="0" smtClean="0"/>
              <a:t>After: </a:t>
            </a:r>
            <a:r>
              <a:rPr lang="en-US" dirty="0" err="1" smtClean="0"/>
              <a:t>uiGoRiceParam</a:t>
            </a:r>
            <a:r>
              <a:rPr lang="en-US" dirty="0" smtClean="0"/>
              <a:t> ++;</a:t>
            </a:r>
          </a:p>
          <a:p>
            <a:r>
              <a:rPr lang="en-US" dirty="0" smtClean="0"/>
              <a:t>Setting 3</a:t>
            </a:r>
          </a:p>
          <a:p>
            <a:pPr lvl="1"/>
            <a:r>
              <a:rPr lang="en-US" dirty="0" smtClean="0"/>
              <a:t>Same as Setting 2 except a RDOQ change</a:t>
            </a:r>
          </a:p>
          <a:p>
            <a:pPr lvl="2"/>
            <a:r>
              <a:rPr lang="en-US" dirty="0" smtClean="0"/>
              <a:t>Use derived initial Rice parameter instead of 0 in the RDOQ decision</a:t>
            </a:r>
          </a:p>
          <a:p>
            <a:endParaRPr lang="en-US" dirty="0" smtClean="0"/>
          </a:p>
          <a:p>
            <a:pPr marL="287337" lvl="1" indent="0">
              <a:buNone/>
            </a:pPr>
            <a:endParaRPr lang="en-US" dirty="0"/>
          </a:p>
        </p:txBody>
      </p:sp>
    </p:spTree>
    <p:extLst>
      <p:ext uri="{BB962C8B-B14F-4D97-AF65-F5344CB8AC3E}">
        <p14:creationId xmlns:p14="http://schemas.microsoft.com/office/powerpoint/2010/main" val="10223123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1 (1) –AHG8 Lossless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826128999"/>
              </p:ext>
            </p:extLst>
          </p:nvPr>
        </p:nvGraphicFramePr>
        <p:xfrm>
          <a:off x="227310" y="2181491"/>
          <a:ext cx="8712197" cy="2950462"/>
        </p:xfrm>
        <a:graphic>
          <a:graphicData uri="http://schemas.openxmlformats.org/drawingml/2006/table">
            <a:tbl>
              <a:tblPr/>
              <a:tblGrid>
                <a:gridCol w="1701047"/>
                <a:gridCol w="501809"/>
                <a:gridCol w="637893"/>
                <a:gridCol w="535830"/>
                <a:gridCol w="646398"/>
                <a:gridCol w="569851"/>
                <a:gridCol w="725781"/>
                <a:gridCol w="603872"/>
                <a:gridCol w="442272"/>
                <a:gridCol w="589696"/>
                <a:gridCol w="589696"/>
                <a:gridCol w="589696"/>
                <a:gridCol w="578356"/>
              </a:tblGrid>
              <a:tr h="187420">
                <a:tc>
                  <a:txBody>
                    <a:bodyPr/>
                    <a:lstStyle/>
                    <a:p>
                      <a:pPr algn="l" fontAlgn="b"/>
                      <a:endParaRPr lang="en-US" sz="1100" b="0" i="0" u="none" strike="noStrike" dirty="0">
                        <a:solidFill>
                          <a:srgbClr val="000000"/>
                        </a:solidFill>
                        <a:effectLst/>
                        <a:latin typeface="Calibri"/>
                      </a:endParaRPr>
                    </a:p>
                  </a:txBody>
                  <a:tcPr marL="8519" marR="8519" marT="8519"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a:solidFill>
                            <a:srgbClr val="000000"/>
                          </a:solidFill>
                          <a:effectLst/>
                          <a:latin typeface="Calibri"/>
                        </a:rPr>
                        <a:t>AI</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RA</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a:solidFill>
                            <a:srgbClr val="000000"/>
                          </a:solidFill>
                          <a:effectLst/>
                          <a:latin typeface="Calibri"/>
                        </a:rPr>
                        <a:t>LD</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49283">
                <a:tc>
                  <a:txBody>
                    <a:bodyPr/>
                    <a:lstStyle/>
                    <a:p>
                      <a:pPr algn="l" fontAlgn="b"/>
                      <a:r>
                        <a:rPr lang="en-US" sz="1100" b="0" i="0" u="none" strike="noStrike">
                          <a:solidFill>
                            <a:srgbClr val="000000"/>
                          </a:solidFill>
                          <a:effectLst/>
                          <a:latin typeface="Calibri"/>
                        </a:rPr>
                        <a:t> </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dirty="0">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(Total)</a:t>
                      </a:r>
                    </a:p>
                  </a:txBody>
                  <a:tcPr marL="8519" marR="8519" marT="851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(Average)</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(Min)</a:t>
                      </a:r>
                    </a:p>
                  </a:txBody>
                  <a:tcPr marL="8519" marR="8519" marT="85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US" sz="1100" b="0" i="0" u="none" strike="noStrike">
                          <a:solidFill>
                            <a:srgbClr val="000000"/>
                          </a:solidFill>
                          <a:effectLst/>
                          <a:latin typeface="Calibri"/>
                        </a:rPr>
                        <a:t>Bit-rate saving (Max)</a:t>
                      </a:r>
                    </a:p>
                  </a:txBody>
                  <a:tcPr marL="8519" marR="8519" marT="851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 </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72086">
                <a:tc>
                  <a:txBody>
                    <a:bodyPr/>
                    <a:lstStyle/>
                    <a:p>
                      <a:pPr algn="l" fontAlgn="b"/>
                      <a:r>
                        <a:rPr lang="en-US" sz="1100" b="0" i="0" u="none" strike="noStrike">
                          <a:solidFill>
                            <a:srgbClr val="000000"/>
                          </a:solidFill>
                          <a:effectLst/>
                          <a:latin typeface="Calibri"/>
                        </a:rPr>
                        <a:t>Class F</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3.4%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Class B</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SC RGB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6.8%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19.4%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19.4%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19.3%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Animation RGB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SC YUV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1.7%</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13.3%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Animation YUV 444</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086">
                <a:tc>
                  <a:txBody>
                    <a:bodyPr/>
                    <a:lstStyle/>
                    <a:p>
                      <a:pPr algn="l" fontAlgn="b"/>
                      <a:r>
                        <a:rPr lang="en-US" sz="1100" b="0" i="0" u="none" strike="noStrike">
                          <a:solidFill>
                            <a:srgbClr val="000000"/>
                          </a:solidFill>
                          <a:effectLst/>
                          <a:latin typeface="Calibri"/>
                        </a:rPr>
                        <a:t>RangeExt</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effectLst/>
                          <a:latin typeface="Calibri"/>
                        </a:rPr>
                        <a:t>3.8%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5.0%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SC GBR 444 Optional</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effectLst/>
                          <a:latin typeface="Calibri"/>
                        </a:rPr>
                        <a:t>18.8%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26.7%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27.3%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27.4%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SC YUV 444 Optional</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18.1%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11.8%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18.6%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a:solidFill>
                            <a:srgbClr val="000000"/>
                          </a:solidFill>
                          <a:effectLst/>
                          <a:latin typeface="Calibri"/>
                        </a:rPr>
                        <a:t>10.5%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b"/>
                      <a:r>
                        <a:rPr lang="en-US" sz="1200" b="0" i="0" u="none" strike="noStrike" dirty="0">
                          <a:solidFill>
                            <a:srgbClr val="000000"/>
                          </a:solidFill>
                          <a:effectLst/>
                          <a:latin typeface="Calibri"/>
                        </a:rPr>
                        <a:t>19.6%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r>
              <a:tr h="172086">
                <a:tc>
                  <a:txBody>
                    <a:bodyPr/>
                    <a:lstStyle/>
                    <a:p>
                      <a:pPr algn="l" fontAlgn="b"/>
                      <a:r>
                        <a:rPr lang="en-US" sz="1100" b="0" i="0" u="none" strike="noStrike">
                          <a:solidFill>
                            <a:srgbClr val="000000"/>
                          </a:solidFill>
                          <a:effectLst/>
                          <a:latin typeface="Calibri"/>
                        </a:rPr>
                        <a:t>Enc Time[%]</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dirty="0" smtClean="0">
                          <a:solidFill>
                            <a:srgbClr val="000000"/>
                          </a:solidFill>
                          <a:effectLst/>
                          <a:latin typeface="Calibri"/>
                        </a:rPr>
                        <a:t>103%</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103%</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102%</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172086">
                <a:tc>
                  <a:txBody>
                    <a:bodyPr/>
                    <a:lstStyle/>
                    <a:p>
                      <a:pPr algn="l" fontAlgn="b"/>
                      <a:r>
                        <a:rPr lang="en-US" sz="1100" b="0" i="0" u="none" strike="noStrike">
                          <a:solidFill>
                            <a:srgbClr val="000000"/>
                          </a:solidFill>
                          <a:effectLst/>
                          <a:latin typeface="Calibri"/>
                        </a:rPr>
                        <a:t>Dec Time[%]</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b"/>
                      <a:r>
                        <a:rPr lang="en-US" sz="1100" b="0" i="0" u="none" strike="noStrike" dirty="0">
                          <a:solidFill>
                            <a:srgbClr val="000000"/>
                          </a:solidFill>
                          <a:effectLst/>
                          <a:latin typeface="Calibri"/>
                        </a:rPr>
                        <a:t>98%</a:t>
                      </a: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101%</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b"/>
                      <a:r>
                        <a:rPr lang="en-US" sz="1100" b="0" i="0" u="none" strike="noStrike" dirty="0" smtClean="0">
                          <a:solidFill>
                            <a:srgbClr val="000000"/>
                          </a:solidFill>
                          <a:effectLst/>
                          <a:latin typeface="Calibri"/>
                        </a:rPr>
                        <a:t>99%</a:t>
                      </a:r>
                      <a:endParaRPr lang="en-US" sz="1100" b="0" i="0" u="none" strike="noStrike" dirty="0">
                        <a:solidFill>
                          <a:srgbClr val="000000"/>
                        </a:solidFill>
                        <a:effectLst/>
                        <a:latin typeface="Calibri"/>
                      </a:endParaRPr>
                    </a:p>
                  </a:txBody>
                  <a:tcPr marL="8519" marR="8519" marT="851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Setting 1 (2) </a:t>
            </a:r>
            <a:r>
              <a:rPr lang="en-US" dirty="0"/>
              <a:t>–AHG8 </a:t>
            </a:r>
            <a:r>
              <a:rPr lang="en-US" dirty="0" err="1"/>
              <a:t>Lossy</a:t>
            </a:r>
            <a:r>
              <a:rPr lang="en-US" dirty="0"/>
              <a:t> </a:t>
            </a:r>
            <a:r>
              <a:rPr lang="en-US" dirty="0" smtClean="0"/>
              <a:t>AI</a:t>
            </a:r>
            <a:endParaRPr lang="en-US" dirty="0"/>
          </a:p>
        </p:txBody>
      </p:sp>
      <p:graphicFrame>
        <p:nvGraphicFramePr>
          <p:cNvPr id="2" name="Table 1"/>
          <p:cNvGraphicFramePr>
            <a:graphicFrameLocks noGrp="1"/>
          </p:cNvGraphicFramePr>
          <p:nvPr/>
        </p:nvGraphicFramePr>
        <p:xfrm>
          <a:off x="868363" y="2557462"/>
          <a:ext cx="7302500" cy="2009775"/>
        </p:xfrm>
        <a:graphic>
          <a:graphicData uri="http://schemas.openxmlformats.org/drawingml/2006/table">
            <a:tbl>
              <a:tblPr/>
              <a:tblGrid>
                <a:gridCol w="1239749"/>
                <a:gridCol w="673639"/>
                <a:gridCol w="673639"/>
                <a:gridCol w="673639"/>
                <a:gridCol w="673639"/>
                <a:gridCol w="673639"/>
                <a:gridCol w="673639"/>
                <a:gridCol w="673639"/>
                <a:gridCol w="673639"/>
                <a:gridCol w="673639"/>
              </a:tblGrid>
              <a:tr h="152400">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All Intra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All Intra HE Super-High-tier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-1.6%</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-2.8%</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-2.8%</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-4.4%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-4.6%</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-4.6%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-6.0%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-5.8%</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-9.2%</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-13.6%</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-13.7%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-1.9%</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-3.4%</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-6.4%</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-6.9%</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1207838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1 (3) </a:t>
            </a:r>
            <a:r>
              <a:rPr lang="en-US" dirty="0"/>
              <a:t>–AHG8 </a:t>
            </a:r>
            <a:r>
              <a:rPr lang="en-US" dirty="0" err="1"/>
              <a:t>Lossy</a:t>
            </a:r>
            <a:r>
              <a:rPr lang="en-US" dirty="0"/>
              <a:t> </a:t>
            </a:r>
            <a:r>
              <a:rPr lang="en-US" dirty="0" smtClean="0"/>
              <a:t>RA</a:t>
            </a:r>
            <a:endParaRPr lang="en-US" dirty="0"/>
          </a:p>
        </p:txBody>
      </p:sp>
      <p:graphicFrame>
        <p:nvGraphicFramePr>
          <p:cNvPr id="3" name="Table 2"/>
          <p:cNvGraphicFramePr>
            <a:graphicFrameLocks noGrp="1"/>
          </p:cNvGraphicFramePr>
          <p:nvPr/>
        </p:nvGraphicFramePr>
        <p:xfrm>
          <a:off x="1878014" y="2543175"/>
          <a:ext cx="5283198" cy="2038350"/>
        </p:xfrm>
        <a:graphic>
          <a:graphicData uri="http://schemas.openxmlformats.org/drawingml/2006/table">
            <a:tbl>
              <a:tblPr/>
              <a:tblGrid>
                <a:gridCol w="1240128"/>
                <a:gridCol w="673845"/>
                <a:gridCol w="673845"/>
                <a:gridCol w="673845"/>
                <a:gridCol w="673845"/>
                <a:gridCol w="673845"/>
                <a:gridCol w="673845"/>
              </a:tblGrid>
              <a:tr h="152400">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Random Access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Random Access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61925">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-2.4%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-2.4%</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-2.4%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61925">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-5.7%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-5.5%</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-8.9%</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-3.3%</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-3.2%</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817124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a:t>Setting </a:t>
            </a:r>
            <a:r>
              <a:rPr lang="en-US" dirty="0" smtClean="0"/>
              <a:t>1 (4) </a:t>
            </a:r>
            <a:r>
              <a:rPr lang="en-US" dirty="0"/>
              <a:t>–AHG8 </a:t>
            </a:r>
            <a:r>
              <a:rPr lang="en-US" dirty="0" err="1"/>
              <a:t>Lossy</a:t>
            </a:r>
            <a:r>
              <a:rPr lang="en-US" dirty="0"/>
              <a:t> </a:t>
            </a:r>
            <a:r>
              <a:rPr lang="en-US" dirty="0" smtClean="0"/>
              <a:t>LD</a:t>
            </a:r>
            <a:endParaRPr lang="en-US" dirty="0"/>
          </a:p>
        </p:txBody>
      </p:sp>
      <p:graphicFrame>
        <p:nvGraphicFramePr>
          <p:cNvPr id="2" name="Table 1"/>
          <p:cNvGraphicFramePr>
            <a:graphicFrameLocks noGrp="1"/>
          </p:cNvGraphicFramePr>
          <p:nvPr/>
        </p:nvGraphicFramePr>
        <p:xfrm>
          <a:off x="1878014" y="2557462"/>
          <a:ext cx="5283198" cy="2009775"/>
        </p:xfrm>
        <a:graphic>
          <a:graphicData uri="http://schemas.openxmlformats.org/drawingml/2006/table">
            <a:tbl>
              <a:tblPr/>
              <a:tblGrid>
                <a:gridCol w="1240128"/>
                <a:gridCol w="673845"/>
                <a:gridCol w="673845"/>
                <a:gridCol w="673845"/>
                <a:gridCol w="673845"/>
                <a:gridCol w="673845"/>
                <a:gridCol w="673845"/>
              </a:tblGrid>
              <a:tr h="152400">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Low delay B HE Main-tier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effectLst/>
                          <a:latin typeface="Arial"/>
                        </a:rPr>
                        <a:t>Low delay B HE High-tier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-0.5%</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-1.5%</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-1.5%</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-0.8%</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-0.9%</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-1.1%</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a:rPr>
                        <a:t>-0.2%</a:t>
                      </a:r>
                    </a:p>
                  </a:txBody>
                  <a:tcPr marL="9525" marR="9525" marT="9525" marB="0" anchor="b">
                    <a:lnL>
                      <a:noFill/>
                    </a:lnL>
                    <a:lnR>
                      <a:noFill/>
                    </a:lnR>
                    <a:lnT>
                      <a:noFill/>
                    </a:lnT>
                    <a:lnB>
                      <a:noFill/>
                    </a:lnB>
                  </a:tcPr>
                </a:tc>
              </a:tr>
              <a:tr h="152400">
                <a:tc>
                  <a:txBody>
                    <a:bodyPr/>
                    <a:lstStyle/>
                    <a:p>
                      <a:pPr algn="l" fontAlgn="b"/>
                      <a:r>
                        <a:rPr lang="en-US" sz="9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-5.6%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-5.8%</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-5.4%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-9.4%</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-9.6%</a:t>
                      </a:r>
                    </a:p>
                  </a:txBody>
                  <a:tcPr marL="9525" marR="9525" marT="9525" marB="0" anchor="b">
                    <a:lnL>
                      <a:noFill/>
                    </a:lnL>
                    <a:lnR>
                      <a:noFill/>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-1.8%</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-1.7%</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-2.8%</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effectLst/>
                          <a:latin typeface="Arial"/>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578251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1 (5) –AHG18 High bit depth</a:t>
            </a:r>
            <a:endParaRPr lang="en-US" dirty="0"/>
          </a:p>
        </p:txBody>
      </p:sp>
      <p:sp>
        <p:nvSpPr>
          <p:cNvPr id="7" name="TextBox 6"/>
          <p:cNvSpPr txBox="1"/>
          <p:nvPr/>
        </p:nvSpPr>
        <p:spPr>
          <a:xfrm>
            <a:off x="2275367" y="1095153"/>
            <a:ext cx="2941831" cy="369332"/>
          </a:xfrm>
          <a:prstGeom prst="rect">
            <a:avLst/>
          </a:prstGeom>
          <a:noFill/>
        </p:spPr>
        <p:txBody>
          <a:bodyPr wrap="none" rtlCol="0">
            <a:spAutoFit/>
          </a:bodyPr>
          <a:lstStyle/>
          <a:p>
            <a:r>
              <a:rPr lang="en-US" dirty="0" smtClean="0"/>
              <a:t>With HM forward transform</a:t>
            </a:r>
            <a:endParaRPr lang="en-US" dirty="0"/>
          </a:p>
        </p:txBody>
      </p:sp>
      <p:sp>
        <p:nvSpPr>
          <p:cNvPr id="8" name="TextBox 7"/>
          <p:cNvSpPr txBox="1"/>
          <p:nvPr/>
        </p:nvSpPr>
        <p:spPr>
          <a:xfrm>
            <a:off x="1723933" y="3271282"/>
            <a:ext cx="4044697" cy="369332"/>
          </a:xfrm>
          <a:prstGeom prst="rect">
            <a:avLst/>
          </a:prstGeom>
          <a:noFill/>
        </p:spPr>
        <p:txBody>
          <a:bodyPr wrap="none" rtlCol="0">
            <a:spAutoFit/>
          </a:bodyPr>
          <a:lstStyle/>
          <a:p>
            <a:r>
              <a:rPr lang="en-US" dirty="0" smtClean="0"/>
              <a:t>With High precision forward transform</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309207698"/>
              </p:ext>
            </p:extLst>
          </p:nvPr>
        </p:nvGraphicFramePr>
        <p:xfrm>
          <a:off x="2097753" y="1898243"/>
          <a:ext cx="2844799" cy="1095375"/>
        </p:xfrm>
        <a:graphic>
          <a:graphicData uri="http://schemas.openxmlformats.org/drawingml/2006/table">
            <a:tbl>
              <a:tblPr/>
              <a:tblGrid>
                <a:gridCol w="824992"/>
                <a:gridCol w="673269"/>
                <a:gridCol w="673269"/>
                <a:gridCol w="673269"/>
              </a:tblGrid>
              <a:tr h="152400">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12-bit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a:rPr>
                        <a:t>-7.1%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-6.8%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-6.8%</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900" b="0" i="0" u="none" strike="noStrike">
                          <a:solidFill>
                            <a:srgbClr val="000000"/>
                          </a:solidFill>
                          <a:effectLst/>
                          <a:latin typeface="Arial"/>
                        </a:rPr>
                        <a:t>14-bit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-18.7%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-18.4%</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16-bit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-28.6%</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-28.5%</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-28.5%</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a:rPr>
                        <a:t>86%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rgbClr val="000000"/>
                          </a:solidFill>
                          <a:effectLst/>
                          <a:latin typeface="Arial"/>
                        </a:rPr>
                        <a:t>84%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077621635"/>
              </p:ext>
            </p:extLst>
          </p:nvPr>
        </p:nvGraphicFramePr>
        <p:xfrm>
          <a:off x="2065855" y="4024755"/>
          <a:ext cx="2844799" cy="1089660"/>
        </p:xfrm>
        <a:graphic>
          <a:graphicData uri="http://schemas.openxmlformats.org/drawingml/2006/table">
            <a:tbl>
              <a:tblPr/>
              <a:tblGrid>
                <a:gridCol w="824992"/>
                <a:gridCol w="673269"/>
                <a:gridCol w="673269"/>
                <a:gridCol w="673269"/>
              </a:tblGrid>
              <a:tr h="121943">
                <a:tc>
                  <a:txBody>
                    <a:bodyPr/>
                    <a:lstStyle/>
                    <a:p>
                      <a:pPr algn="l" fontAlgn="b"/>
                      <a:endParaRPr lang="en-US" sz="900" b="0" i="0" u="none" strike="noStrike" dirty="0">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a:rPr>
                        <a:t>All Intra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endParaRPr lang="en-US" sz="900" b="0" i="0" u="none" strike="noStrike">
                        <a:solidFill>
                          <a:srgbClr val="000000"/>
                        </a:solidFill>
                        <a:effectLst/>
                        <a:latin typeface="Arial"/>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effectLst/>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a:rPr>
                        <a:t>12-bit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rgbClr val="000000"/>
                          </a:solidFill>
                          <a:effectLst/>
                          <a:latin typeface="Arial"/>
                        </a:rPr>
                        <a:t>-6.9%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dirty="0">
                          <a:solidFill>
                            <a:srgbClr val="000000"/>
                          </a:solidFill>
                          <a:effectLst/>
                          <a:latin typeface="Arial"/>
                        </a:rPr>
                        <a:t>-7.1%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a:solidFill>
                            <a:srgbClr val="000000"/>
                          </a:solidFill>
                          <a:effectLst/>
                          <a:latin typeface="Arial"/>
                        </a:rPr>
                        <a:t>-7.1%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52400">
                <a:tc>
                  <a:txBody>
                    <a:bodyPr/>
                    <a:lstStyle/>
                    <a:p>
                      <a:pPr algn="l" fontAlgn="b"/>
                      <a:r>
                        <a:rPr lang="en-US" sz="900" b="0" i="0" u="none" strike="noStrike">
                          <a:solidFill>
                            <a:srgbClr val="000000"/>
                          </a:solidFill>
                          <a:effectLst/>
                          <a:latin typeface="Arial"/>
                        </a:rPr>
                        <a:t>14-bit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a:rPr>
                        <a:t>-18.2%</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CCFFCC"/>
                    </a:solidFill>
                  </a:tcPr>
                </a:tc>
                <a:tc>
                  <a:txBody>
                    <a:bodyPr/>
                    <a:lstStyle/>
                    <a:p>
                      <a:pPr algn="ctr" fontAlgn="b"/>
                      <a:r>
                        <a:rPr lang="en-US" sz="900" b="0" i="0" u="none" strike="noStrike" dirty="0">
                          <a:solidFill>
                            <a:srgbClr val="000000"/>
                          </a:solidFill>
                          <a:effectLst/>
                          <a:latin typeface="Arial"/>
                        </a:rPr>
                        <a:t>-18.1%</a:t>
                      </a:r>
                    </a:p>
                  </a:txBody>
                  <a:tcPr marL="9525" marR="9525" marT="9525" marB="0" anchor="b">
                    <a:lnL>
                      <a:noFill/>
                    </a:lnL>
                    <a:lnR>
                      <a:noFill/>
                    </a:lnR>
                    <a:lnT>
                      <a:noFill/>
                    </a:lnT>
                    <a:lnB>
                      <a:noFill/>
                    </a:lnB>
                    <a:solidFill>
                      <a:srgbClr val="CCFFCC"/>
                    </a:solidFill>
                  </a:tcPr>
                </a:tc>
                <a:tc>
                  <a:txBody>
                    <a:bodyPr/>
                    <a:lstStyle/>
                    <a:p>
                      <a:pPr algn="ctr" fontAlgn="b"/>
                      <a:r>
                        <a:rPr lang="en-US" sz="900" b="0" i="0" u="none" strike="noStrike">
                          <a:solidFill>
                            <a:srgbClr val="000000"/>
                          </a:solidFill>
                          <a:effectLst/>
                          <a:latin typeface="Arial"/>
                        </a:rPr>
                        <a:t>-18.1%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CCFFCC"/>
                    </a:solidFill>
                  </a:tcPr>
                </a:tc>
              </a:tr>
              <a:tr h="161925">
                <a:tc>
                  <a:txBody>
                    <a:bodyPr/>
                    <a:lstStyle/>
                    <a:p>
                      <a:pPr algn="l" fontAlgn="b"/>
                      <a:r>
                        <a:rPr lang="en-US" sz="900" b="0" i="0" u="none" strike="noStrike">
                          <a:solidFill>
                            <a:srgbClr val="000000"/>
                          </a:solidFill>
                          <a:effectLst/>
                          <a:latin typeface="Arial"/>
                        </a:rPr>
                        <a:t>16-bit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a:rPr>
                        <a:t>-27.9%</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dirty="0">
                          <a:solidFill>
                            <a:srgbClr val="000000"/>
                          </a:solidFill>
                          <a:effectLst/>
                          <a:latin typeface="Arial"/>
                        </a:rPr>
                        <a:t>-27.7%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a:solidFill>
                            <a:srgbClr val="000000"/>
                          </a:solidFill>
                          <a:effectLst/>
                          <a:latin typeface="Arial"/>
                        </a:rPr>
                        <a:t>-27.7%</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52400">
                <a:tc>
                  <a:txBody>
                    <a:bodyPr/>
                    <a:lstStyle/>
                    <a:p>
                      <a:pPr algn="l" fontAlgn="b"/>
                      <a:r>
                        <a:rPr lang="en-US" sz="900" b="0" i="0" u="none" strike="noStrike">
                          <a:solidFill>
                            <a:srgbClr val="000000"/>
                          </a:solidFill>
                          <a:effectLst/>
                          <a:latin typeface="Arial"/>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dirty="0">
                          <a:solidFill>
                            <a:srgbClr val="000000"/>
                          </a:solidFill>
                          <a:effectLst/>
                          <a:latin typeface="Arial"/>
                        </a:rPr>
                        <a:t>85%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61925">
                <a:tc>
                  <a:txBody>
                    <a:bodyPr/>
                    <a:lstStyle/>
                    <a:p>
                      <a:pPr algn="l" fontAlgn="b"/>
                      <a:r>
                        <a:rPr lang="en-US" sz="900" b="0" i="0" u="none" strike="noStrike">
                          <a:solidFill>
                            <a:srgbClr val="000000"/>
                          </a:solidFill>
                          <a:effectLst/>
                          <a:latin typeface="Arial"/>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rgbClr val="000000"/>
                          </a:solidFill>
                          <a:effectLst/>
                          <a:latin typeface="Arial"/>
                        </a:rPr>
                        <a:t>84%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425058824"/>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3277</TotalTime>
  <Words>5936</Words>
  <Application>Microsoft Office PowerPoint</Application>
  <PresentationFormat>On-screen Show (4:3)</PresentationFormat>
  <Paragraphs>2279</Paragraphs>
  <Slides>30</Slides>
  <Notes>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JCTVC-C234-AIS</vt:lpstr>
      <vt:lpstr>RCE2: Results of Test D1 on Rice Parameter Initialization (JCTVC-O0219)</vt:lpstr>
      <vt:lpstr>Introduction </vt:lpstr>
      <vt:lpstr>Method Description</vt:lpstr>
      <vt:lpstr>Simulation</vt:lpstr>
      <vt:lpstr>Setting 1 (1) –AHG8 Lossless</vt:lpstr>
      <vt:lpstr>Setting 1 (2) –AHG8 Lossy AI</vt:lpstr>
      <vt:lpstr>Setting 1 (3) –AHG8 Lossy RA</vt:lpstr>
      <vt:lpstr>Setting 1 (4) –AHG8 Lossy LD</vt:lpstr>
      <vt:lpstr>Setting 1 (5) –AHG18 High bit depth</vt:lpstr>
      <vt:lpstr>Setting 2 (1) –AHG8 Lossless</vt:lpstr>
      <vt:lpstr>Setting 2 (2) –AHG8 Lossy AI</vt:lpstr>
      <vt:lpstr>Setting 2 (3) –AHG8 Lossy RA</vt:lpstr>
      <vt:lpstr>Setting 2 (4) –AHG8 Lossy LD</vt:lpstr>
      <vt:lpstr>Setting 2 (5) –AHG18 High bit depth</vt:lpstr>
      <vt:lpstr>Setting 3 (1) –AHG8 Lossless</vt:lpstr>
      <vt:lpstr>Setting 3 (2) –AHG8 Lossy AI</vt:lpstr>
      <vt:lpstr>Setting 3 (3) –AHG8 Lossy RA</vt:lpstr>
      <vt:lpstr>Setting 3 (4) –AHG8 Lossy LD</vt:lpstr>
      <vt:lpstr>Setting 3 (5) –AHG18 High bit depth</vt:lpstr>
      <vt:lpstr>Conclusions:</vt:lpstr>
      <vt:lpstr>Setting 1: AHG8 Lossless MAX Rice Parameter = 4</vt:lpstr>
      <vt:lpstr>Setting 1–AHG8 Lossy AI MAX Rice Parameter = 4</vt:lpstr>
      <vt:lpstr>Setting 1 –AHG8 Lossy RA MAX Rice Parameter = 4</vt:lpstr>
      <vt:lpstr>Setting 1 –AHG8 Lossy LD MAX Rice Parameter = 4</vt:lpstr>
      <vt:lpstr>Setting 1 (1) –AHG8 Lossless, useSeparateStatsFlag = 1 </vt:lpstr>
      <vt:lpstr>Setting 1 (2) –AHG8 Lossy AI, useSeparateStatsFlag = 1 </vt:lpstr>
      <vt:lpstr>Setting 1 (3) –AHG8 Lossy RA, useSeparateStatsFlag = 1 </vt:lpstr>
      <vt:lpstr>Setting 1 (4) –AHG8 Lossy LD, useSeparateStatsFlag = 1 </vt:lpstr>
      <vt:lpstr>Setting 1 (5) –AHG18 High bit depth, useSeparateStatsFlag = 1 </vt:lpstr>
      <vt:lpstr>PowerPoint Presentation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liweig</cp:lastModifiedBy>
  <cp:revision>265</cp:revision>
  <cp:lastPrinted>2005-08-27T17:58:21Z</cp:lastPrinted>
  <dcterms:created xsi:type="dcterms:W3CDTF">2010-10-01T23:19:22Z</dcterms:created>
  <dcterms:modified xsi:type="dcterms:W3CDTF">2013-10-23T13:58:42Z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