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60" r:id="rId1"/>
  </p:sldMasterIdLst>
  <p:notesMasterIdLst>
    <p:notesMasterId r:id="rId8"/>
  </p:notesMasterIdLst>
  <p:sldIdLst>
    <p:sldId id="256" r:id="rId2"/>
    <p:sldId id="278" r:id="rId3"/>
    <p:sldId id="281" r:id="rId4"/>
    <p:sldId id="282" r:id="rId5"/>
    <p:sldId id="289" r:id="rId6"/>
    <p:sldId id="28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8"/>
            <p14:sldId id="281"/>
            <p14:sldId id="282"/>
            <p14:sldId id="289"/>
            <p14:sldId id="28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5" d="100"/>
          <a:sy n="115" d="100"/>
        </p:scale>
        <p:origin x="-67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10/21/2013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High Precision Weighted Prediction for HEVC Range Extension</a:t>
            </a:r>
            <a:r>
              <a:rPr lang="en-CA" b="1" dirty="0" smtClean="0"/>
              <a:t/>
            </a:r>
            <a:br>
              <a:rPr lang="en-CA" b="1" dirty="0" smtClean="0"/>
            </a:br>
            <a:r>
              <a:rPr lang="en-CA" b="1" dirty="0" smtClean="0"/>
              <a:t/>
            </a:r>
            <a:br>
              <a:rPr lang="en-CA" b="1" dirty="0" smtClean="0"/>
            </a:br>
            <a:r>
              <a:rPr lang="en-CA" b="1" dirty="0" smtClean="0"/>
              <a:t>JCTVC-O0235</a:t>
            </a:r>
            <a:endParaRPr lang="en-US" dirty="0"/>
          </a:p>
        </p:txBody>
      </p:sp>
      <p:sp>
        <p:nvSpPr>
          <p:cNvPr id="3" name="Subtitle 2"/>
          <p:cNvSpPr>
            <a:spLocks noGrp="1"/>
          </p:cNvSpPr>
          <p:nvPr>
            <p:ph type="subTitle" idx="1"/>
          </p:nvPr>
        </p:nvSpPr>
        <p:spPr>
          <a:xfrm>
            <a:off x="685800" y="5638800"/>
            <a:ext cx="8077200" cy="288190"/>
          </a:xfrm>
        </p:spPr>
        <p:txBody>
          <a:bodyPr/>
          <a:lstStyle/>
          <a:p>
            <a:pPr hangingPunct="0"/>
            <a:r>
              <a:rPr lang="en-US" sz="1800" dirty="0" smtClean="0"/>
              <a:t>Wei Pu, Jianle Chen, Woo-Shik Kim, Marta Karczewicz, Joel Sole, </a:t>
            </a:r>
            <a:r>
              <a:rPr lang="en-US" sz="1800" b="1" dirty="0" smtClean="0"/>
              <a:t>Liwei Guo</a:t>
            </a:r>
            <a:endParaRPr lang="en-US" sz="1800" b="1"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r>
              <a:rPr lang="en-CA" dirty="0" smtClean="0"/>
              <a:t>Weighted Prediction in current HEVC Range Extension</a:t>
            </a:r>
            <a:endParaRPr lang="en-CA" dirty="0"/>
          </a:p>
          <a:p>
            <a:pPr lvl="1" hangingPunct="0"/>
            <a:endParaRPr lang="en-GB" dirty="0" smtClean="0"/>
          </a:p>
          <a:p>
            <a:pPr marL="287337" lvl="1" indent="0" hangingPunct="0">
              <a:buNone/>
            </a:pPr>
            <a:r>
              <a:rPr lang="en-GB" sz="2400" dirty="0" smtClean="0"/>
              <a:t>	offset0 </a:t>
            </a:r>
            <a:r>
              <a:rPr lang="en-GB" sz="2400" dirty="0"/>
              <a:t>= </a:t>
            </a:r>
            <a:r>
              <a:rPr lang="en-GB" sz="2400" dirty="0" smtClean="0">
                <a:solidFill>
                  <a:srgbClr val="FF0000"/>
                </a:solidFill>
              </a:rPr>
              <a:t>luma_offset_l0</a:t>
            </a:r>
            <a:r>
              <a:rPr lang="en-GB" sz="2400" dirty="0" smtClean="0"/>
              <a:t> </a:t>
            </a:r>
            <a:r>
              <a:rPr lang="en-GB" sz="2400" dirty="0"/>
              <a:t>× </a:t>
            </a:r>
            <a:r>
              <a:rPr lang="en-GB" sz="2400" dirty="0" smtClean="0"/>
              <a:t>2</a:t>
            </a:r>
            <a:r>
              <a:rPr lang="en-GB" sz="2400" baseline="30000" dirty="0" smtClean="0"/>
              <a:t>bitDepth </a:t>
            </a:r>
            <a:r>
              <a:rPr lang="en-GB" sz="2400" baseline="30000" dirty="0"/>
              <a:t>− </a:t>
            </a:r>
            <a:r>
              <a:rPr lang="en-GB" sz="2400" baseline="30000" dirty="0" smtClean="0"/>
              <a:t>8</a:t>
            </a:r>
            <a:endParaRPr lang="en-CA" sz="2400" baseline="30000" dirty="0" smtClean="0"/>
          </a:p>
          <a:p>
            <a:pPr lvl="1" hangingPunct="0"/>
            <a:endParaRPr lang="en-CA" dirty="0" smtClean="0"/>
          </a:p>
          <a:p>
            <a:pPr marL="287337" lvl="1" indent="0" hangingPunct="0">
              <a:buNone/>
            </a:pPr>
            <a:r>
              <a:rPr lang="en-GB" sz="2400" dirty="0" smtClean="0"/>
              <a:t>	-128 </a:t>
            </a:r>
            <a:r>
              <a:rPr lang="en-GB" sz="2400" dirty="0"/>
              <a:t>≤ </a:t>
            </a:r>
            <a:r>
              <a:rPr lang="en-GB" sz="2400" dirty="0" smtClean="0">
                <a:solidFill>
                  <a:srgbClr val="FF0000"/>
                </a:solidFill>
              </a:rPr>
              <a:t>luma_offset_l0</a:t>
            </a:r>
            <a:r>
              <a:rPr lang="en-GB" sz="2400" dirty="0" smtClean="0"/>
              <a:t> ≤ 127</a:t>
            </a:r>
          </a:p>
          <a:p>
            <a:pPr marL="287337" lvl="1" indent="0" hangingPunct="0">
              <a:buNone/>
            </a:pPr>
            <a:endParaRPr lang="en-GB" sz="2400" dirty="0"/>
          </a:p>
          <a:p>
            <a:pPr hangingPunct="0"/>
            <a:r>
              <a:rPr lang="en-GB" sz="2200" dirty="0" smtClean="0">
                <a:ea typeface="+mn-ea"/>
              </a:rPr>
              <a:t>For 16 bit input, minimum actual offset is</a:t>
            </a:r>
            <a:endParaRPr lang="en-CA" sz="2200" dirty="0">
              <a:ea typeface="+mn-ea"/>
            </a:endParaRPr>
          </a:p>
          <a:p>
            <a:pPr marL="287337" lvl="1" indent="0" hangingPunct="0">
              <a:buNone/>
            </a:pPr>
            <a:endParaRPr lang="en-GB" dirty="0" smtClean="0"/>
          </a:p>
          <a:p>
            <a:pPr marL="287337" lvl="1" indent="0" hangingPunct="0">
              <a:buNone/>
            </a:pPr>
            <a:r>
              <a:rPr lang="en-GB" sz="2400" dirty="0"/>
              <a:t>	</a:t>
            </a:r>
            <a:r>
              <a:rPr lang="en-GB" sz="2400" dirty="0" smtClean="0"/>
              <a:t>2</a:t>
            </a:r>
            <a:r>
              <a:rPr lang="en-GB" sz="2400" baseline="30000" dirty="0" smtClean="0"/>
              <a:t>bitDepth </a:t>
            </a:r>
            <a:r>
              <a:rPr lang="en-GB" sz="2400" baseline="30000" dirty="0"/>
              <a:t>− </a:t>
            </a:r>
            <a:r>
              <a:rPr lang="en-GB" sz="2400" baseline="30000" dirty="0" smtClean="0"/>
              <a:t>8</a:t>
            </a:r>
            <a:r>
              <a:rPr lang="en-GB" sz="2400" dirty="0"/>
              <a:t> </a:t>
            </a:r>
            <a:r>
              <a:rPr lang="en-GB" sz="2400" smtClean="0"/>
              <a:t>= </a:t>
            </a:r>
            <a:r>
              <a:rPr lang="en-GB" sz="2400" smtClean="0"/>
              <a:t>256 </a:t>
            </a:r>
            <a:endParaRPr lang="en-CA" sz="2400" baseline="30000" dirty="0"/>
          </a:p>
          <a:p>
            <a:pPr hangingPunct="0"/>
            <a:endParaRPr lang="en-CA" dirty="0" smtClean="0"/>
          </a:p>
          <a:p>
            <a:pPr hangingPunct="0"/>
            <a:r>
              <a:rPr lang="en-CA" dirty="0" smtClean="0"/>
              <a:t>Not enough precision to characterize dedicated changes</a:t>
            </a:r>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Method</a:t>
            </a:r>
            <a:endParaRPr lang="en-US" dirty="0"/>
          </a:p>
        </p:txBody>
      </p:sp>
      <p:sp>
        <p:nvSpPr>
          <p:cNvPr id="3" name="Content Placeholder 2"/>
          <p:cNvSpPr>
            <a:spLocks noGrp="1"/>
          </p:cNvSpPr>
          <p:nvPr>
            <p:ph idx="1"/>
          </p:nvPr>
        </p:nvSpPr>
        <p:spPr/>
        <p:txBody>
          <a:bodyPr>
            <a:normAutofit/>
          </a:bodyPr>
          <a:lstStyle/>
          <a:p>
            <a:pPr hangingPunct="0"/>
            <a:r>
              <a:rPr lang="en-CA" dirty="0" smtClean="0"/>
              <a:t>Extending offset parameter’s precision</a:t>
            </a:r>
          </a:p>
          <a:p>
            <a:pPr marL="287337" lvl="1" indent="0" hangingPunct="0">
              <a:buNone/>
            </a:pPr>
            <a:endParaRPr lang="en-GB" dirty="0" smtClean="0"/>
          </a:p>
          <a:p>
            <a:pPr marL="287337" lvl="1" indent="0" hangingPunct="0">
              <a:buNone/>
            </a:pPr>
            <a:r>
              <a:rPr lang="en-GB" sz="2400" dirty="0" smtClean="0"/>
              <a:t>	offset0 </a:t>
            </a:r>
            <a:r>
              <a:rPr lang="en-GB" sz="2400" dirty="0"/>
              <a:t>= </a:t>
            </a:r>
            <a:r>
              <a:rPr lang="en-GB" sz="2400" dirty="0" smtClean="0">
                <a:solidFill>
                  <a:srgbClr val="FF0000"/>
                </a:solidFill>
              </a:rPr>
              <a:t>luma_offset_l0</a:t>
            </a:r>
            <a:endParaRPr lang="en-CA" sz="2400" dirty="0" smtClean="0"/>
          </a:p>
          <a:p>
            <a:pPr hangingPunct="0"/>
            <a:endParaRPr lang="en-CA" dirty="0" smtClean="0"/>
          </a:p>
          <a:p>
            <a:pPr marL="0" lvl="1" indent="0" hangingPunct="0">
              <a:buClr>
                <a:schemeClr val="accent2"/>
              </a:buClr>
              <a:buNone/>
            </a:pPr>
            <a:r>
              <a:rPr lang="en-GB" sz="2400" dirty="0" smtClean="0"/>
              <a:t>	-</a:t>
            </a:r>
            <a:r>
              <a:rPr lang="en-GB" sz="2400" dirty="0"/>
              <a:t> </a:t>
            </a:r>
            <a:r>
              <a:rPr lang="en-GB" sz="2400" dirty="0" smtClean="0"/>
              <a:t>2</a:t>
            </a:r>
            <a:r>
              <a:rPr lang="en-GB" sz="2400" baseline="30000" dirty="0" smtClean="0"/>
              <a:t>bitDepth-1</a:t>
            </a:r>
            <a:r>
              <a:rPr lang="en-GB" sz="2400" dirty="0" smtClean="0"/>
              <a:t> </a:t>
            </a:r>
            <a:r>
              <a:rPr lang="en-GB" sz="2400" dirty="0"/>
              <a:t>≤ </a:t>
            </a:r>
            <a:r>
              <a:rPr lang="en-GB" sz="2400" dirty="0">
                <a:solidFill>
                  <a:srgbClr val="FF0000"/>
                </a:solidFill>
              </a:rPr>
              <a:t>luma_offset_l0</a:t>
            </a:r>
            <a:r>
              <a:rPr lang="en-GB" sz="2400" dirty="0"/>
              <a:t> ≤ </a:t>
            </a:r>
            <a:r>
              <a:rPr lang="en-GB" sz="2400" dirty="0" smtClean="0"/>
              <a:t>2</a:t>
            </a:r>
            <a:r>
              <a:rPr lang="en-GB" sz="2400" baseline="30000" dirty="0" smtClean="0"/>
              <a:t>bitDepth-1</a:t>
            </a:r>
            <a:r>
              <a:rPr lang="en-GB" sz="2400" dirty="0"/>
              <a:t>-1</a:t>
            </a:r>
          </a:p>
          <a:p>
            <a:pPr marL="0" indent="0" hangingPunct="0">
              <a:buNone/>
            </a:pPr>
            <a:endParaRPr lang="en-US" dirty="0" smtClean="0"/>
          </a:p>
          <a:p>
            <a:pPr hangingPunct="0"/>
            <a:r>
              <a:rPr lang="en-US" dirty="0" smtClean="0"/>
              <a:t>No other changes required</a:t>
            </a:r>
            <a:endParaRPr lang="en-CA" dirty="0"/>
          </a:p>
          <a:p>
            <a:pPr hangingPunct="0"/>
            <a:endParaRPr lang="en-CA" dirty="0" smtClean="0"/>
          </a:p>
          <a:p>
            <a:pPr hangingPunct="0"/>
            <a:r>
              <a:rPr lang="en-CA" dirty="0" smtClean="0"/>
              <a:t>Test Condition</a:t>
            </a:r>
          </a:p>
          <a:p>
            <a:pPr marL="287337" lvl="1" indent="0" hangingPunct="0">
              <a:buNone/>
            </a:pPr>
            <a:r>
              <a:rPr lang="en-CA" dirty="0"/>
              <a:t>	</a:t>
            </a:r>
            <a:r>
              <a:rPr lang="en-CA" dirty="0" smtClean="0"/>
              <a:t>16 bit video, </a:t>
            </a:r>
            <a:r>
              <a:rPr lang="en-CA" dirty="0"/>
              <a:t>f</a:t>
            </a:r>
            <a:r>
              <a:rPr lang="en-CA" dirty="0" smtClean="0"/>
              <a:t>ading to white point in 2 seconds (100 frame)</a:t>
            </a:r>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217524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a:t>
            </a:r>
            <a:endParaRPr lang="en-US" dirty="0"/>
          </a:p>
        </p:txBody>
      </p:sp>
      <p:sp>
        <p:nvSpPr>
          <p:cNvPr id="3" name="Content Placeholder 2"/>
          <p:cNvSpPr>
            <a:spLocks noGrp="1"/>
          </p:cNvSpPr>
          <p:nvPr>
            <p:ph idx="1"/>
          </p:nvPr>
        </p:nvSpPr>
        <p:spPr/>
        <p:txBody>
          <a:bodyPr>
            <a:normAutofit/>
          </a:bodyPr>
          <a:lstStyle/>
          <a:p>
            <a:pPr hangingPunct="0"/>
            <a:r>
              <a:rPr lang="en-CA" dirty="0" smtClean="0"/>
              <a:t>Proposed Method </a:t>
            </a:r>
            <a:r>
              <a:rPr lang="en-CA" dirty="0" err="1" smtClean="0"/>
              <a:t>v.s</a:t>
            </a:r>
            <a:r>
              <a:rPr lang="en-CA" dirty="0" smtClean="0"/>
              <a:t>. HM </a:t>
            </a:r>
            <a:r>
              <a:rPr lang="en-CA" dirty="0" err="1" smtClean="0"/>
              <a:t>Rext</a:t>
            </a:r>
            <a:r>
              <a:rPr lang="en-CA" dirty="0" smtClean="0"/>
              <a:t> 4.1 with weighted prediction enabled</a:t>
            </a:r>
            <a:endParaRPr lang="en-CA" dirty="0"/>
          </a:p>
          <a:p>
            <a:pPr marL="287337" lvl="1" indent="0" hangingPunct="0">
              <a:buNone/>
            </a:pPr>
            <a:endParaRPr lang="en-CA" dirty="0"/>
          </a:p>
          <a:p>
            <a:pPr marL="287337" lvl="1" indent="0" hangingPunct="0">
              <a:buNone/>
            </a:pPr>
            <a:endParaRPr lang="en-CA" dirty="0" smtClean="0"/>
          </a:p>
          <a:p>
            <a:pPr lvl="1" hangingPunct="0"/>
            <a:endParaRPr lang="en-CA" dirty="0"/>
          </a:p>
          <a:p>
            <a:pPr lvl="1" hangingPunct="0"/>
            <a:endParaRPr lang="en-CA" dirty="0" smtClean="0"/>
          </a:p>
          <a:p>
            <a:pPr lvl="1" hangingPunct="0"/>
            <a:endParaRPr lang="en-CA"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00200"/>
            <a:ext cx="8889262"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04378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endParaRPr lang="en-US" dirty="0" smtClean="0"/>
          </a:p>
          <a:p>
            <a:r>
              <a:rPr lang="en-US" dirty="0" smtClean="0"/>
              <a:t>Extending weighted prediction’s offset parameter to match the input video’s bit depth showed </a:t>
            </a:r>
            <a:r>
              <a:rPr lang="en-US" dirty="0"/>
              <a:t>average 1.3% (RA) and 2.8% (LDB) BD-rate reduction for high bit depth </a:t>
            </a:r>
            <a:r>
              <a:rPr lang="en-US" dirty="0" smtClean="0"/>
              <a:t>sequences</a:t>
            </a:r>
          </a:p>
          <a:p>
            <a:r>
              <a:rPr lang="en-US" dirty="0" smtClean="0"/>
              <a:t>The offset is controlled within 16 bit integer, so there is no additional computation cost</a:t>
            </a:r>
            <a:endParaRPr lang="en-US" dirty="0"/>
          </a:p>
        </p:txBody>
      </p:sp>
    </p:spTree>
    <p:extLst>
      <p:ext uri="{BB962C8B-B14F-4D97-AF65-F5344CB8AC3E}">
        <p14:creationId xmlns:p14="http://schemas.microsoft.com/office/powerpoint/2010/main" val="626705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High Precision Weighted Prediction for HEVC Range Extension</a:t>
            </a:r>
            <a:r>
              <a:rPr lang="en-CA" b="1" dirty="0" smtClean="0"/>
              <a:t/>
            </a:r>
            <a:br>
              <a:rPr lang="en-CA" b="1" dirty="0" smtClean="0"/>
            </a:br>
            <a:r>
              <a:rPr lang="en-CA" b="1" dirty="0" smtClean="0"/>
              <a:t/>
            </a:r>
            <a:br>
              <a:rPr lang="en-CA" b="1" dirty="0" smtClean="0"/>
            </a:br>
            <a:r>
              <a:rPr lang="en-CA" b="1" dirty="0" smtClean="0"/>
              <a:t>JCTVC-O0235</a:t>
            </a:r>
            <a:endParaRPr lang="en-US" dirty="0"/>
          </a:p>
        </p:txBody>
      </p:sp>
      <p:sp>
        <p:nvSpPr>
          <p:cNvPr id="3" name="Subtitle 2"/>
          <p:cNvSpPr>
            <a:spLocks noGrp="1"/>
          </p:cNvSpPr>
          <p:nvPr>
            <p:ph type="subTitle" idx="1"/>
          </p:nvPr>
        </p:nvSpPr>
        <p:spPr>
          <a:xfrm>
            <a:off x="685800" y="5638800"/>
            <a:ext cx="8077200" cy="288190"/>
          </a:xfrm>
        </p:spPr>
        <p:txBody>
          <a:bodyPr/>
          <a:lstStyle/>
          <a:p>
            <a:pPr hangingPunct="0"/>
            <a:r>
              <a:rPr lang="en-US" sz="1800" dirty="0" smtClean="0"/>
              <a:t>Wei Pu, Jianle Chen, Woo-Shik Kim, Marta Karczewicz, Joel Sole, </a:t>
            </a:r>
            <a:r>
              <a:rPr lang="en-US" sz="1800" b="1" dirty="0" smtClean="0"/>
              <a:t>Liwei Guo</a:t>
            </a:r>
            <a:endParaRPr lang="en-US" sz="1800" b="1" dirty="0"/>
          </a:p>
        </p:txBody>
      </p:sp>
    </p:spTree>
    <p:extLst>
      <p:ext uri="{BB962C8B-B14F-4D97-AF65-F5344CB8AC3E}">
        <p14:creationId xmlns:p14="http://schemas.microsoft.com/office/powerpoint/2010/main" val="1549142622"/>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7459</TotalTime>
  <Words>126</Words>
  <Application>Microsoft Office PowerPoint</Application>
  <PresentationFormat>On-screen Show (4:3)</PresentationFormat>
  <Paragraphs>36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High Precision Weighted Prediction for HEVC Range Extension  JCTVC-O0235</vt:lpstr>
      <vt:lpstr>Introduction</vt:lpstr>
      <vt:lpstr>Proposed Method</vt:lpstr>
      <vt:lpstr>Simulation Results</vt:lpstr>
      <vt:lpstr>Conclusion</vt:lpstr>
      <vt:lpstr>High Precision Weighted Prediction for HEVC Range Extension  JCTVC-O0235</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280</cp:revision>
  <dcterms:created xsi:type="dcterms:W3CDTF">2011-12-07T01:29:30Z</dcterms:created>
  <dcterms:modified xsi:type="dcterms:W3CDTF">2013-10-21T14:31:28Z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