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60" r:id="rId1"/>
  </p:sldMasterIdLst>
  <p:notesMasterIdLst>
    <p:notesMasterId r:id="rId13"/>
  </p:notesMasterIdLst>
  <p:sldIdLst>
    <p:sldId id="256" r:id="rId2"/>
    <p:sldId id="278" r:id="rId3"/>
    <p:sldId id="281" r:id="rId4"/>
    <p:sldId id="288" r:id="rId5"/>
    <p:sldId id="282" r:id="rId6"/>
    <p:sldId id="283" r:id="rId7"/>
    <p:sldId id="284" r:id="rId8"/>
    <p:sldId id="274" r:id="rId9"/>
    <p:sldId id="285" r:id="rId10"/>
    <p:sldId id="286" r:id="rId11"/>
    <p:sldId id="28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8"/>
            <p14:sldId id="281"/>
            <p14:sldId id="288"/>
            <p14:sldId id="282"/>
            <p14:sldId id="283"/>
            <p14:sldId id="284"/>
            <p14:sldId id="274"/>
            <p14:sldId id="285"/>
            <p14:sldId id="286"/>
            <p14:sldId id="28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10/25/2013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Motion Compensation Interpolation with 16 Bit Intermediate Buffer for HEVC Range Extension</a:t>
            </a:r>
            <a:r>
              <a:rPr lang="en-CA" b="1" dirty="0" smtClean="0"/>
              <a:t/>
            </a:r>
            <a:br>
              <a:rPr lang="en-CA" b="1" dirty="0" smtClean="0"/>
            </a:br>
            <a:r>
              <a:rPr lang="en-CA" b="1" dirty="0" smtClean="0"/>
              <a:t/>
            </a:r>
            <a:br>
              <a:rPr lang="en-CA" b="1" dirty="0" smtClean="0"/>
            </a:br>
            <a:r>
              <a:rPr lang="en-CA" b="1" dirty="0" smtClean="0"/>
              <a:t>JCTVC-O0233</a:t>
            </a:r>
            <a:endParaRPr lang="en-US" dirty="0"/>
          </a:p>
        </p:txBody>
      </p:sp>
      <p:sp>
        <p:nvSpPr>
          <p:cNvPr id="3" name="Subtitle 2"/>
          <p:cNvSpPr>
            <a:spLocks noGrp="1"/>
          </p:cNvSpPr>
          <p:nvPr>
            <p:ph type="subTitle" idx="1"/>
          </p:nvPr>
        </p:nvSpPr>
        <p:spPr>
          <a:xfrm>
            <a:off x="685800" y="5638800"/>
            <a:ext cx="8077200" cy="288190"/>
          </a:xfrm>
        </p:spPr>
        <p:txBody>
          <a:bodyPr/>
          <a:lstStyle/>
          <a:p>
            <a:pPr hangingPunct="0"/>
            <a:r>
              <a:rPr lang="en-US" sz="1800" dirty="0" smtClean="0"/>
              <a:t>Wei Pu, Jianle Chen, Woo-Shik Kim, Marta Karczewicz, Joel Sole, </a:t>
            </a:r>
            <a:r>
              <a:rPr lang="en-US" sz="1800" b="1" dirty="0" smtClean="0"/>
              <a:t>Liwei Guo</a:t>
            </a:r>
            <a:endParaRPr lang="en-US" sz="1800" b="1"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r>
              <a:rPr lang="en-US" smtClean="0"/>
              <a:t>: </a:t>
            </a:r>
            <a:r>
              <a:rPr lang="en-CA" smtClean="0"/>
              <a:t>For </a:t>
            </a:r>
            <a:r>
              <a:rPr lang="en-CA" dirty="0" smtClean="0"/>
              <a:t>Bi-Prediction</a:t>
            </a:r>
            <a:endParaRPr lang="en-US" dirty="0"/>
          </a:p>
        </p:txBody>
      </p:sp>
      <p:sp>
        <p:nvSpPr>
          <p:cNvPr id="3" name="Content Placeholder 2"/>
          <p:cNvSpPr>
            <a:spLocks noGrp="1"/>
          </p:cNvSpPr>
          <p:nvPr>
            <p:ph idx="1"/>
          </p:nvPr>
        </p:nvSpPr>
        <p:spPr/>
        <p:txBody>
          <a:bodyPr>
            <a:normAutofit/>
          </a:bodyPr>
          <a:lstStyle/>
          <a:p>
            <a:pPr lvl="0" hangingPunct="0"/>
            <a:r>
              <a:rPr lang="en-US" dirty="0" smtClean="0"/>
              <a:t>To ease SIMD, the current Implementation</a:t>
            </a:r>
          </a:p>
          <a:p>
            <a:pPr lvl="1"/>
            <a:r>
              <a:rPr lang="en-GB" dirty="0"/>
              <a:t>Step 1: </a:t>
            </a:r>
            <a:r>
              <a:rPr lang="en-GB" dirty="0" smtClean="0"/>
              <a:t>pL0’[x][y] = pL0[x][y] – 8192 (pL0’[x][y]  </a:t>
            </a:r>
            <a:r>
              <a:rPr lang="en-GB" dirty="0"/>
              <a:t>is at most </a:t>
            </a:r>
            <a:r>
              <a:rPr lang="en-GB" dirty="0" smtClean="0"/>
              <a:t>15bit)</a:t>
            </a:r>
            <a:endParaRPr lang="en-US" dirty="0"/>
          </a:p>
          <a:p>
            <a:pPr lvl="1"/>
            <a:r>
              <a:rPr lang="en-GB" dirty="0"/>
              <a:t>Step 2: </a:t>
            </a:r>
            <a:r>
              <a:rPr lang="en-GB" dirty="0" smtClean="0"/>
              <a:t>pL1’[x][y] = pL1[x][y] – 8192 (pL1’[x][y]  </a:t>
            </a:r>
            <a:r>
              <a:rPr lang="en-GB" dirty="0"/>
              <a:t>is at most </a:t>
            </a:r>
            <a:r>
              <a:rPr lang="en-GB" dirty="0" smtClean="0"/>
              <a:t>15bit)</a:t>
            </a:r>
            <a:endParaRPr lang="en-US" dirty="0"/>
          </a:p>
          <a:p>
            <a:pPr lvl="1"/>
            <a:r>
              <a:rPr lang="en-GB" dirty="0"/>
              <a:t>Step 3: Calculate </a:t>
            </a:r>
            <a:r>
              <a:rPr lang="en-GB" dirty="0" err="1" smtClean="0"/>
              <a:t>pL</a:t>
            </a:r>
            <a:r>
              <a:rPr lang="en-GB" dirty="0" smtClean="0"/>
              <a:t>[x</a:t>
            </a:r>
            <a:r>
              <a:rPr lang="en-GB" dirty="0"/>
              <a:t>][y] = </a:t>
            </a:r>
            <a:r>
              <a:rPr lang="en-GB" dirty="0" smtClean="0"/>
              <a:t>pL0</a:t>
            </a:r>
            <a:r>
              <a:rPr lang="en-GB" dirty="0"/>
              <a:t>’[x][y] + </a:t>
            </a:r>
            <a:r>
              <a:rPr lang="en-GB" dirty="0" smtClean="0"/>
              <a:t>pL1</a:t>
            </a:r>
            <a:r>
              <a:rPr lang="en-GB" dirty="0"/>
              <a:t>’[x][y];</a:t>
            </a:r>
            <a:endParaRPr lang="en-US" dirty="0"/>
          </a:p>
          <a:p>
            <a:pPr lvl="1"/>
            <a:r>
              <a:rPr lang="en-GB" dirty="0"/>
              <a:t>Step 4: Calculate </a:t>
            </a:r>
            <a:r>
              <a:rPr lang="en-GB" dirty="0" err="1" smtClean="0"/>
              <a:t>pL</a:t>
            </a:r>
            <a:r>
              <a:rPr lang="en-GB" dirty="0"/>
              <a:t>’[x][y] = </a:t>
            </a:r>
            <a:r>
              <a:rPr lang="en-GB" dirty="0" err="1" smtClean="0"/>
              <a:t>pL</a:t>
            </a:r>
            <a:r>
              <a:rPr lang="en-GB" dirty="0" smtClean="0"/>
              <a:t> </a:t>
            </a:r>
            <a:r>
              <a:rPr lang="en-GB" dirty="0"/>
              <a:t>[x][y] + </a:t>
            </a:r>
            <a:r>
              <a:rPr lang="en-GB" dirty="0" smtClean="0"/>
              <a:t>offset) &gt;&gt; shift;</a:t>
            </a:r>
            <a:endParaRPr lang="en-US" dirty="0"/>
          </a:p>
          <a:p>
            <a:pPr lvl="1"/>
            <a:r>
              <a:rPr lang="en-GB" dirty="0"/>
              <a:t>Step 5: Calculate </a:t>
            </a:r>
            <a:r>
              <a:rPr lang="en-GB" dirty="0" smtClean="0"/>
              <a:t>p’[x][y] </a:t>
            </a:r>
            <a:r>
              <a:rPr lang="en-GB" dirty="0"/>
              <a:t>= </a:t>
            </a:r>
            <a:r>
              <a:rPr lang="en-GB" dirty="0" smtClean="0"/>
              <a:t>Clip3(0</a:t>
            </a:r>
            <a:r>
              <a:rPr lang="en-GB" dirty="0"/>
              <a:t>, </a:t>
            </a:r>
            <a:r>
              <a:rPr lang="en-GB" dirty="0" smtClean="0"/>
              <a:t>(1  </a:t>
            </a:r>
            <a:r>
              <a:rPr lang="en-GB" dirty="0"/>
              <a:t>&lt;&lt;  </a:t>
            </a:r>
            <a:r>
              <a:rPr lang="en-GB" dirty="0" err="1" smtClean="0"/>
              <a:t>bitDepth</a:t>
            </a:r>
            <a:r>
              <a:rPr lang="en-GB" dirty="0" smtClean="0"/>
              <a:t>) </a:t>
            </a:r>
            <a:r>
              <a:rPr lang="en-GB" dirty="0"/>
              <a:t>− 1, </a:t>
            </a:r>
            <a:r>
              <a:rPr lang="en-GB" dirty="0" err="1" smtClean="0"/>
              <a:t>pL</a:t>
            </a:r>
            <a:r>
              <a:rPr lang="en-GB" dirty="0" smtClean="0"/>
              <a:t>’[x][y]);</a:t>
            </a:r>
            <a:endParaRPr lang="en-US" dirty="0"/>
          </a:p>
          <a:p>
            <a:pPr lvl="1"/>
            <a:r>
              <a:rPr lang="en-GB" dirty="0"/>
              <a:t>Step 6: </a:t>
            </a:r>
            <a:r>
              <a:rPr lang="en-GB" dirty="0" smtClean="0"/>
              <a:t>p [x][y] </a:t>
            </a:r>
            <a:r>
              <a:rPr lang="en-GB" dirty="0"/>
              <a:t>= 8192 + </a:t>
            </a:r>
            <a:r>
              <a:rPr lang="en-GB" dirty="0" smtClean="0"/>
              <a:t>p’[x][y].</a:t>
            </a:r>
            <a:endParaRPr lang="en-US" dirty="0" smtClean="0"/>
          </a:p>
          <a:p>
            <a:pPr hangingPunct="0"/>
            <a:r>
              <a:rPr lang="en-CA" dirty="0" smtClean="0"/>
              <a:t>The proposed method</a:t>
            </a:r>
          </a:p>
          <a:p>
            <a:pPr lvl="1"/>
            <a:r>
              <a:rPr lang="en-GB" dirty="0"/>
              <a:t>If </a:t>
            </a:r>
            <a:r>
              <a:rPr lang="en-GB" dirty="0" smtClean="0"/>
              <a:t>(shift</a:t>
            </a:r>
            <a:r>
              <a:rPr lang="en-GB" dirty="0"/>
              <a:t> </a:t>
            </a:r>
            <a:r>
              <a:rPr lang="en-GB" dirty="0" smtClean="0"/>
              <a:t>== 1)</a:t>
            </a:r>
            <a:endParaRPr lang="en-US" dirty="0"/>
          </a:p>
          <a:p>
            <a:pPr marL="574675" lvl="2" indent="0">
              <a:buNone/>
            </a:pPr>
            <a:r>
              <a:rPr lang="en-GB" dirty="0" smtClean="0"/>
              <a:t>p[x][y] </a:t>
            </a:r>
            <a:r>
              <a:rPr lang="en-GB" dirty="0"/>
              <a:t>= </a:t>
            </a:r>
            <a:r>
              <a:rPr lang="en-GB" dirty="0" smtClean="0">
                <a:solidFill>
                  <a:srgbClr val="FF0000"/>
                </a:solidFill>
              </a:rPr>
              <a:t>ROUND_AVER</a:t>
            </a:r>
            <a:r>
              <a:rPr lang="en-GB" dirty="0" smtClean="0"/>
              <a:t>(pL0[x][y]</a:t>
            </a:r>
            <a:r>
              <a:rPr lang="en-US" dirty="0" smtClean="0"/>
              <a:t> </a:t>
            </a:r>
            <a:r>
              <a:rPr lang="en-US" dirty="0"/>
              <a:t>+ </a:t>
            </a:r>
            <a:r>
              <a:rPr lang="en-GB" dirty="0" smtClean="0"/>
              <a:t>pL1[x][y])</a:t>
            </a:r>
            <a:endParaRPr lang="en-US" dirty="0"/>
          </a:p>
          <a:p>
            <a:pPr lvl="1"/>
            <a:r>
              <a:rPr lang="en-GB" dirty="0"/>
              <a:t>If </a:t>
            </a:r>
            <a:r>
              <a:rPr lang="en-GB" dirty="0" smtClean="0"/>
              <a:t>(shift &gt; 1)</a:t>
            </a:r>
            <a:endParaRPr lang="en-US" dirty="0"/>
          </a:p>
          <a:p>
            <a:pPr lvl="1"/>
            <a:r>
              <a:rPr lang="en-GB" dirty="0"/>
              <a:t>Step 1: </a:t>
            </a:r>
            <a:r>
              <a:rPr lang="en-GB" dirty="0" smtClean="0"/>
              <a:t>p’[x][y] </a:t>
            </a:r>
            <a:r>
              <a:rPr lang="en-GB" dirty="0"/>
              <a:t>= </a:t>
            </a:r>
            <a:r>
              <a:rPr lang="en-GB" dirty="0" smtClean="0">
                <a:solidFill>
                  <a:srgbClr val="FF0000"/>
                </a:solidFill>
              </a:rPr>
              <a:t>AVER</a:t>
            </a:r>
            <a:r>
              <a:rPr lang="en-GB" dirty="0" smtClean="0"/>
              <a:t>(pL0[x][y], pL1[x][y])</a:t>
            </a:r>
            <a:endParaRPr lang="en-US" dirty="0"/>
          </a:p>
          <a:p>
            <a:pPr lvl="1"/>
            <a:r>
              <a:rPr lang="en-GB" dirty="0"/>
              <a:t>Step 2: </a:t>
            </a:r>
            <a:r>
              <a:rPr lang="en-GB" dirty="0" smtClean="0"/>
              <a:t>p[x][y] </a:t>
            </a:r>
            <a:r>
              <a:rPr lang="en-GB" dirty="0"/>
              <a:t>= </a:t>
            </a:r>
            <a:r>
              <a:rPr lang="en-GB" dirty="0" smtClean="0">
                <a:solidFill>
                  <a:srgbClr val="FF0000"/>
                </a:solidFill>
              </a:rPr>
              <a:t>ROUND_SHIFT</a:t>
            </a:r>
            <a:r>
              <a:rPr lang="en-GB" dirty="0" smtClean="0"/>
              <a:t>(p’[x][y], shift </a:t>
            </a:r>
            <a:r>
              <a:rPr lang="en-GB" dirty="0"/>
              <a:t>- 1)</a:t>
            </a:r>
            <a:endParaRPr lang="en-CA" dirty="0"/>
          </a:p>
        </p:txBody>
      </p:sp>
    </p:spTree>
    <p:extLst>
      <p:ext uri="{BB962C8B-B14F-4D97-AF65-F5344CB8AC3E}">
        <p14:creationId xmlns:p14="http://schemas.microsoft.com/office/powerpoint/2010/main" val="21956957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Corresponding SIMD instructions in ARM ISA (NEON)</a:t>
            </a:r>
          </a:p>
          <a:p>
            <a:pPr lvl="1"/>
            <a:r>
              <a:rPr lang="en-GB" dirty="0" smtClean="0">
                <a:solidFill>
                  <a:srgbClr val="FF0000"/>
                </a:solidFill>
              </a:rPr>
              <a:t>ROUND_AVER</a:t>
            </a:r>
            <a:r>
              <a:rPr lang="en-GB" dirty="0" smtClean="0"/>
              <a:t>:	</a:t>
            </a:r>
            <a:r>
              <a:rPr lang="en-GB" b="1" dirty="0" smtClean="0"/>
              <a:t>VHRAAD</a:t>
            </a:r>
            <a:r>
              <a:rPr lang="en-GB" dirty="0" smtClean="0"/>
              <a:t>.U16</a:t>
            </a:r>
            <a:endParaRPr lang="en-US" dirty="0"/>
          </a:p>
          <a:p>
            <a:pPr lvl="1"/>
            <a:r>
              <a:rPr lang="en-GB" dirty="0" smtClean="0">
                <a:solidFill>
                  <a:srgbClr val="FF0000"/>
                </a:solidFill>
              </a:rPr>
              <a:t>AVER</a:t>
            </a:r>
            <a:r>
              <a:rPr lang="en-GB" dirty="0" smtClean="0"/>
              <a:t>:		</a:t>
            </a:r>
            <a:r>
              <a:rPr lang="en-GB" b="1" dirty="0" smtClean="0"/>
              <a:t>VHAAD</a:t>
            </a:r>
            <a:r>
              <a:rPr lang="en-GB" dirty="0" smtClean="0"/>
              <a:t>.U16</a:t>
            </a:r>
            <a:endParaRPr lang="en-US" dirty="0"/>
          </a:p>
          <a:p>
            <a:pPr lvl="1"/>
            <a:r>
              <a:rPr lang="en-GB" dirty="0" smtClean="0">
                <a:solidFill>
                  <a:srgbClr val="FF0000"/>
                </a:solidFill>
              </a:rPr>
              <a:t>ROUND_SHIFT</a:t>
            </a:r>
            <a:r>
              <a:rPr lang="en-GB" dirty="0" smtClean="0"/>
              <a:t>:	</a:t>
            </a:r>
            <a:r>
              <a:rPr lang="en-GB" b="1" dirty="0" smtClean="0"/>
              <a:t>VRSHR</a:t>
            </a:r>
            <a:r>
              <a:rPr lang="en-GB" dirty="0" smtClean="0"/>
              <a:t>.U16</a:t>
            </a:r>
            <a:endParaRPr lang="en-US" dirty="0"/>
          </a:p>
        </p:txBody>
      </p:sp>
    </p:spTree>
    <p:extLst>
      <p:ext uri="{BB962C8B-B14F-4D97-AF65-F5344CB8AC3E}">
        <p14:creationId xmlns:p14="http://schemas.microsoft.com/office/powerpoint/2010/main" val="1626996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r>
              <a:rPr lang="en-CA" dirty="0" smtClean="0"/>
              <a:t>HEVC </a:t>
            </a:r>
            <a:r>
              <a:rPr lang="en-CA" dirty="0" smtClean="0"/>
              <a:t>Motion </a:t>
            </a:r>
            <a:r>
              <a:rPr lang="en-CA" dirty="0" smtClean="0"/>
              <a:t>Interpolation</a:t>
            </a:r>
          </a:p>
          <a:p>
            <a:pPr lvl="1" hangingPunct="0"/>
            <a:r>
              <a:rPr lang="en-CA" dirty="0" smtClean="0"/>
              <a:t>1-D horizontal interpolation to generated intermediate value for the following 1-D vertical interpolation</a:t>
            </a:r>
          </a:p>
          <a:p>
            <a:pPr lvl="1" hangingPunct="0"/>
            <a:r>
              <a:rPr lang="en-CA" dirty="0" smtClean="0"/>
              <a:t>16 bits intermediate value in HEVC main profile</a:t>
            </a:r>
          </a:p>
          <a:p>
            <a:pPr lvl="1" hangingPunct="0"/>
            <a:r>
              <a:rPr lang="en-CA" dirty="0" smtClean="0"/>
              <a:t>With 14/16 bits, intermediate values exceed 16 bits</a:t>
            </a:r>
          </a:p>
          <a:p>
            <a:pPr lvl="2" hangingPunct="0"/>
            <a:r>
              <a:rPr lang="en-CA" dirty="0" smtClean="0"/>
              <a:t>Increased storage and access cost for memory/cache</a:t>
            </a:r>
          </a:p>
          <a:p>
            <a:pPr hangingPunct="0"/>
            <a:r>
              <a:rPr lang="en-CA" dirty="0" smtClean="0"/>
              <a:t>Proposed solution</a:t>
            </a:r>
          </a:p>
          <a:p>
            <a:pPr lvl="1" hangingPunct="0"/>
            <a:r>
              <a:rPr lang="en-CA" dirty="0" smtClean="0"/>
              <a:t>Intermediate values are kept with 16 bit</a:t>
            </a:r>
          </a:p>
          <a:p>
            <a:pPr lvl="1" hangingPunct="0"/>
            <a:r>
              <a:rPr lang="en-CA" dirty="0" smtClean="0"/>
              <a:t>No performance drop introduced </a:t>
            </a:r>
          </a:p>
          <a:p>
            <a:pPr lvl="1" hangingPunct="0"/>
            <a:endParaRPr lang="en-CA"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655830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Current HEVC Range Extension</a:t>
            </a:r>
            <a:endParaRPr lang="en-US" dirty="0"/>
          </a:p>
        </p:txBody>
      </p:sp>
      <p:sp>
        <p:nvSpPr>
          <p:cNvPr id="3" name="Content Placeholder 2"/>
          <p:cNvSpPr>
            <a:spLocks noGrp="1"/>
          </p:cNvSpPr>
          <p:nvPr>
            <p:ph idx="1"/>
          </p:nvPr>
        </p:nvSpPr>
        <p:spPr/>
        <p:txBody>
          <a:bodyPr>
            <a:normAutofit/>
          </a:bodyPr>
          <a:lstStyle/>
          <a:p>
            <a:pPr hangingPunct="0"/>
            <a:r>
              <a:rPr lang="en-CA" dirty="0"/>
              <a:t>HEVC </a:t>
            </a:r>
            <a:r>
              <a:rPr lang="en-CA" dirty="0" smtClean="0"/>
              <a:t>Luma Motion Interpolation</a:t>
            </a:r>
          </a:p>
          <a:p>
            <a:pPr lvl="1" hangingPunct="0"/>
            <a:r>
              <a:rPr lang="en-CA" dirty="0" smtClean="0">
                <a:solidFill>
                  <a:srgbClr val="00B050"/>
                </a:solidFill>
              </a:rPr>
              <a:t>a, b, c, d, h, n</a:t>
            </a:r>
            <a:r>
              <a:rPr lang="en-CA" dirty="0" smtClean="0"/>
              <a:t>: </a:t>
            </a:r>
          </a:p>
          <a:p>
            <a:pPr lvl="2" hangingPunct="0"/>
            <a:r>
              <a:rPr lang="en-CA" dirty="0" smtClean="0"/>
              <a:t>8-Tap filtering, then (&gt;&gt; </a:t>
            </a:r>
            <a:r>
              <a:rPr lang="en-US" dirty="0" smtClean="0"/>
              <a:t>shift1</a:t>
            </a:r>
            <a:r>
              <a:rPr lang="en-CA" dirty="0" smtClean="0"/>
              <a:t>)</a:t>
            </a:r>
          </a:p>
          <a:p>
            <a:pPr lvl="3" hangingPunct="0"/>
            <a:r>
              <a:rPr lang="en-CA" dirty="0" smtClean="0"/>
              <a:t>Intermediate value for 1-D vertical filtering</a:t>
            </a:r>
          </a:p>
          <a:p>
            <a:pPr lvl="1" hangingPunct="0"/>
            <a:r>
              <a:rPr lang="en-CA" dirty="0" smtClean="0">
                <a:solidFill>
                  <a:srgbClr val="FF0000"/>
                </a:solidFill>
              </a:rPr>
              <a:t>e, f, g, I, j, k, p, q, r</a:t>
            </a:r>
            <a:r>
              <a:rPr lang="en-CA" dirty="0" smtClean="0"/>
              <a:t>:</a:t>
            </a:r>
          </a:p>
          <a:p>
            <a:pPr lvl="2" hangingPunct="0"/>
            <a:r>
              <a:rPr lang="en-CA" dirty="0" smtClean="0"/>
              <a:t>8-Tap filtering, then (&gt;&gt;shift2).</a:t>
            </a:r>
            <a:endParaRPr lang="en-CA" dirty="0"/>
          </a:p>
          <a:p>
            <a:pPr marL="287337" lvl="1" indent="0" hangingPunct="0">
              <a:buNone/>
            </a:pPr>
            <a:endParaRPr lang="en-CA" dirty="0" smtClean="0"/>
          </a:p>
          <a:p>
            <a:pPr hangingPunct="0"/>
            <a:r>
              <a:rPr lang="en-CA" dirty="0" smtClean="0"/>
              <a:t>Dynamic Range Analysis (16bit input as an example)</a:t>
            </a:r>
            <a:endParaRPr lang="en-CA" dirty="0"/>
          </a:p>
          <a:p>
            <a:pPr lvl="1" hangingPunct="0"/>
            <a:r>
              <a:rPr lang="en-CA" dirty="0" smtClean="0"/>
              <a:t>Half </a:t>
            </a:r>
            <a:r>
              <a:rPr lang="en-CA" dirty="0" err="1" smtClean="0"/>
              <a:t>Pel</a:t>
            </a:r>
            <a:r>
              <a:rPr lang="en-CA" dirty="0" smtClean="0"/>
              <a:t> Filter: [-1, 4, -11, 40, 40, -11, 4, -1]</a:t>
            </a:r>
          </a:p>
          <a:p>
            <a:pPr lvl="1" hangingPunct="0"/>
            <a:r>
              <a:rPr lang="en-CA" dirty="0" smtClean="0"/>
              <a:t>Sum of positive: 88 (7 bit), Sum of negative: -24</a:t>
            </a:r>
          </a:p>
          <a:p>
            <a:pPr lvl="1" hangingPunct="0"/>
            <a:r>
              <a:rPr lang="en-CA" dirty="0" smtClean="0"/>
              <a:t>shift1 = </a:t>
            </a:r>
            <a:r>
              <a:rPr lang="en-US" dirty="0" smtClean="0"/>
              <a:t>Min(4</a:t>
            </a:r>
            <a:r>
              <a:rPr lang="en-US" dirty="0"/>
              <a:t>, </a:t>
            </a:r>
            <a:r>
              <a:rPr lang="en-US" dirty="0" err="1" smtClean="0"/>
              <a:t>BitDepth</a:t>
            </a:r>
            <a:r>
              <a:rPr lang="en-US" dirty="0"/>
              <a:t> − </a:t>
            </a:r>
            <a:r>
              <a:rPr lang="en-US" dirty="0" smtClean="0"/>
              <a:t>8) = 4</a:t>
            </a:r>
          </a:p>
          <a:p>
            <a:pPr lvl="1" hangingPunct="0"/>
            <a:r>
              <a:rPr lang="en-US" dirty="0" smtClean="0"/>
              <a:t>The largest intermediate value is at b</a:t>
            </a:r>
            <a:r>
              <a:rPr lang="en-US" baseline="-25000" dirty="0" smtClean="0"/>
              <a:t>0,0</a:t>
            </a:r>
            <a:r>
              <a:rPr lang="en-US" dirty="0" smtClean="0"/>
              <a:t> (with all inputs being 2</a:t>
            </a:r>
            <a:r>
              <a:rPr lang="en-US" baseline="30000" dirty="0" smtClean="0"/>
              <a:t>16</a:t>
            </a:r>
            <a:r>
              <a:rPr lang="en-US" dirty="0" smtClean="0"/>
              <a:t>-1 = 65535)</a:t>
            </a:r>
          </a:p>
          <a:p>
            <a:pPr marL="574675" lvl="2" indent="0" hangingPunct="0">
              <a:buNone/>
            </a:pPr>
            <a:r>
              <a:rPr lang="en-US" dirty="0" smtClean="0"/>
              <a:t>	((2</a:t>
            </a:r>
            <a:r>
              <a:rPr lang="en-US" baseline="30000" dirty="0" smtClean="0"/>
              <a:t>16</a:t>
            </a:r>
            <a:r>
              <a:rPr lang="en-US" dirty="0" smtClean="0"/>
              <a:t> </a:t>
            </a:r>
            <a:r>
              <a:rPr lang="en-US" dirty="0"/>
              <a:t>– 1) * 88) &gt;&gt; 4 </a:t>
            </a:r>
            <a:r>
              <a:rPr lang="en-US" dirty="0" smtClean="0">
                <a:sym typeface="Wingdings" panose="05000000000000000000" pitchFamily="2" charset="2"/>
              </a:rPr>
              <a:t></a:t>
            </a:r>
            <a:r>
              <a:rPr lang="en-US" dirty="0" smtClean="0"/>
              <a:t> </a:t>
            </a:r>
            <a:r>
              <a:rPr lang="en-US" dirty="0"/>
              <a:t>19 bit</a:t>
            </a:r>
          </a:p>
          <a:p>
            <a:pPr lvl="1" hangingPunct="0"/>
            <a:r>
              <a:rPr lang="en-US" dirty="0" smtClean="0"/>
              <a:t> Total bits for intermediate results is 20 bit</a:t>
            </a:r>
          </a:p>
          <a:p>
            <a:pPr marL="574675" lvl="2" indent="0" hangingPunct="0">
              <a:buNone/>
            </a:pPr>
            <a:r>
              <a:rPr lang="en-US" dirty="0" smtClean="0"/>
              <a:t>	19 bit + 1 sign bit as the value can be negative</a:t>
            </a:r>
          </a:p>
          <a:p>
            <a:pPr marL="287337" lvl="1" indent="0" hangingPunct="0">
              <a:buNone/>
            </a:pPr>
            <a:endParaRPr lang="en-CA" dirty="0" smtClean="0"/>
          </a:p>
          <a:p>
            <a:pPr lvl="1" hangingPunct="0"/>
            <a:endParaRPr lang="en-CA" dirty="0"/>
          </a:p>
          <a:p>
            <a:pPr lvl="1" hangingPunct="0"/>
            <a:endParaRPr lang="en-CA" dirty="0" smtClean="0"/>
          </a:p>
          <a:p>
            <a:pPr lvl="1" hangingPunct="0"/>
            <a:endParaRPr lang="en-CA"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l="30130" t="29874" r="29004" b="29676"/>
          <a:stretch/>
        </p:blipFill>
        <p:spPr bwMode="auto">
          <a:xfrm>
            <a:off x="5715000" y="762000"/>
            <a:ext cx="1961804" cy="1928552"/>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p:cNvCxnSpPr/>
          <p:nvPr/>
        </p:nvCxnSpPr>
        <p:spPr bwMode="auto">
          <a:xfrm>
            <a:off x="5951913" y="1383376"/>
            <a:ext cx="0" cy="685800"/>
          </a:xfrm>
          <a:prstGeom prst="line">
            <a:avLst/>
          </a:prstGeom>
          <a:solidFill>
            <a:schemeClr val="accent1"/>
          </a:solidFill>
          <a:ln w="25400" cap="flat" cmpd="sng" algn="ctr">
            <a:solidFill>
              <a:srgbClr val="00B050"/>
            </a:solidFill>
            <a:prstDash val="solid"/>
            <a:round/>
            <a:headEnd type="none" w="med" len="med"/>
            <a:tailEnd type="none" w="med" len="med"/>
          </a:ln>
          <a:effectLst/>
        </p:spPr>
      </p:cxnSp>
      <p:cxnSp>
        <p:nvCxnSpPr>
          <p:cNvPr id="9" name="Straight Connector 8"/>
          <p:cNvCxnSpPr/>
          <p:nvPr/>
        </p:nvCxnSpPr>
        <p:spPr bwMode="auto">
          <a:xfrm flipH="1">
            <a:off x="6324600" y="2455026"/>
            <a:ext cx="685800" cy="0"/>
          </a:xfrm>
          <a:prstGeom prst="line">
            <a:avLst/>
          </a:prstGeom>
          <a:solidFill>
            <a:schemeClr val="accent1"/>
          </a:solidFill>
          <a:ln w="25400" cap="flat" cmpd="sng" algn="ctr">
            <a:solidFill>
              <a:srgbClr val="00B050"/>
            </a:solidFill>
            <a:prstDash val="solid"/>
            <a:round/>
            <a:headEnd type="none" w="med" len="med"/>
            <a:tailEnd type="none" w="med" len="med"/>
          </a:ln>
          <a:effectLst/>
        </p:spPr>
      </p:cxnSp>
      <p:cxnSp>
        <p:nvCxnSpPr>
          <p:cNvPr id="11" name="Straight Connector 10"/>
          <p:cNvCxnSpPr/>
          <p:nvPr/>
        </p:nvCxnSpPr>
        <p:spPr bwMode="auto">
          <a:xfrm>
            <a:off x="6324600" y="990600"/>
            <a:ext cx="685800" cy="0"/>
          </a:xfrm>
          <a:prstGeom prst="line">
            <a:avLst/>
          </a:prstGeom>
          <a:solidFill>
            <a:schemeClr val="accent1"/>
          </a:solidFill>
          <a:ln w="25400" cap="flat" cmpd="sng" algn="ctr">
            <a:solidFill>
              <a:srgbClr val="00B050"/>
            </a:solidFill>
            <a:prstDash val="solid"/>
            <a:round/>
            <a:headEnd type="none" w="med" len="med"/>
            <a:tailEnd type="none" w="med" len="med"/>
          </a:ln>
          <a:effectLst/>
        </p:spPr>
      </p:cxnSp>
      <p:cxnSp>
        <p:nvCxnSpPr>
          <p:cNvPr id="12" name="Straight Connector 11"/>
          <p:cNvCxnSpPr/>
          <p:nvPr/>
        </p:nvCxnSpPr>
        <p:spPr bwMode="auto">
          <a:xfrm>
            <a:off x="7434348" y="1383376"/>
            <a:ext cx="0" cy="685800"/>
          </a:xfrm>
          <a:prstGeom prst="line">
            <a:avLst/>
          </a:prstGeom>
          <a:solidFill>
            <a:schemeClr val="accent1"/>
          </a:solidFill>
          <a:ln w="25400" cap="flat" cmpd="sng" algn="ctr">
            <a:solidFill>
              <a:srgbClr val="00B050"/>
            </a:solidFill>
            <a:prstDash val="solid"/>
            <a:round/>
            <a:headEnd type="none" w="med" len="med"/>
            <a:tailEnd type="none" w="med" len="med"/>
          </a:ln>
          <a:effectLst/>
        </p:spPr>
      </p:cxnSp>
      <p:sp>
        <p:nvSpPr>
          <p:cNvPr id="18" name="Rectangle 17"/>
          <p:cNvSpPr/>
          <p:nvPr/>
        </p:nvSpPr>
        <p:spPr bwMode="auto">
          <a:xfrm>
            <a:off x="6181898" y="1224376"/>
            <a:ext cx="980902" cy="978824"/>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121752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CA" dirty="0"/>
              <a:t>Dynamic Range </a:t>
            </a:r>
            <a:r>
              <a:rPr lang="en-CA" dirty="0" smtClean="0"/>
              <a:t>Analysis (continue)</a:t>
            </a:r>
            <a:endParaRPr lang="en-CA" dirty="0"/>
          </a:p>
          <a:p>
            <a:pPr lvl="1"/>
            <a:r>
              <a:rPr lang="en-CA" dirty="0" smtClean="0"/>
              <a:t>Similarly, for 14 bit input, total bit to represent each output pixel is </a:t>
            </a:r>
            <a:r>
              <a:rPr lang="en-CA" dirty="0" smtClean="0">
                <a:solidFill>
                  <a:srgbClr val="00B0F0"/>
                </a:solidFill>
              </a:rPr>
              <a:t>18</a:t>
            </a:r>
          </a:p>
          <a:p>
            <a:pPr marL="287337" lvl="1" indent="0">
              <a:buNone/>
            </a:pPr>
            <a:r>
              <a:rPr lang="en-CA" dirty="0">
                <a:solidFill>
                  <a:srgbClr val="00B0F0"/>
                </a:solidFill>
              </a:rPr>
              <a:t>	</a:t>
            </a:r>
            <a:r>
              <a:rPr lang="en-CA" dirty="0" smtClean="0">
                <a:solidFill>
                  <a:srgbClr val="00B0F0"/>
                </a:solidFill>
              </a:rPr>
              <a:t>            </a:t>
            </a:r>
            <a:r>
              <a:rPr lang="en-CA" sz="1600" dirty="0" smtClean="0">
                <a:solidFill>
                  <a:schemeClr val="tx1"/>
                </a:solidFill>
              </a:rPr>
              <a:t>Table I. Summary of Interpolation Process’s Bit Depth</a:t>
            </a:r>
          </a:p>
          <a:p>
            <a:pPr marL="287337" lvl="1" indent="0">
              <a:buNone/>
            </a:pPr>
            <a:endParaRPr lang="en-CA" sz="1600" dirty="0">
              <a:solidFill>
                <a:schemeClr val="tx1"/>
              </a:solidFill>
            </a:endParaRPr>
          </a:p>
          <a:p>
            <a:pPr marL="287337" lvl="1" indent="0">
              <a:buNone/>
            </a:pPr>
            <a:endParaRPr lang="en-CA" sz="1600" dirty="0" smtClean="0">
              <a:solidFill>
                <a:schemeClr val="tx1"/>
              </a:solidFill>
            </a:endParaRPr>
          </a:p>
          <a:p>
            <a:pPr marL="287337" lvl="1" indent="0">
              <a:buNone/>
            </a:pPr>
            <a:endParaRPr lang="en-CA" sz="1600" dirty="0">
              <a:solidFill>
                <a:schemeClr val="tx1"/>
              </a:solidFill>
            </a:endParaRPr>
          </a:p>
          <a:p>
            <a:pPr marL="287337" lvl="1" indent="0">
              <a:buNone/>
            </a:pPr>
            <a:endParaRPr lang="en-CA" sz="1600" dirty="0" smtClean="0">
              <a:solidFill>
                <a:schemeClr val="tx1"/>
              </a:solidFill>
            </a:endParaRPr>
          </a:p>
          <a:p>
            <a:pPr marL="287337" lvl="1" indent="0">
              <a:buNone/>
            </a:pPr>
            <a:endParaRPr lang="en-CA" sz="1600" dirty="0">
              <a:solidFill>
                <a:schemeClr val="tx1"/>
              </a:solidFill>
            </a:endParaRPr>
          </a:p>
          <a:p>
            <a:pPr marL="287337" lvl="1" indent="0">
              <a:buNone/>
            </a:pPr>
            <a:endParaRPr lang="en-CA" sz="1600" dirty="0" smtClean="0">
              <a:solidFill>
                <a:schemeClr val="tx1"/>
              </a:solidFill>
            </a:endParaRPr>
          </a:p>
          <a:p>
            <a:r>
              <a:rPr lang="en-US" b="1" dirty="0"/>
              <a:t>Increased </a:t>
            </a:r>
            <a:r>
              <a:rPr lang="en-CA" b="1" dirty="0"/>
              <a:t>memory/cache burden for 14/16 bits </a:t>
            </a:r>
          </a:p>
          <a:p>
            <a:pPr lvl="1"/>
            <a:endParaRPr lang="en-CA" dirty="0"/>
          </a:p>
          <a:p>
            <a:pPr marL="287337" lvl="1" indent="0">
              <a:buNone/>
            </a:pPr>
            <a:endParaRPr lang="en-US" sz="1600"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913567388"/>
              </p:ext>
            </p:extLst>
          </p:nvPr>
        </p:nvGraphicFramePr>
        <p:xfrm>
          <a:off x="533400" y="2174240"/>
          <a:ext cx="7772400" cy="1483360"/>
        </p:xfrm>
        <a:graphic>
          <a:graphicData uri="http://schemas.openxmlformats.org/drawingml/2006/table">
            <a:tbl>
              <a:tblPr firstRow="1" bandRow="1">
                <a:tableStyleId>{5C22544A-7EE6-4342-B048-85BDC9FD1C3A}</a:tableStyleId>
              </a:tblPr>
              <a:tblGrid>
                <a:gridCol w="1432446"/>
                <a:gridCol w="1844155"/>
                <a:gridCol w="1143000"/>
                <a:gridCol w="1452879"/>
                <a:gridCol w="1899920"/>
              </a:tblGrid>
              <a:tr h="370840">
                <a:tc>
                  <a:txBody>
                    <a:bodyPr/>
                    <a:lstStyle/>
                    <a:p>
                      <a:pPr algn="ctr"/>
                      <a:r>
                        <a:rPr lang="en-US" dirty="0" smtClean="0"/>
                        <a:t>Input bit</a:t>
                      </a:r>
                      <a:endParaRPr lang="en-US" dirty="0"/>
                    </a:p>
                  </a:txBody>
                  <a:tcPr/>
                </a:tc>
                <a:tc>
                  <a:txBody>
                    <a:bodyPr/>
                    <a:lstStyle/>
                    <a:p>
                      <a:pPr algn="ctr"/>
                      <a:r>
                        <a:rPr lang="en-US" dirty="0" smtClean="0"/>
                        <a:t>Bit Expansion</a:t>
                      </a:r>
                      <a:endParaRPr lang="en-US" dirty="0"/>
                    </a:p>
                  </a:txBody>
                  <a:tcPr/>
                </a:tc>
                <a:tc>
                  <a:txBody>
                    <a:bodyPr/>
                    <a:lstStyle/>
                    <a:p>
                      <a:pPr algn="ctr"/>
                      <a:r>
                        <a:rPr lang="en-US" dirty="0" smtClean="0"/>
                        <a:t>Sign bit</a:t>
                      </a:r>
                      <a:endParaRPr lang="en-US" dirty="0"/>
                    </a:p>
                  </a:txBody>
                  <a:tcPr/>
                </a:tc>
                <a:tc>
                  <a:txBody>
                    <a:bodyPr/>
                    <a:lstStyle/>
                    <a:p>
                      <a:pPr algn="ctr"/>
                      <a:r>
                        <a:rPr lang="en-US" dirty="0" smtClean="0"/>
                        <a:t>Shift1</a:t>
                      </a:r>
                      <a:endParaRPr lang="en-US" dirty="0"/>
                    </a:p>
                  </a:txBody>
                  <a:tcPr/>
                </a:tc>
                <a:tc>
                  <a:txBody>
                    <a:bodyPr/>
                    <a:lstStyle/>
                    <a:p>
                      <a:pPr algn="ctr"/>
                      <a:r>
                        <a:rPr lang="en-US" dirty="0" smtClean="0"/>
                        <a:t>Output bit</a:t>
                      </a:r>
                      <a:endParaRPr lang="en-US" dirty="0"/>
                    </a:p>
                  </a:txBody>
                  <a:tcPr/>
                </a:tc>
              </a:tr>
              <a:tr h="370840">
                <a:tc>
                  <a:txBody>
                    <a:bodyPr/>
                    <a:lstStyle/>
                    <a:p>
                      <a:pPr algn="ctr"/>
                      <a:r>
                        <a:rPr lang="en-US" dirty="0" smtClean="0"/>
                        <a:t>12</a:t>
                      </a:r>
                      <a:endParaRPr lang="en-US" dirty="0"/>
                    </a:p>
                  </a:txBody>
                  <a:tcPr/>
                </a:tc>
                <a:tc>
                  <a:txBody>
                    <a:bodyPr/>
                    <a:lstStyle/>
                    <a:p>
                      <a:pPr algn="ctr"/>
                      <a:r>
                        <a:rPr lang="en-US" dirty="0" smtClean="0"/>
                        <a:t>7</a:t>
                      </a:r>
                      <a:endParaRPr lang="en-US" dirty="0"/>
                    </a:p>
                  </a:txBody>
                  <a:tcPr/>
                </a:tc>
                <a:tc>
                  <a:txBody>
                    <a:bodyPr/>
                    <a:lstStyle/>
                    <a:p>
                      <a:pPr algn="ctr"/>
                      <a:r>
                        <a:rPr lang="en-US" dirty="0" smtClean="0"/>
                        <a:t>1</a:t>
                      </a:r>
                      <a:endParaRPr lang="en-US" dirty="0"/>
                    </a:p>
                  </a:txBody>
                  <a:tcPr/>
                </a:tc>
                <a:tc>
                  <a:txBody>
                    <a:bodyPr/>
                    <a:lstStyle/>
                    <a:p>
                      <a:pPr algn="ctr"/>
                      <a:r>
                        <a:rPr lang="en-US" dirty="0" smtClean="0"/>
                        <a:t>-4</a:t>
                      </a:r>
                      <a:endParaRPr lang="en-US" dirty="0"/>
                    </a:p>
                  </a:txBody>
                  <a:tcPr/>
                </a:tc>
                <a:tc>
                  <a:txBody>
                    <a:bodyPr/>
                    <a:lstStyle/>
                    <a:p>
                      <a:pPr algn="ctr"/>
                      <a:r>
                        <a:rPr lang="en-US" dirty="0" smtClean="0"/>
                        <a:t>16</a:t>
                      </a:r>
                      <a:endParaRPr lang="en-US" dirty="0"/>
                    </a:p>
                  </a:txBody>
                  <a:tcPr/>
                </a:tc>
              </a:tr>
              <a:tr h="370840">
                <a:tc>
                  <a:txBody>
                    <a:bodyPr/>
                    <a:lstStyle/>
                    <a:p>
                      <a:pPr algn="ctr"/>
                      <a:r>
                        <a:rPr lang="en-US" dirty="0" smtClean="0"/>
                        <a:t>14</a:t>
                      </a:r>
                      <a:endParaRPr lang="en-US" dirty="0"/>
                    </a:p>
                  </a:txBody>
                  <a:tcPr/>
                </a:tc>
                <a:tc>
                  <a:txBody>
                    <a:bodyPr/>
                    <a:lstStyle/>
                    <a:p>
                      <a:pPr algn="ctr"/>
                      <a:r>
                        <a:rPr lang="en-US" dirty="0" smtClean="0"/>
                        <a:t>7</a:t>
                      </a:r>
                      <a:endParaRPr lang="en-US" dirty="0"/>
                    </a:p>
                  </a:txBody>
                  <a:tcPr/>
                </a:tc>
                <a:tc>
                  <a:txBody>
                    <a:bodyPr/>
                    <a:lstStyle/>
                    <a:p>
                      <a:pPr algn="ctr"/>
                      <a:r>
                        <a:rPr lang="en-US" dirty="0" smtClean="0"/>
                        <a:t>1</a:t>
                      </a:r>
                      <a:endParaRPr lang="en-US" dirty="0"/>
                    </a:p>
                  </a:txBody>
                  <a:tcPr/>
                </a:tc>
                <a:tc>
                  <a:txBody>
                    <a:bodyPr/>
                    <a:lstStyle/>
                    <a:p>
                      <a:pPr algn="ctr"/>
                      <a:r>
                        <a:rPr lang="en-US" dirty="0" smtClean="0">
                          <a:solidFill>
                            <a:schemeClr val="tx1"/>
                          </a:solidFill>
                        </a:rPr>
                        <a:t>-4</a:t>
                      </a:r>
                      <a:endParaRPr lang="en-US" dirty="0">
                        <a:solidFill>
                          <a:schemeClr val="tx1"/>
                        </a:solidFill>
                      </a:endParaRPr>
                    </a:p>
                  </a:txBody>
                  <a:tcPr/>
                </a:tc>
                <a:tc>
                  <a:txBody>
                    <a:bodyPr/>
                    <a:lstStyle/>
                    <a:p>
                      <a:pPr algn="ctr"/>
                      <a:r>
                        <a:rPr lang="en-US" dirty="0" smtClean="0">
                          <a:solidFill>
                            <a:srgbClr val="FF0000"/>
                          </a:solidFill>
                        </a:rPr>
                        <a:t>18</a:t>
                      </a:r>
                      <a:endParaRPr lang="en-US" dirty="0">
                        <a:solidFill>
                          <a:srgbClr val="FF0000"/>
                        </a:solidFill>
                      </a:endParaRPr>
                    </a:p>
                  </a:txBody>
                  <a:tcPr/>
                </a:tc>
              </a:tr>
              <a:tr h="370840">
                <a:tc>
                  <a:txBody>
                    <a:bodyPr/>
                    <a:lstStyle/>
                    <a:p>
                      <a:pPr algn="ctr"/>
                      <a:r>
                        <a:rPr lang="en-US" dirty="0" smtClean="0"/>
                        <a:t>16</a:t>
                      </a:r>
                      <a:endParaRPr lang="en-US" dirty="0"/>
                    </a:p>
                  </a:txBody>
                  <a:tcPr/>
                </a:tc>
                <a:tc>
                  <a:txBody>
                    <a:bodyPr/>
                    <a:lstStyle/>
                    <a:p>
                      <a:pPr algn="ctr"/>
                      <a:r>
                        <a:rPr lang="en-US" dirty="0" smtClean="0"/>
                        <a:t>7</a:t>
                      </a:r>
                      <a:endParaRPr lang="en-US" dirty="0"/>
                    </a:p>
                  </a:txBody>
                  <a:tcPr/>
                </a:tc>
                <a:tc>
                  <a:txBody>
                    <a:bodyPr/>
                    <a:lstStyle/>
                    <a:p>
                      <a:pPr algn="ctr"/>
                      <a:r>
                        <a:rPr lang="en-US" dirty="0" smtClean="0"/>
                        <a:t>1</a:t>
                      </a:r>
                      <a:endParaRPr lang="en-US" dirty="0"/>
                    </a:p>
                  </a:txBody>
                  <a:tcPr/>
                </a:tc>
                <a:tc>
                  <a:txBody>
                    <a:bodyPr/>
                    <a:lstStyle/>
                    <a:p>
                      <a:pPr algn="ctr"/>
                      <a:r>
                        <a:rPr lang="en-US" dirty="0" smtClean="0">
                          <a:solidFill>
                            <a:schemeClr val="tx1"/>
                          </a:solidFill>
                        </a:rPr>
                        <a:t>-4</a:t>
                      </a:r>
                      <a:endParaRPr lang="en-US" dirty="0">
                        <a:solidFill>
                          <a:schemeClr val="tx1"/>
                        </a:solidFill>
                      </a:endParaRPr>
                    </a:p>
                  </a:txBody>
                  <a:tcPr/>
                </a:tc>
                <a:tc>
                  <a:txBody>
                    <a:bodyPr/>
                    <a:lstStyle/>
                    <a:p>
                      <a:pPr algn="ctr"/>
                      <a:r>
                        <a:rPr lang="en-US" dirty="0" smtClean="0">
                          <a:solidFill>
                            <a:srgbClr val="FF0000"/>
                          </a:solidFill>
                        </a:rPr>
                        <a:t>20</a:t>
                      </a:r>
                      <a:endParaRPr lang="en-US" dirty="0">
                        <a:solidFill>
                          <a:srgbClr val="FF0000"/>
                        </a:solidFill>
                      </a:endParaRPr>
                    </a:p>
                  </a:txBody>
                  <a:tcPr/>
                </a:tc>
              </a:tr>
            </a:tbl>
          </a:graphicData>
        </a:graphic>
      </p:graphicFrame>
    </p:spTree>
    <p:extLst>
      <p:ext uri="{BB962C8B-B14F-4D97-AF65-F5344CB8AC3E}">
        <p14:creationId xmlns:p14="http://schemas.microsoft.com/office/powerpoint/2010/main" val="1608301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Method</a:t>
            </a:r>
            <a:endParaRPr lang="en-US" dirty="0"/>
          </a:p>
        </p:txBody>
      </p:sp>
      <p:sp>
        <p:nvSpPr>
          <p:cNvPr id="3" name="Content Placeholder 2"/>
          <p:cNvSpPr>
            <a:spLocks noGrp="1"/>
          </p:cNvSpPr>
          <p:nvPr>
            <p:ph idx="1"/>
          </p:nvPr>
        </p:nvSpPr>
        <p:spPr/>
        <p:txBody>
          <a:bodyPr>
            <a:normAutofit/>
          </a:bodyPr>
          <a:lstStyle/>
          <a:p>
            <a:pPr hangingPunct="0"/>
            <a:r>
              <a:rPr lang="en-CA" dirty="0" smtClean="0"/>
              <a:t>16 Bit Intermediate Value</a:t>
            </a:r>
            <a:endParaRPr lang="en-CA" dirty="0"/>
          </a:p>
          <a:p>
            <a:pPr lvl="1" hangingPunct="0"/>
            <a:r>
              <a:rPr lang="en-CA" dirty="0" smtClean="0"/>
              <a:t>1. Change shift1 from min(4, BitDepth-8) to max(4, </a:t>
            </a:r>
            <a:r>
              <a:rPr lang="en-US" dirty="0" err="1"/>
              <a:t>BitDepth</a:t>
            </a:r>
            <a:r>
              <a:rPr lang="en-US" dirty="0"/>
              <a:t> – </a:t>
            </a:r>
            <a:r>
              <a:rPr lang="en-US" dirty="0" smtClean="0"/>
              <a:t>10)</a:t>
            </a:r>
          </a:p>
          <a:p>
            <a:pPr lvl="2" hangingPunct="0"/>
            <a:r>
              <a:rPr lang="en-US" dirty="0" smtClean="0"/>
              <a:t>For 16 bit, shift1 changed from 4 to 6</a:t>
            </a:r>
            <a:endParaRPr lang="en-CA" dirty="0" smtClean="0"/>
          </a:p>
          <a:p>
            <a:pPr marL="287337" lvl="1" indent="0" hangingPunct="0">
              <a:buNone/>
            </a:pPr>
            <a:r>
              <a:rPr lang="en-CA" dirty="0"/>
              <a:t> </a:t>
            </a:r>
            <a:r>
              <a:rPr lang="en-CA" dirty="0" smtClean="0"/>
              <a:t>      </a:t>
            </a:r>
            <a:r>
              <a:rPr lang="en-US" dirty="0" smtClean="0"/>
              <a:t>   Result: Dynamic range reduced from 20 bits to 18 bits.</a:t>
            </a:r>
            <a:endParaRPr lang="en-CA" dirty="0" smtClean="0"/>
          </a:p>
          <a:p>
            <a:pPr lvl="1" hangingPunct="0"/>
            <a:r>
              <a:rPr lang="en-CA" dirty="0" smtClean="0"/>
              <a:t>2. Clip the value to [0, 65535]</a:t>
            </a:r>
          </a:p>
          <a:p>
            <a:pPr marL="287337" lvl="1" indent="0" hangingPunct="0">
              <a:buNone/>
            </a:pPr>
            <a:r>
              <a:rPr lang="en-CA" dirty="0"/>
              <a:t> </a:t>
            </a:r>
            <a:r>
              <a:rPr lang="en-CA" dirty="0" smtClean="0"/>
              <a:t>  Result: Dynamic range reduced from 18 bits to </a:t>
            </a:r>
            <a:r>
              <a:rPr lang="en-CA" dirty="0" smtClean="0">
                <a:solidFill>
                  <a:srgbClr val="00B050"/>
                </a:solidFill>
              </a:rPr>
              <a:t>16</a:t>
            </a:r>
            <a:r>
              <a:rPr lang="en-CA" dirty="0" smtClean="0"/>
              <a:t> bits.</a:t>
            </a:r>
          </a:p>
          <a:p>
            <a:pPr marL="287337" lvl="1" indent="0" hangingPunct="0">
              <a:buNone/>
            </a:pPr>
            <a:endParaRPr lang="en-CA" dirty="0" smtClean="0"/>
          </a:p>
          <a:p>
            <a:pPr hangingPunct="0"/>
            <a:endParaRPr lang="en-CA" dirty="0" smtClean="0"/>
          </a:p>
          <a:p>
            <a:pPr hangingPunct="0"/>
            <a:endParaRPr lang="en-CA" dirty="0"/>
          </a:p>
          <a:p>
            <a:pPr hangingPunct="0"/>
            <a:endParaRPr lang="en-CA" dirty="0" smtClean="0"/>
          </a:p>
          <a:p>
            <a:pPr hangingPunct="0"/>
            <a:r>
              <a:rPr lang="en-CA" dirty="0" smtClean="0"/>
              <a:t>Similar operations are also applied to 14 bit input sequences</a:t>
            </a:r>
            <a:endParaRPr lang="en-CA" dirty="0"/>
          </a:p>
          <a:p>
            <a:pPr marL="287337" lvl="1" indent="0" hangingPunct="0">
              <a:buNone/>
            </a:pPr>
            <a:endParaRPr lang="en-CA" dirty="0" smtClean="0"/>
          </a:p>
          <a:p>
            <a:pPr lvl="1" hangingPunct="0"/>
            <a:endParaRPr lang="en-CA" dirty="0"/>
          </a:p>
          <a:p>
            <a:pPr lvl="1" hangingPunct="0"/>
            <a:endParaRPr lang="en-CA" dirty="0" smtClean="0"/>
          </a:p>
          <a:p>
            <a:pPr lvl="1" hangingPunct="0"/>
            <a:endParaRPr lang="en-CA"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Table 7"/>
          <p:cNvGraphicFramePr>
            <a:graphicFrameLocks noGrp="1"/>
          </p:cNvGraphicFramePr>
          <p:nvPr>
            <p:extLst>
              <p:ext uri="{D42A27DB-BD31-4B8C-83A1-F6EECF244321}">
                <p14:modId xmlns:p14="http://schemas.microsoft.com/office/powerpoint/2010/main" val="4068942253"/>
              </p:ext>
            </p:extLst>
          </p:nvPr>
        </p:nvGraphicFramePr>
        <p:xfrm>
          <a:off x="533400" y="3200400"/>
          <a:ext cx="7620000" cy="1112520"/>
        </p:xfrm>
        <a:graphic>
          <a:graphicData uri="http://schemas.openxmlformats.org/drawingml/2006/table">
            <a:tbl>
              <a:tblPr firstRow="1" bandRow="1">
                <a:tableStyleId>{5C22544A-7EE6-4342-B048-85BDC9FD1C3A}</a:tableStyleId>
              </a:tblPr>
              <a:tblGrid>
                <a:gridCol w="1243584"/>
                <a:gridCol w="777240"/>
                <a:gridCol w="1408177"/>
                <a:gridCol w="761999"/>
                <a:gridCol w="914400"/>
                <a:gridCol w="723901"/>
                <a:gridCol w="723899"/>
                <a:gridCol w="1066800"/>
              </a:tblGrid>
              <a:tr h="370840">
                <a:tc>
                  <a:txBody>
                    <a:bodyPr/>
                    <a:lstStyle/>
                    <a:p>
                      <a:endParaRPr lang="en-US" dirty="0"/>
                    </a:p>
                  </a:txBody>
                  <a:tcPr/>
                </a:tc>
                <a:tc>
                  <a:txBody>
                    <a:bodyPr/>
                    <a:lstStyle/>
                    <a:p>
                      <a:r>
                        <a:rPr lang="en-US" dirty="0" smtClean="0"/>
                        <a:t>Input</a:t>
                      </a:r>
                      <a:endParaRPr lang="en-US" dirty="0"/>
                    </a:p>
                  </a:txBody>
                  <a:tcPr/>
                </a:tc>
                <a:tc>
                  <a:txBody>
                    <a:bodyPr/>
                    <a:lstStyle/>
                    <a:p>
                      <a:r>
                        <a:rPr lang="en-US" dirty="0" smtClean="0"/>
                        <a:t>Bit </a:t>
                      </a:r>
                      <a:r>
                        <a:rPr lang="en-US" dirty="0" err="1" smtClean="0"/>
                        <a:t>Expan</a:t>
                      </a:r>
                      <a:r>
                        <a:rPr lang="en-US" dirty="0" smtClean="0"/>
                        <a:t>.</a:t>
                      </a:r>
                      <a:endParaRPr lang="en-US" dirty="0"/>
                    </a:p>
                  </a:txBody>
                  <a:tcPr/>
                </a:tc>
                <a:tc>
                  <a:txBody>
                    <a:bodyPr/>
                    <a:lstStyle/>
                    <a:p>
                      <a:r>
                        <a:rPr lang="en-US" dirty="0" smtClean="0"/>
                        <a:t>Sign</a:t>
                      </a:r>
                      <a:endParaRPr lang="en-US" dirty="0"/>
                    </a:p>
                  </a:txBody>
                  <a:tcPr/>
                </a:tc>
                <a:tc>
                  <a:txBody>
                    <a:bodyPr/>
                    <a:lstStyle/>
                    <a:p>
                      <a:r>
                        <a:rPr lang="en-US" dirty="0" smtClean="0"/>
                        <a:t>Shift1</a:t>
                      </a:r>
                      <a:endParaRPr lang="en-US" dirty="0"/>
                    </a:p>
                  </a:txBody>
                  <a:tcPr/>
                </a:tc>
                <a:tc>
                  <a:txBody>
                    <a:bodyPr/>
                    <a:lstStyle/>
                    <a:p>
                      <a:endParaRPr lang="en-US" dirty="0"/>
                    </a:p>
                  </a:txBody>
                  <a:tcPr/>
                </a:tc>
                <a:tc>
                  <a:txBody>
                    <a:bodyPr/>
                    <a:lstStyle/>
                    <a:p>
                      <a:r>
                        <a:rPr lang="en-US" dirty="0" smtClean="0"/>
                        <a:t>Clip</a:t>
                      </a:r>
                      <a:endParaRPr lang="en-US" dirty="0"/>
                    </a:p>
                  </a:txBody>
                  <a:tcPr/>
                </a:tc>
                <a:tc>
                  <a:txBody>
                    <a:bodyPr/>
                    <a:lstStyle/>
                    <a:p>
                      <a:r>
                        <a:rPr lang="en-US" dirty="0" smtClean="0"/>
                        <a:t>Output</a:t>
                      </a:r>
                      <a:endParaRPr lang="en-US" dirty="0"/>
                    </a:p>
                  </a:txBody>
                  <a:tcPr/>
                </a:tc>
              </a:tr>
              <a:tr h="370840">
                <a:tc>
                  <a:txBody>
                    <a:bodyPr/>
                    <a:lstStyle/>
                    <a:p>
                      <a:r>
                        <a:rPr lang="en-US" dirty="0" smtClean="0"/>
                        <a:t>Current</a:t>
                      </a:r>
                      <a:endParaRPr lang="en-US" dirty="0"/>
                    </a:p>
                  </a:txBody>
                  <a:tcPr/>
                </a:tc>
                <a:tc>
                  <a:txBody>
                    <a:bodyPr/>
                    <a:lstStyle/>
                    <a:p>
                      <a:pPr algn="ctr"/>
                      <a:r>
                        <a:rPr lang="en-US" dirty="0" smtClean="0"/>
                        <a:t>16</a:t>
                      </a:r>
                      <a:endParaRPr lang="en-US" dirty="0"/>
                    </a:p>
                  </a:txBody>
                  <a:tcPr/>
                </a:tc>
                <a:tc>
                  <a:txBody>
                    <a:bodyPr/>
                    <a:lstStyle/>
                    <a:p>
                      <a:pPr algn="ctr"/>
                      <a:r>
                        <a:rPr lang="en-US" dirty="0" smtClean="0"/>
                        <a:t>7</a:t>
                      </a:r>
                      <a:endParaRPr lang="en-US" dirty="0"/>
                    </a:p>
                  </a:txBody>
                  <a:tcPr/>
                </a:tc>
                <a:tc>
                  <a:txBody>
                    <a:bodyPr/>
                    <a:lstStyle/>
                    <a:p>
                      <a:pPr algn="ctr"/>
                      <a:r>
                        <a:rPr lang="en-US" dirty="0" smtClean="0"/>
                        <a:t>1</a:t>
                      </a:r>
                      <a:endParaRPr lang="en-US" dirty="0"/>
                    </a:p>
                  </a:txBody>
                  <a:tcPr/>
                </a:tc>
                <a:tc>
                  <a:txBody>
                    <a:bodyPr/>
                    <a:lstStyle/>
                    <a:p>
                      <a:pPr algn="ctr"/>
                      <a:r>
                        <a:rPr lang="en-US" dirty="0" smtClean="0">
                          <a:solidFill>
                            <a:srgbClr val="FF0000"/>
                          </a:solidFill>
                        </a:rPr>
                        <a:t>-4</a:t>
                      </a:r>
                      <a:endParaRPr lang="en-US" dirty="0">
                        <a:solidFill>
                          <a:srgbClr val="FF0000"/>
                        </a:solidFill>
                      </a:endParaRPr>
                    </a:p>
                  </a:txBody>
                  <a:tcPr/>
                </a:tc>
                <a:tc>
                  <a:txBody>
                    <a:bodyPr/>
                    <a:lstStyle/>
                    <a:p>
                      <a:pPr algn="ctr"/>
                      <a:r>
                        <a:rPr lang="en-US" dirty="0" smtClean="0">
                          <a:solidFill>
                            <a:srgbClr val="0070C0"/>
                          </a:solidFill>
                        </a:rPr>
                        <a:t>20</a:t>
                      </a:r>
                      <a:endParaRPr lang="en-US" dirty="0">
                        <a:solidFill>
                          <a:srgbClr val="0070C0"/>
                        </a:solidFill>
                      </a:endParaRPr>
                    </a:p>
                  </a:txBody>
                  <a:tcPr/>
                </a:tc>
                <a:tc>
                  <a:txBody>
                    <a:bodyPr/>
                    <a:lstStyle/>
                    <a:p>
                      <a:pPr algn="ctr"/>
                      <a:r>
                        <a:rPr lang="en-US" dirty="0" smtClean="0">
                          <a:solidFill>
                            <a:srgbClr val="FF0000"/>
                          </a:solidFill>
                        </a:rPr>
                        <a:t>NA</a:t>
                      </a:r>
                      <a:endParaRPr lang="en-US" dirty="0">
                        <a:solidFill>
                          <a:srgbClr val="FF0000"/>
                        </a:solidFill>
                      </a:endParaRPr>
                    </a:p>
                  </a:txBody>
                  <a:tcPr/>
                </a:tc>
                <a:tc>
                  <a:txBody>
                    <a:bodyPr/>
                    <a:lstStyle/>
                    <a:p>
                      <a:pPr algn="ctr"/>
                      <a:r>
                        <a:rPr lang="en-US" dirty="0" smtClean="0"/>
                        <a:t>20</a:t>
                      </a:r>
                      <a:endParaRPr lang="en-US" dirty="0"/>
                    </a:p>
                  </a:txBody>
                  <a:tcPr/>
                </a:tc>
              </a:tr>
              <a:tr h="370840">
                <a:tc>
                  <a:txBody>
                    <a:bodyPr/>
                    <a:lstStyle/>
                    <a:p>
                      <a:r>
                        <a:rPr lang="en-US" dirty="0" smtClean="0"/>
                        <a:t>Proposed</a:t>
                      </a:r>
                      <a:endParaRPr lang="en-US" dirty="0"/>
                    </a:p>
                  </a:txBody>
                  <a:tcPr/>
                </a:tc>
                <a:tc>
                  <a:txBody>
                    <a:bodyPr/>
                    <a:lstStyle/>
                    <a:p>
                      <a:pPr algn="ctr"/>
                      <a:r>
                        <a:rPr lang="en-US" dirty="0" smtClean="0"/>
                        <a:t>16</a:t>
                      </a:r>
                      <a:endParaRPr lang="en-US" dirty="0"/>
                    </a:p>
                  </a:txBody>
                  <a:tcPr/>
                </a:tc>
                <a:tc>
                  <a:txBody>
                    <a:bodyPr/>
                    <a:lstStyle/>
                    <a:p>
                      <a:pPr algn="ctr"/>
                      <a:r>
                        <a:rPr lang="en-US" dirty="0" smtClean="0"/>
                        <a:t>7</a:t>
                      </a:r>
                      <a:endParaRPr lang="en-US" dirty="0"/>
                    </a:p>
                  </a:txBody>
                  <a:tcPr/>
                </a:tc>
                <a:tc>
                  <a:txBody>
                    <a:bodyPr/>
                    <a:lstStyle/>
                    <a:p>
                      <a:pPr algn="ctr"/>
                      <a:r>
                        <a:rPr lang="en-US" dirty="0" smtClean="0"/>
                        <a:t>1</a:t>
                      </a:r>
                      <a:endParaRPr lang="en-US" dirty="0"/>
                    </a:p>
                  </a:txBody>
                  <a:tcPr/>
                </a:tc>
                <a:tc>
                  <a:txBody>
                    <a:bodyPr/>
                    <a:lstStyle/>
                    <a:p>
                      <a:pPr algn="ctr"/>
                      <a:r>
                        <a:rPr lang="en-US" dirty="0" smtClean="0">
                          <a:solidFill>
                            <a:srgbClr val="FF0000"/>
                          </a:solidFill>
                        </a:rPr>
                        <a:t>-6</a:t>
                      </a:r>
                      <a:endParaRPr lang="en-US" dirty="0">
                        <a:solidFill>
                          <a:srgbClr val="FF0000"/>
                        </a:solidFill>
                      </a:endParaRPr>
                    </a:p>
                  </a:txBody>
                  <a:tcPr/>
                </a:tc>
                <a:tc>
                  <a:txBody>
                    <a:bodyPr/>
                    <a:lstStyle/>
                    <a:p>
                      <a:pPr algn="ctr"/>
                      <a:r>
                        <a:rPr lang="en-US" dirty="0" smtClean="0">
                          <a:solidFill>
                            <a:srgbClr val="0070C0"/>
                          </a:solidFill>
                        </a:rPr>
                        <a:t>18</a:t>
                      </a:r>
                      <a:endParaRPr lang="en-US" dirty="0">
                        <a:solidFill>
                          <a:srgbClr val="0070C0"/>
                        </a:solidFill>
                      </a:endParaRPr>
                    </a:p>
                  </a:txBody>
                  <a:tcPr/>
                </a:tc>
                <a:tc>
                  <a:txBody>
                    <a:bodyPr/>
                    <a:lstStyle/>
                    <a:p>
                      <a:pPr algn="ctr"/>
                      <a:r>
                        <a:rPr lang="en-US" dirty="0" smtClean="0">
                          <a:solidFill>
                            <a:srgbClr val="FF0000"/>
                          </a:solidFill>
                        </a:rPr>
                        <a:t>Yes</a:t>
                      </a:r>
                      <a:endParaRPr lang="en-US" dirty="0">
                        <a:solidFill>
                          <a:srgbClr val="FF0000"/>
                        </a:solidFill>
                      </a:endParaRPr>
                    </a:p>
                  </a:txBody>
                  <a:tcPr/>
                </a:tc>
                <a:tc>
                  <a:txBody>
                    <a:bodyPr/>
                    <a:lstStyle/>
                    <a:p>
                      <a:pPr algn="ctr"/>
                      <a:r>
                        <a:rPr lang="en-US" dirty="0" smtClean="0"/>
                        <a:t>16</a:t>
                      </a:r>
                      <a:endParaRPr lang="en-US" dirty="0"/>
                    </a:p>
                  </a:txBody>
                  <a:tcPr/>
                </a:tc>
              </a:tr>
            </a:tbl>
          </a:graphicData>
        </a:graphic>
      </p:graphicFrame>
    </p:spTree>
    <p:extLst>
      <p:ext uri="{BB962C8B-B14F-4D97-AF65-F5344CB8AC3E}">
        <p14:creationId xmlns:p14="http://schemas.microsoft.com/office/powerpoint/2010/main" val="33004378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(I)</a:t>
            </a:r>
            <a:endParaRPr lang="en-US" dirty="0"/>
          </a:p>
        </p:txBody>
      </p:sp>
      <p:sp>
        <p:nvSpPr>
          <p:cNvPr id="3" name="Content Placeholder 2"/>
          <p:cNvSpPr>
            <a:spLocks noGrp="1"/>
          </p:cNvSpPr>
          <p:nvPr>
            <p:ph idx="1"/>
          </p:nvPr>
        </p:nvSpPr>
        <p:spPr/>
        <p:txBody>
          <a:bodyPr>
            <a:normAutofit/>
          </a:bodyPr>
          <a:lstStyle/>
          <a:p>
            <a:pPr lvl="0" hangingPunct="0"/>
            <a:endParaRPr lang="en-CA" dirty="0" smtClean="0"/>
          </a:p>
          <a:p>
            <a:pPr lvl="0" hangingPunct="0"/>
            <a:r>
              <a:rPr lang="en-CA" dirty="0" smtClean="0"/>
              <a:t>Proposed </a:t>
            </a:r>
            <a:r>
              <a:rPr lang="en-CA" dirty="0" err="1" smtClean="0"/>
              <a:t>v.s</a:t>
            </a:r>
            <a:r>
              <a:rPr lang="en-CA" dirty="0" smtClean="0"/>
              <a:t>. HM </a:t>
            </a:r>
            <a:r>
              <a:rPr lang="en-CA" dirty="0" err="1" smtClean="0"/>
              <a:t>Rext</a:t>
            </a:r>
            <a:r>
              <a:rPr lang="en-CA" dirty="0" smtClean="0"/>
              <a:t> 4.1 High Precision Processing Enabled</a:t>
            </a:r>
            <a:endParaRPr lang="en-US" dirty="0" smtClean="0"/>
          </a:p>
          <a:p>
            <a:pPr hangingPunct="0"/>
            <a:endParaRPr lang="en-CA" dirty="0" smtClean="0"/>
          </a:p>
          <a:p>
            <a:pPr hangingPunct="0"/>
            <a:endParaRPr lang="en-CA" dirty="0"/>
          </a:p>
          <a:p>
            <a:pPr hangingPunct="0"/>
            <a:endParaRPr lang="en-CA" dirty="0" smtClean="0"/>
          </a:p>
          <a:p>
            <a:pPr hangingPunct="0"/>
            <a:endParaRPr lang="en-CA" dirty="0"/>
          </a:p>
          <a:p>
            <a:pPr hangingPunct="0"/>
            <a:endParaRPr lang="en-CA" dirty="0" smtClean="0"/>
          </a:p>
          <a:p>
            <a:pPr hangingPunct="0"/>
            <a:endParaRPr lang="en-CA" dirty="0"/>
          </a:p>
          <a:p>
            <a:pPr hangingPunct="0"/>
            <a:endParaRPr lang="en-CA" dirty="0" smtClean="0"/>
          </a:p>
          <a:p>
            <a:pPr hangingPunct="0"/>
            <a:endParaRPr lang="en-CA" dirty="0"/>
          </a:p>
          <a:p>
            <a:pPr hangingPunct="0"/>
            <a:endParaRPr lang="en-CA" dirty="0" smtClean="0"/>
          </a:p>
          <a:p>
            <a:pPr hangingPunct="0"/>
            <a:r>
              <a:rPr lang="en-CA" dirty="0" smtClean="0"/>
              <a:t>Conclusion: No meaningful loss observed.</a:t>
            </a:r>
          </a:p>
        </p:txBody>
      </p:sp>
      <p:pic>
        <p:nvPicPr>
          <p:cNvPr id="204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164" y="1905000"/>
            <a:ext cx="8471516"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0390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(I)</a:t>
            </a:r>
          </a:p>
        </p:txBody>
      </p:sp>
      <p:sp>
        <p:nvSpPr>
          <p:cNvPr id="3" name="Content Placeholder 2"/>
          <p:cNvSpPr>
            <a:spLocks noGrp="1"/>
          </p:cNvSpPr>
          <p:nvPr>
            <p:ph idx="1"/>
          </p:nvPr>
        </p:nvSpPr>
        <p:spPr/>
        <p:txBody>
          <a:bodyPr/>
          <a:lstStyle/>
          <a:p>
            <a:endParaRPr lang="en-CA" dirty="0" smtClean="0"/>
          </a:p>
          <a:p>
            <a:r>
              <a:rPr lang="en-CA" dirty="0" smtClean="0"/>
              <a:t>Proposed </a:t>
            </a:r>
            <a:r>
              <a:rPr lang="en-CA" dirty="0" err="1"/>
              <a:t>v.s</a:t>
            </a:r>
            <a:r>
              <a:rPr lang="en-CA" dirty="0"/>
              <a:t>. HM </a:t>
            </a:r>
            <a:r>
              <a:rPr lang="en-CA" dirty="0" err="1"/>
              <a:t>Rext</a:t>
            </a:r>
            <a:r>
              <a:rPr lang="en-CA" dirty="0"/>
              <a:t> 4.1 High Precision Processing </a:t>
            </a:r>
            <a:r>
              <a:rPr lang="en-CA" dirty="0" smtClean="0"/>
              <a:t>(HEVCv1 Interpolation)</a:t>
            </a:r>
          </a:p>
          <a:p>
            <a:endParaRPr lang="en-CA" dirty="0"/>
          </a:p>
          <a:p>
            <a:endParaRPr lang="en-CA" dirty="0" smtClean="0"/>
          </a:p>
          <a:p>
            <a:endParaRPr lang="en-CA" dirty="0"/>
          </a:p>
          <a:p>
            <a:endParaRPr lang="en-CA" dirty="0" smtClean="0"/>
          </a:p>
          <a:p>
            <a:endParaRPr lang="en-CA" dirty="0"/>
          </a:p>
          <a:p>
            <a:endParaRPr lang="en-CA" dirty="0" smtClean="0"/>
          </a:p>
          <a:p>
            <a:endParaRPr lang="en-CA" dirty="0"/>
          </a:p>
          <a:p>
            <a:pPr marL="0" indent="0">
              <a:buNone/>
            </a:pPr>
            <a:endParaRPr lang="en-CA" dirty="0"/>
          </a:p>
          <a:p>
            <a:r>
              <a:rPr lang="en-CA" dirty="0"/>
              <a:t>Conclusion: </a:t>
            </a:r>
            <a:r>
              <a:rPr lang="en-CA" dirty="0" smtClean="0"/>
              <a:t>Meaningful gain </a:t>
            </a:r>
            <a:r>
              <a:rPr lang="en-CA" dirty="0"/>
              <a:t>observed.</a:t>
            </a:r>
          </a:p>
          <a:p>
            <a:endParaRPr lang="en-US" dirty="0"/>
          </a:p>
        </p:txBody>
      </p:sp>
      <p:pic>
        <p:nvPicPr>
          <p:cNvPr id="512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981200"/>
            <a:ext cx="8338490" cy="335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2273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pPr lvl="0" hangingPunct="0"/>
            <a:endParaRPr lang="en-US" dirty="0" smtClean="0"/>
          </a:p>
          <a:p>
            <a:pPr hangingPunct="0"/>
            <a:r>
              <a:rPr lang="en-CA" dirty="0"/>
              <a:t>Restricting </a:t>
            </a:r>
            <a:r>
              <a:rPr lang="en-CA" dirty="0" smtClean="0"/>
              <a:t>motion interpolation model’s intermediate data width within 16</a:t>
            </a:r>
          </a:p>
          <a:p>
            <a:pPr hangingPunct="0"/>
            <a:endParaRPr lang="en-CA" dirty="0"/>
          </a:p>
          <a:p>
            <a:pPr hangingPunct="0"/>
            <a:r>
              <a:rPr lang="en-CA" dirty="0" smtClean="0"/>
              <a:t>Reduce cache and memory cost</a:t>
            </a:r>
            <a:endParaRPr lang="en-US" dirty="0"/>
          </a:p>
        </p:txBody>
      </p:sp>
    </p:spTree>
    <p:extLst>
      <p:ext uri="{BB962C8B-B14F-4D97-AF65-F5344CB8AC3E}">
        <p14:creationId xmlns:p14="http://schemas.microsoft.com/office/powerpoint/2010/main" val="980315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Motion Compensation Interpolation with 16 Bit Intermediate Buffer for HEVC Range Extension</a:t>
            </a:r>
            <a:r>
              <a:rPr lang="en-CA" b="1" dirty="0" smtClean="0"/>
              <a:t/>
            </a:r>
            <a:br>
              <a:rPr lang="en-CA" b="1" dirty="0" smtClean="0"/>
            </a:br>
            <a:r>
              <a:rPr lang="en-CA" b="1" dirty="0" smtClean="0"/>
              <a:t/>
            </a:r>
            <a:br>
              <a:rPr lang="en-CA" b="1" dirty="0" smtClean="0"/>
            </a:br>
            <a:r>
              <a:rPr lang="en-CA" b="1" dirty="0" smtClean="0"/>
              <a:t>JCTVC-O0233</a:t>
            </a:r>
            <a:endParaRPr lang="en-US" dirty="0"/>
          </a:p>
        </p:txBody>
      </p:sp>
      <p:sp>
        <p:nvSpPr>
          <p:cNvPr id="3" name="Subtitle 2"/>
          <p:cNvSpPr>
            <a:spLocks noGrp="1"/>
          </p:cNvSpPr>
          <p:nvPr>
            <p:ph type="subTitle" idx="1"/>
          </p:nvPr>
        </p:nvSpPr>
        <p:spPr>
          <a:xfrm>
            <a:off x="685800" y="5638800"/>
            <a:ext cx="8077200" cy="288190"/>
          </a:xfrm>
        </p:spPr>
        <p:txBody>
          <a:bodyPr/>
          <a:lstStyle/>
          <a:p>
            <a:pPr hangingPunct="0"/>
            <a:r>
              <a:rPr lang="en-US" sz="1800" dirty="0" smtClean="0"/>
              <a:t>Wei Pu, Jianle Chen, Woo-Shik Kim, Marta Karczewicz, Joel Sole, </a:t>
            </a:r>
            <a:r>
              <a:rPr lang="en-US" sz="1800" b="1" dirty="0" smtClean="0"/>
              <a:t>Liwei Guo</a:t>
            </a:r>
            <a:endParaRPr lang="en-US" sz="1800" b="1" dirty="0"/>
          </a:p>
        </p:txBody>
      </p:sp>
    </p:spTree>
    <p:extLst>
      <p:ext uri="{BB962C8B-B14F-4D97-AF65-F5344CB8AC3E}">
        <p14:creationId xmlns:p14="http://schemas.microsoft.com/office/powerpoint/2010/main" val="4197362449"/>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7984</TotalTime>
  <Words>612</Words>
  <Application>Microsoft Office PowerPoint</Application>
  <PresentationFormat>On-screen Show (4:3)</PresentationFormat>
  <Paragraphs>145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JCTVC-D257</vt:lpstr>
      <vt:lpstr>Motion Compensation Interpolation with 16 Bit Intermediate Buffer for HEVC Range Extension  JCTVC-O0233</vt:lpstr>
      <vt:lpstr>Introduction</vt:lpstr>
      <vt:lpstr>In Current HEVC Range Extension</vt:lpstr>
      <vt:lpstr>PowerPoint Presentation</vt:lpstr>
      <vt:lpstr>Proposed Method</vt:lpstr>
      <vt:lpstr>Performance (I)</vt:lpstr>
      <vt:lpstr>Performance (I)</vt:lpstr>
      <vt:lpstr>Conclusions</vt:lpstr>
      <vt:lpstr>Motion Compensation Interpolation with 16 Bit Intermediate Buffer for HEVC Range Extension  JCTVC-O0233</vt:lpstr>
      <vt:lpstr>Backup: For Bi-Prediction</vt:lpstr>
      <vt:lpstr>PowerPoint Presentation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liweig</cp:lastModifiedBy>
  <cp:revision>323</cp:revision>
  <dcterms:created xsi:type="dcterms:W3CDTF">2011-12-07T01:29:30Z</dcterms:created>
  <dcterms:modified xsi:type="dcterms:W3CDTF">2013-10-25T08:37:43Z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1014670128</vt:i4>
  </property>
  <property fmtid="{D5CDD505-2E9C-101B-9397-08002B2CF9AE}" pid="3" name="_NewReviewCycle">
    <vt:lpwstr/>
  </property>
  <property fmtid="{D5CDD505-2E9C-101B-9397-08002B2CF9AE}" pid="4" name="_EmailSubject">
    <vt:lpwstr>JCTVC-O0233 16 bit interpolation update</vt:lpwstr>
  </property>
  <property fmtid="{D5CDD505-2E9C-101B-9397-08002B2CF9AE}" pid="5" name="_AuthorEmail">
    <vt:lpwstr>wpu@qti.qualcomm.com</vt:lpwstr>
  </property>
  <property fmtid="{D5CDD505-2E9C-101B-9397-08002B2CF9AE}" pid="6" name="_AuthorEmailDisplayName">
    <vt:lpwstr>Pu, Wei (QCT/QTL Multimedia Standards)</vt:lpwstr>
  </property>
  <property fmtid="{D5CDD505-2E9C-101B-9397-08002B2CF9AE}" pid="7" name="_PreviousAdHocReviewCycleID">
    <vt:i4>-1466825294</vt:i4>
  </property>
</Properties>
</file>