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9" r:id="rId8"/>
    <p:sldId id="268" r:id="rId9"/>
    <p:sldId id="262" r:id="rId10"/>
    <p:sldId id="263" r:id="rId11"/>
    <p:sldId id="267" r:id="rId1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D347"/>
    <a:srgbClr val="CC99FF"/>
    <a:srgbClr val="99CCFF"/>
    <a:srgbClr val="000000"/>
    <a:srgbClr val="FF9900"/>
    <a:srgbClr val="FF5050"/>
    <a:srgbClr val="008000"/>
    <a:srgbClr val="FF0000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9685" autoAdjust="0"/>
  </p:normalViewPr>
  <p:slideViewPr>
    <p:cSldViewPr showGuides="1">
      <p:cViewPr>
        <p:scale>
          <a:sx n="100" d="100"/>
          <a:sy n="100" d="100"/>
        </p:scale>
        <p:origin x="-1386" y="-918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-3894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2704081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913292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CBF7C8-843C-41E0-9DB0-CDDB59D5416D}" type="datetime1">
              <a:rPr lang="en-US" smtClean="0"/>
              <a:pPr/>
              <a:t>10/18/2013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68B0C6-B7F5-434A-90D9-B387C28CBE58}" type="datetime1">
              <a:rPr lang="en-US" smtClean="0"/>
              <a:pPr/>
              <a:t>10/18/2013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A6814E-C1CD-4B1C-9D2F-4D68C274C87D}" type="datetime1">
              <a:rPr lang="en-US" smtClean="0"/>
              <a:pPr/>
              <a:t>10/18/2013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661940-2D9E-457D-8688-F04532967F89}" type="datetime1">
              <a:rPr lang="en-US" smtClean="0"/>
              <a:pPr/>
              <a:t>10/18/2013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12A8D0-1478-47C5-B2ED-2AF2C3D32DC3}" type="datetime1">
              <a:rPr lang="en-US" smtClean="0"/>
              <a:pPr/>
              <a:t>10/18/2013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7F8F7B-B1E4-4AC5-9E8B-B2D51489395B}" type="datetime1">
              <a:rPr lang="en-US" smtClean="0"/>
              <a:pPr/>
              <a:t>10/18/2013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2D8C9A-53E2-48DD-B3C1-9FA31BDA7E1D}" type="datetime1">
              <a:rPr lang="en-US" smtClean="0"/>
              <a:pPr/>
              <a:t>10/18/2013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E859DA-6C5A-4DF4-B58C-6B2AB94F88E4}" type="datetime1">
              <a:rPr lang="en-US" smtClean="0"/>
              <a:pPr/>
              <a:t>10/18/2013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D630E2-C728-46F7-A6C6-AF780083423C}" type="datetime1">
              <a:rPr lang="en-US" smtClean="0"/>
              <a:pPr/>
              <a:t>10/18/2013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702D2-354C-4BBB-9D8D-929B08FE5410}" type="datetime1">
              <a:rPr lang="en-US" smtClean="0"/>
              <a:pPr/>
              <a:t>10/18/2013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FF569E-E98B-4D7A-ADE3-B693F263D9CD}" type="datetime1">
              <a:rPr lang="en-US" smtClean="0"/>
              <a:pPr/>
              <a:t>10/18/2013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431F803C-EF90-48CF-AAB3-CBEFC5A2184E}" type="datetime1">
              <a:rPr lang="en-US" smtClean="0"/>
              <a:pPr/>
              <a:t>10/18/2013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65273"/>
            <a:ext cx="7772400" cy="1200329"/>
          </a:xfrm>
        </p:spPr>
        <p:txBody>
          <a:bodyPr/>
          <a:lstStyle/>
          <a:p>
            <a:r>
              <a:rPr lang="en-CA" sz="3600" b="1" dirty="0" smtClean="0">
                <a:effectLst/>
              </a:rPr>
              <a:t>JCTVC-O0232</a:t>
            </a:r>
            <a:br>
              <a:rPr lang="en-CA" sz="3600" b="1" dirty="0" smtClean="0">
                <a:effectLst/>
              </a:rPr>
            </a:br>
            <a:r>
              <a:rPr lang="en-CA" sz="3600" b="1" dirty="0" smtClean="0">
                <a:effectLst/>
              </a:rPr>
              <a:t>On Intra block copying in </a:t>
            </a:r>
            <a:r>
              <a:rPr lang="en-CA" sz="3600" b="1" dirty="0" err="1" smtClean="0">
                <a:effectLst/>
              </a:rPr>
              <a:t>RExt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05300"/>
            <a:ext cx="7200900" cy="1752600"/>
          </a:xfrm>
        </p:spPr>
        <p:txBody>
          <a:bodyPr/>
          <a:lstStyle/>
          <a:p>
            <a:r>
              <a:rPr lang="en-US" dirty="0" smtClean="0"/>
              <a:t>Jun Xu, Ali Tabatabai, Ohji Nakagami</a:t>
            </a:r>
          </a:p>
          <a:p>
            <a:r>
              <a:rPr lang="en-US" dirty="0" smtClean="0"/>
              <a:t>SONY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JCTVC-O0232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Apply to P/B slices.</a:t>
            </a:r>
          </a:p>
          <a:p>
            <a:pPr lvl="1"/>
            <a:r>
              <a:rPr lang="en-US" dirty="0" smtClean="0"/>
              <a:t>Encoder side solution</a:t>
            </a:r>
          </a:p>
          <a:p>
            <a:pPr lvl="2"/>
            <a:r>
              <a:rPr lang="en-US" dirty="0" smtClean="0"/>
              <a:t>Intra block copying motion vector shall not point where the reference pixels are derived from Intra block copying or Inter mode. </a:t>
            </a:r>
            <a:endParaRPr lang="en-US" dirty="0" smtClean="0"/>
          </a:p>
          <a:p>
            <a:pPr lvl="2"/>
            <a:r>
              <a:rPr lang="en-US" dirty="0" smtClean="0"/>
              <a:t>Same as JCTVC-O0183 4.5 method 1</a:t>
            </a:r>
            <a:endParaRPr lang="en-US" dirty="0" smtClean="0"/>
          </a:p>
          <a:p>
            <a:pPr lvl="1"/>
            <a:r>
              <a:rPr lang="en-US" dirty="0" smtClean="0"/>
              <a:t>Decoder side solution</a:t>
            </a:r>
          </a:p>
          <a:p>
            <a:pPr lvl="2"/>
            <a:r>
              <a:rPr lang="en-US" dirty="0" smtClean="0"/>
              <a:t>Reference pixels are unavailable if they are derived from Intra block copying or Inter mode</a:t>
            </a:r>
            <a:r>
              <a:rPr lang="en-US" dirty="0" smtClean="0"/>
              <a:t>.</a:t>
            </a:r>
            <a:endParaRPr lang="en-US" dirty="0" smtClean="0"/>
          </a:p>
          <a:p>
            <a:pPr lvl="2"/>
            <a:r>
              <a:rPr lang="en-US" smtClean="0"/>
              <a:t>Same as JCTVC-O0155 </a:t>
            </a:r>
            <a:r>
              <a:rPr lang="en-US" dirty="0" smtClean="0"/>
              <a:t>method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10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JCTVC-O0232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Clean-up and bug-fix for </a:t>
            </a:r>
            <a:r>
              <a:rPr lang="en-US" sz="2800" dirty="0" err="1" smtClean="0"/>
              <a:t>IntraBC</a:t>
            </a:r>
            <a:r>
              <a:rPr lang="en-US" sz="2800" dirty="0" smtClean="0"/>
              <a:t> in </a:t>
            </a:r>
            <a:r>
              <a:rPr lang="en-US" sz="2800" dirty="0" err="1" smtClean="0"/>
              <a:t>Rext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Recommend to adopt those modifications.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 smtClean="0"/>
              <a:t>MV range restriction</a:t>
            </a:r>
          </a:p>
          <a:p>
            <a:pPr marL="971550" lvl="1" indent="-514350">
              <a:buFont typeface="+mj-lt"/>
              <a:buAutoNum type="arabicPeriod"/>
            </a:pPr>
            <a:endParaRPr lang="en-US" sz="24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sz="2400" dirty="0" smtClean="0"/>
              <a:t>MV coding of </a:t>
            </a:r>
            <a:r>
              <a:rPr lang="en-US" sz="2400" dirty="0" err="1" smtClean="0"/>
              <a:t>IntraBC</a:t>
            </a:r>
            <a:endParaRPr lang="en-US" sz="2000" dirty="0" smtClean="0"/>
          </a:p>
          <a:p>
            <a:pPr marL="971550" lvl="1" indent="-514350">
              <a:buFont typeface="+mj-lt"/>
              <a:buAutoNum type="arabicPeriod"/>
            </a:pPr>
            <a:endParaRPr lang="en-US" sz="24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sz="2400" dirty="0" err="1" smtClean="0"/>
              <a:t>IntraBC</a:t>
            </a:r>
            <a:r>
              <a:rPr lang="en-US" sz="2400" dirty="0" smtClean="0"/>
              <a:t> and </a:t>
            </a:r>
            <a:r>
              <a:rPr lang="en-US" sz="2400" dirty="0" err="1" smtClean="0"/>
              <a:t>constrained_intra_pred_flag</a:t>
            </a:r>
            <a:endParaRPr lang="en-US" sz="2400" dirty="0" smtClean="0"/>
          </a:p>
          <a:p>
            <a:pPr marL="1371600" lvl="2" indent="-514350"/>
            <a:endParaRPr lang="en-US" sz="20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11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JCTVC-O0232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Several modifications to Intra block copying (</a:t>
            </a:r>
            <a:r>
              <a:rPr lang="en-US" sz="2800" dirty="0" err="1" smtClean="0"/>
              <a:t>IntraBC</a:t>
            </a:r>
            <a:r>
              <a:rPr lang="en-US" sz="2800" dirty="0" smtClean="0"/>
              <a:t>) in </a:t>
            </a:r>
            <a:r>
              <a:rPr lang="en-US" sz="2800" dirty="0" err="1" smtClean="0"/>
              <a:t>RExt</a:t>
            </a:r>
            <a:endParaRPr lang="en-US" sz="2800" dirty="0" smtClean="0"/>
          </a:p>
          <a:p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MV range restriction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MV coding of </a:t>
            </a:r>
            <a:r>
              <a:rPr lang="en-US" dirty="0" err="1" smtClean="0"/>
              <a:t>IntraBC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IntraBC</a:t>
            </a:r>
            <a:r>
              <a:rPr lang="en-US" dirty="0" smtClean="0"/>
              <a:t> and </a:t>
            </a:r>
            <a:r>
              <a:rPr lang="en-US" dirty="0" err="1" smtClean="0"/>
              <a:t>constrained_intra_pred_flag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JCTVC-O0232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Problem</a:t>
            </a:r>
          </a:p>
          <a:p>
            <a:pPr lvl="1"/>
            <a:r>
              <a:rPr lang="en-US" sz="2400" dirty="0" smtClean="0"/>
              <a:t>Implementation concerns on MV range</a:t>
            </a:r>
          </a:p>
          <a:p>
            <a:pPr lvl="2"/>
            <a:r>
              <a:rPr lang="en-US" sz="2000" dirty="0" smtClean="0"/>
              <a:t>Referring to upper CTU would be expensive for CTU based architecture.</a:t>
            </a:r>
          </a:p>
          <a:p>
            <a:pPr lvl="1"/>
            <a:r>
              <a:rPr lang="en-US" sz="2400" dirty="0" smtClean="0"/>
              <a:t>HM12.0+Rext-4.1 restricts MV range to only one CTU line.</a:t>
            </a:r>
          </a:p>
          <a:p>
            <a:r>
              <a:rPr lang="en-US" sz="2800" dirty="0" smtClean="0"/>
              <a:t>Proposal</a:t>
            </a:r>
          </a:p>
          <a:p>
            <a:pPr lvl="1"/>
            <a:r>
              <a:rPr lang="en-US" sz="2400" dirty="0" smtClean="0"/>
              <a:t>Restrict vertical component within one CTU.</a:t>
            </a:r>
          </a:p>
          <a:p>
            <a:pPr lvl="1"/>
            <a:r>
              <a:rPr lang="en-US" sz="2400" dirty="0" smtClean="0"/>
              <a:t>Horizontal component needs further study.</a:t>
            </a:r>
          </a:p>
          <a:p>
            <a:pPr lvl="2"/>
            <a:r>
              <a:rPr lang="en-US" sz="1400" dirty="0" err="1" smtClean="0"/>
              <a:t>bvIntra</a:t>
            </a:r>
            <a:r>
              <a:rPr lang="en-US" sz="1400" dirty="0" smtClean="0"/>
              <a:t>[ 0 ] shall be in the range of –( 2 * </a:t>
            </a:r>
            <a:r>
              <a:rPr lang="en-US" sz="1400" dirty="0" err="1" smtClean="0"/>
              <a:t>CtbSizeY</a:t>
            </a:r>
            <a:r>
              <a:rPr lang="en-US" sz="1400" dirty="0" smtClean="0"/>
              <a:t> ) to (</a:t>
            </a:r>
            <a:r>
              <a:rPr lang="en-US" sz="1400" dirty="0" err="1" smtClean="0"/>
              <a:t>CtbSizeY</a:t>
            </a:r>
            <a:r>
              <a:rPr lang="en-US" sz="1400" dirty="0" smtClean="0"/>
              <a:t> – </a:t>
            </a:r>
            <a:r>
              <a:rPr lang="en-US" sz="1400" dirty="0" err="1" smtClean="0"/>
              <a:t>nCbS</a:t>
            </a:r>
            <a:r>
              <a:rPr lang="en-US" sz="1400" dirty="0" smtClean="0"/>
              <a:t>).</a:t>
            </a:r>
          </a:p>
          <a:p>
            <a:pPr lvl="2"/>
            <a:r>
              <a:rPr lang="en-US" sz="1400" dirty="0" err="1" smtClean="0"/>
              <a:t>bvIntra</a:t>
            </a:r>
            <a:r>
              <a:rPr lang="en-US" sz="1400" dirty="0" smtClean="0"/>
              <a:t>[ 1 ] shall be in the range of −(</a:t>
            </a:r>
            <a:r>
              <a:rPr lang="en-US" sz="1400" dirty="0" err="1" smtClean="0"/>
              <a:t>yTbCmp</a:t>
            </a:r>
            <a:r>
              <a:rPr lang="en-US" sz="1400" dirty="0" smtClean="0"/>
              <a:t> % </a:t>
            </a:r>
            <a:r>
              <a:rPr lang="en-US" sz="1400" dirty="0" err="1" smtClean="0"/>
              <a:t>CtbSizeY</a:t>
            </a:r>
            <a:r>
              <a:rPr lang="en-US" sz="1400" dirty="0" smtClean="0"/>
              <a:t>) to (</a:t>
            </a:r>
            <a:r>
              <a:rPr lang="en-US" sz="1400" dirty="0" err="1" smtClean="0"/>
              <a:t>CtbSizeY</a:t>
            </a:r>
            <a:r>
              <a:rPr lang="en-US" sz="1400" dirty="0" smtClean="0"/>
              <a:t> – </a:t>
            </a:r>
            <a:r>
              <a:rPr lang="en-US" sz="1400" dirty="0" err="1" smtClean="0"/>
              <a:t>nCbS</a:t>
            </a:r>
            <a:r>
              <a:rPr lang="en-US" sz="1400" dirty="0" smtClean="0"/>
              <a:t>).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JCTVC-O0232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Redundancy in MV coding for </a:t>
            </a:r>
            <a:r>
              <a:rPr lang="en-US" sz="2400" dirty="0" err="1" smtClean="0"/>
              <a:t>IntraBC</a:t>
            </a:r>
            <a:endParaRPr lang="en-US" sz="2400" dirty="0" smtClean="0"/>
          </a:p>
          <a:p>
            <a:pPr lvl="1"/>
            <a:r>
              <a:rPr lang="en-US" sz="2000" dirty="0" smtClean="0"/>
              <a:t>Invalid range due to causality</a:t>
            </a:r>
          </a:p>
          <a:p>
            <a:pPr lvl="1"/>
            <a:r>
              <a:rPr lang="en-US" sz="2000" dirty="0" smtClean="0"/>
              <a:t>A referenced block cannot overlap with the target CU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JCTVC-O0232</a:t>
            </a:r>
            <a:endParaRPr lang="en-US" altLang="zh-CN"/>
          </a:p>
        </p:txBody>
      </p:sp>
      <p:pic>
        <p:nvPicPr>
          <p:cNvPr id="1026" name="Object 4"/>
          <p:cNvPicPr>
            <a:picLocks noChangeArrowheads="1"/>
          </p:cNvPicPr>
          <p:nvPr/>
        </p:nvPicPr>
        <p:blipFill>
          <a:blip r:embed="rId2" cstate="print"/>
          <a:srcRect t="-186" b="-259"/>
          <a:stretch>
            <a:fillRect/>
          </a:stretch>
        </p:blipFill>
        <p:spPr bwMode="auto">
          <a:xfrm>
            <a:off x="1943100" y="2628900"/>
            <a:ext cx="4695825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486400"/>
          </a:xfrm>
        </p:spPr>
        <p:txBody>
          <a:bodyPr/>
          <a:lstStyle/>
          <a:p>
            <a:r>
              <a:rPr lang="en-US" sz="2800" dirty="0" smtClean="0"/>
              <a:t>Proposed solutions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 smtClean="0"/>
              <a:t>Condition on </a:t>
            </a:r>
            <a:r>
              <a:rPr lang="en-US" sz="2400" dirty="0" err="1" smtClean="0"/>
              <a:t>MVx</a:t>
            </a:r>
            <a:r>
              <a:rPr lang="en-US" sz="2400" dirty="0" smtClean="0"/>
              <a:t>, modify </a:t>
            </a:r>
            <a:r>
              <a:rPr lang="en-US" sz="2400" dirty="0" err="1" smtClean="0"/>
              <a:t>MVy</a:t>
            </a:r>
            <a:endParaRPr lang="en-US" sz="2400" dirty="0" smtClean="0"/>
          </a:p>
          <a:p>
            <a:pPr marL="1371600" lvl="2" indent="-514350"/>
            <a:r>
              <a:rPr lang="en-US" sz="2000" dirty="0" smtClean="0"/>
              <a:t>Encoder: If abs(</a:t>
            </a:r>
            <a:r>
              <a:rPr lang="en-US" sz="2000" dirty="0" err="1" smtClean="0"/>
              <a:t>MVx</a:t>
            </a:r>
            <a:r>
              <a:rPr lang="en-US" sz="2000" dirty="0" smtClean="0"/>
              <a:t>)&lt;W, </a:t>
            </a:r>
            <a:r>
              <a:rPr lang="en-US" sz="2000" dirty="0" err="1" smtClean="0"/>
              <a:t>Mvy</a:t>
            </a:r>
            <a:r>
              <a:rPr lang="en-US" sz="2000" dirty="0" smtClean="0"/>
              <a:t>+=H</a:t>
            </a:r>
          </a:p>
          <a:p>
            <a:pPr marL="1371600" lvl="2" indent="-514350"/>
            <a:r>
              <a:rPr lang="en-US" sz="2000" dirty="0" smtClean="0"/>
              <a:t>Decoder: If abs(</a:t>
            </a:r>
            <a:r>
              <a:rPr lang="en-US" sz="2000" dirty="0" err="1" smtClean="0"/>
              <a:t>MVx</a:t>
            </a:r>
            <a:r>
              <a:rPr lang="en-US" sz="2000" dirty="0" smtClean="0"/>
              <a:t>)&lt;W, </a:t>
            </a:r>
            <a:r>
              <a:rPr lang="en-US" sz="2000" dirty="0" err="1" smtClean="0"/>
              <a:t>Mvy</a:t>
            </a:r>
            <a:r>
              <a:rPr lang="en-US" sz="2000" dirty="0" smtClean="0"/>
              <a:t>-=H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 smtClean="0"/>
              <a:t>Condition on </a:t>
            </a:r>
            <a:r>
              <a:rPr lang="en-US" sz="2400" dirty="0" err="1" smtClean="0"/>
              <a:t>MVy</a:t>
            </a:r>
            <a:r>
              <a:rPr lang="en-US" sz="2400" dirty="0" smtClean="0"/>
              <a:t>, modify </a:t>
            </a:r>
            <a:r>
              <a:rPr lang="en-US" sz="2400" dirty="0" err="1" smtClean="0"/>
              <a:t>MVx</a:t>
            </a:r>
            <a:endParaRPr lang="en-US" sz="2400" dirty="0" smtClean="0"/>
          </a:p>
          <a:p>
            <a:pPr marL="1371600" lvl="2" indent="-514350"/>
            <a:r>
              <a:rPr lang="en-US" sz="2000" dirty="0" smtClean="0"/>
              <a:t>Encoder: If abs(</a:t>
            </a:r>
            <a:r>
              <a:rPr lang="en-US" sz="2000" dirty="0" err="1" smtClean="0"/>
              <a:t>MVy</a:t>
            </a:r>
            <a:r>
              <a:rPr lang="en-US" sz="2000" dirty="0" smtClean="0"/>
              <a:t>)&lt;H, </a:t>
            </a:r>
            <a:r>
              <a:rPr lang="en-US" sz="2000" dirty="0" err="1" smtClean="0"/>
              <a:t>MVx</a:t>
            </a:r>
            <a:r>
              <a:rPr lang="en-US" sz="2000" dirty="0" smtClean="0"/>
              <a:t>+=W</a:t>
            </a:r>
          </a:p>
          <a:p>
            <a:pPr marL="1371600" lvl="2" indent="-514350"/>
            <a:r>
              <a:rPr lang="en-US" sz="2000" dirty="0" smtClean="0"/>
              <a:t>Decoder: If abs(</a:t>
            </a:r>
            <a:r>
              <a:rPr lang="en-US" sz="2000" dirty="0" err="1" smtClean="0"/>
              <a:t>MVy</a:t>
            </a:r>
            <a:r>
              <a:rPr lang="en-US" sz="2000" dirty="0" smtClean="0"/>
              <a:t>)&lt;H, </a:t>
            </a:r>
            <a:r>
              <a:rPr lang="en-US" sz="2000" dirty="0" err="1" smtClean="0"/>
              <a:t>MVx</a:t>
            </a:r>
            <a:r>
              <a:rPr lang="en-US" sz="2000" dirty="0" smtClean="0"/>
              <a:t>-=W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 smtClean="0"/>
              <a:t>No condition check</a:t>
            </a:r>
          </a:p>
          <a:p>
            <a:pPr marL="1371600" lvl="2" indent="-514350"/>
            <a:r>
              <a:rPr lang="en-US" sz="2000" dirty="0" smtClean="0"/>
              <a:t>Encoder: </a:t>
            </a:r>
            <a:r>
              <a:rPr lang="en-US" sz="2000" dirty="0" err="1" smtClean="0"/>
              <a:t>MVx</a:t>
            </a:r>
            <a:r>
              <a:rPr lang="en-US" sz="2000" dirty="0" smtClean="0"/>
              <a:t>+=W</a:t>
            </a:r>
          </a:p>
          <a:p>
            <a:pPr marL="1371600" lvl="2" indent="-514350"/>
            <a:r>
              <a:rPr lang="en-US" sz="2000" dirty="0" smtClean="0"/>
              <a:t>Decoder: </a:t>
            </a:r>
            <a:r>
              <a:rPr lang="en-US" sz="2000" dirty="0" err="1" smtClean="0"/>
              <a:t>MVx</a:t>
            </a:r>
            <a:r>
              <a:rPr lang="en-US" sz="2000" dirty="0" smtClean="0"/>
              <a:t>-=W</a:t>
            </a:r>
          </a:p>
          <a:p>
            <a:pPr marL="971550" lvl="1" indent="-514350">
              <a:buFont typeface="+mj-lt"/>
              <a:buAutoNum type="arabicPeriod"/>
            </a:pPr>
            <a:endParaRPr lang="en-US" sz="2400" dirty="0" smtClean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JCTVC-O0232</a:t>
            </a:r>
            <a:endParaRPr lang="en-US" altLang="zh-CN"/>
          </a:p>
        </p:txBody>
      </p:sp>
      <p:sp>
        <p:nvSpPr>
          <p:cNvPr id="6" name="Right Brace 5"/>
          <p:cNvSpPr/>
          <p:nvPr/>
        </p:nvSpPr>
        <p:spPr bwMode="auto">
          <a:xfrm>
            <a:off x="6172200" y="1371600"/>
            <a:ext cx="342900" cy="21717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5100" y="2171700"/>
            <a:ext cx="2171700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/>
              <a:t>|</a:t>
            </a:r>
            <a:r>
              <a:rPr lang="en-US" dirty="0" err="1" smtClean="0"/>
              <a:t>MVx</a:t>
            </a:r>
            <a:r>
              <a:rPr lang="en-US" dirty="0" smtClean="0"/>
              <a:t>| and |</a:t>
            </a:r>
            <a:r>
              <a:rPr lang="en-US" dirty="0" err="1" smtClean="0"/>
              <a:t>Mvy</a:t>
            </a:r>
            <a:r>
              <a:rPr lang="en-US" dirty="0" smtClean="0"/>
              <a:t>| </a:t>
            </a:r>
            <a:r>
              <a:rPr lang="en-US" dirty="0" smtClean="0">
                <a:solidFill>
                  <a:srgbClr val="FF0000"/>
                </a:solidFill>
              </a:rPr>
              <a:t>cannot</a:t>
            </a:r>
            <a:r>
              <a:rPr lang="en-US" dirty="0" smtClean="0"/>
              <a:t> be both less than the size. </a:t>
            </a:r>
            <a:endParaRPr lang="en-US" dirty="0"/>
          </a:p>
        </p:txBody>
      </p:sp>
      <p:pic>
        <p:nvPicPr>
          <p:cNvPr id="3074" name="Picture 6" descr="G:\JunXu\Research\soucecode\Matlab\RExt\output\RExt4_anchor_lossy\Stat_sc_web_browsing_1280x720_30_8bit_300_444_QP27.d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4900" y="3543300"/>
            <a:ext cx="4000500" cy="299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 bwMode="auto">
          <a:xfrm>
            <a:off x="7086600" y="4686300"/>
            <a:ext cx="228600" cy="6858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0" name="Rectangular Callout 9"/>
          <p:cNvSpPr/>
          <p:nvPr/>
        </p:nvSpPr>
        <p:spPr bwMode="auto">
          <a:xfrm>
            <a:off x="2057400" y="5143500"/>
            <a:ext cx="2400300" cy="342900"/>
          </a:xfrm>
          <a:prstGeom prst="wedgeRectCallout">
            <a:avLst>
              <a:gd name="adj1" fmla="val 160391"/>
              <a:gd name="adj2" fmla="val -11583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peak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for </a:t>
            </a:r>
            <a:r>
              <a:rPr kumimoji="0" lang="en-US" sz="1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MVx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at negative range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71500"/>
            <a:ext cx="7772400" cy="5486400"/>
          </a:xfrm>
        </p:spPr>
        <p:txBody>
          <a:bodyPr/>
          <a:lstStyle/>
          <a:p>
            <a:r>
              <a:rPr lang="en-US" sz="2400" dirty="0" smtClean="0"/>
              <a:t>Simulation results</a:t>
            </a:r>
          </a:p>
          <a:p>
            <a:pPr lvl="1"/>
            <a:r>
              <a:rPr lang="en-US" sz="2000" dirty="0" smtClean="0"/>
              <a:t>Anchor: RExt4.1 AHG8</a:t>
            </a:r>
          </a:p>
          <a:p>
            <a:pPr lvl="1"/>
            <a:r>
              <a:rPr lang="en-US" sz="2000" dirty="0" smtClean="0"/>
              <a:t>Test: Solution 1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JCTVC-O0232</a:t>
            </a:r>
            <a:endParaRPr lang="en-US" altLang="zh-CN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57302" y="1714500"/>
          <a:ext cx="7086602" cy="4490500"/>
        </p:xfrm>
        <a:graphic>
          <a:graphicData uri="http://schemas.openxmlformats.org/drawingml/2006/table">
            <a:tbl>
              <a:tblPr/>
              <a:tblGrid>
                <a:gridCol w="1203095"/>
                <a:gridCol w="653723"/>
                <a:gridCol w="653723"/>
                <a:gridCol w="653723"/>
                <a:gridCol w="653723"/>
                <a:gridCol w="653723"/>
                <a:gridCol w="653723"/>
                <a:gridCol w="653723"/>
                <a:gridCol w="653723"/>
                <a:gridCol w="653723"/>
              </a:tblGrid>
              <a:tr h="102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GBR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YUV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GBR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YUV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GBR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YUV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71500"/>
            <a:ext cx="7772400" cy="5486400"/>
          </a:xfrm>
        </p:spPr>
        <p:txBody>
          <a:bodyPr/>
          <a:lstStyle/>
          <a:p>
            <a:r>
              <a:rPr lang="en-US" sz="2400" dirty="0" smtClean="0"/>
              <a:t>Simulation results</a:t>
            </a:r>
          </a:p>
          <a:p>
            <a:pPr lvl="1"/>
            <a:r>
              <a:rPr lang="en-US" sz="2000" dirty="0" smtClean="0"/>
              <a:t>Anchor: RExt4.1 AHG8</a:t>
            </a:r>
          </a:p>
          <a:p>
            <a:pPr lvl="1"/>
            <a:r>
              <a:rPr lang="en-US" sz="2000" dirty="0" smtClean="0"/>
              <a:t>Test: Solution 2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JCTVC-O0232</a:t>
            </a:r>
            <a:endParaRPr lang="en-US" altLang="zh-CN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57300" y="1714500"/>
          <a:ext cx="7086602" cy="4490500"/>
        </p:xfrm>
        <a:graphic>
          <a:graphicData uri="http://schemas.openxmlformats.org/drawingml/2006/table">
            <a:tbl>
              <a:tblPr/>
              <a:tblGrid>
                <a:gridCol w="1203095"/>
                <a:gridCol w="653723"/>
                <a:gridCol w="653723"/>
                <a:gridCol w="653723"/>
                <a:gridCol w="653723"/>
                <a:gridCol w="653723"/>
                <a:gridCol w="653723"/>
                <a:gridCol w="653723"/>
                <a:gridCol w="653723"/>
                <a:gridCol w="653723"/>
              </a:tblGrid>
              <a:tr h="102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GBR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YUV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GBR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YUV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GBR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YUV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71500"/>
            <a:ext cx="7772400" cy="5486400"/>
          </a:xfrm>
        </p:spPr>
        <p:txBody>
          <a:bodyPr/>
          <a:lstStyle/>
          <a:p>
            <a:r>
              <a:rPr lang="en-US" sz="2400" dirty="0" smtClean="0"/>
              <a:t>Simulation results</a:t>
            </a:r>
          </a:p>
          <a:p>
            <a:pPr lvl="1"/>
            <a:r>
              <a:rPr lang="en-US" sz="2000" dirty="0" smtClean="0"/>
              <a:t>Anchor: RExt4.1 AHG8</a:t>
            </a:r>
          </a:p>
          <a:p>
            <a:pPr lvl="1"/>
            <a:r>
              <a:rPr lang="en-US" sz="2000" dirty="0" smtClean="0"/>
              <a:t>Test: Solution 3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8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JCTVC-O0232</a:t>
            </a:r>
            <a:endParaRPr lang="en-US" altLang="zh-CN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57296" y="1714500"/>
          <a:ext cx="7086602" cy="4490500"/>
        </p:xfrm>
        <a:graphic>
          <a:graphicData uri="http://schemas.openxmlformats.org/drawingml/2006/table">
            <a:tbl>
              <a:tblPr/>
              <a:tblGrid>
                <a:gridCol w="1203095"/>
                <a:gridCol w="653723"/>
                <a:gridCol w="653723"/>
                <a:gridCol w="653723"/>
                <a:gridCol w="653723"/>
                <a:gridCol w="653723"/>
                <a:gridCol w="653723"/>
                <a:gridCol w="653723"/>
                <a:gridCol w="653723"/>
                <a:gridCol w="653723"/>
              </a:tblGrid>
              <a:tr h="102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GBR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YUV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GBR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YUV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RGB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YUV 444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GBR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SC(444) YUV Optional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80" marR="6380" marT="6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80" marR="6380" marT="6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80" marR="6380" marT="63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err="1" smtClean="0"/>
              <a:t>Constrained_intra_pred_flag</a:t>
            </a:r>
            <a:r>
              <a:rPr lang="en-US" dirty="0" smtClean="0"/>
              <a:t> serves for error resiliency purpose.</a:t>
            </a:r>
          </a:p>
          <a:p>
            <a:pPr lvl="1"/>
            <a:r>
              <a:rPr lang="en-US" dirty="0" err="1" smtClean="0"/>
              <a:t>IntraBC</a:t>
            </a:r>
            <a:r>
              <a:rPr lang="en-US" dirty="0" smtClean="0"/>
              <a:t> is treated as Intra in current </a:t>
            </a:r>
            <a:r>
              <a:rPr lang="en-US" dirty="0" err="1" smtClean="0"/>
              <a:t>RExt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Potential error propagation exists when </a:t>
            </a:r>
            <a:r>
              <a:rPr lang="en-US" dirty="0" err="1" smtClean="0"/>
              <a:t>IntraBC</a:t>
            </a:r>
            <a:r>
              <a:rPr lang="en-US" dirty="0" smtClean="0"/>
              <a:t> is used.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9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JCTVC-O0232</a:t>
            </a:r>
            <a:endParaRPr lang="en-US" altLang="zh-CN"/>
          </a:p>
        </p:txBody>
      </p:sp>
      <p:pic>
        <p:nvPicPr>
          <p:cNvPr id="2050" name="Object 12"/>
          <p:cNvPicPr>
            <a:picLocks noChangeArrowheads="1"/>
          </p:cNvPicPr>
          <p:nvPr/>
        </p:nvPicPr>
        <p:blipFill>
          <a:blip r:embed="rId2" cstate="print"/>
          <a:srcRect t="-5051" r="-558" b="-2736"/>
          <a:stretch>
            <a:fillRect/>
          </a:stretch>
        </p:blipFill>
        <p:spPr bwMode="auto">
          <a:xfrm>
            <a:off x="1600200" y="4229100"/>
            <a:ext cx="5494338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311654</TotalTime>
  <Words>2209</Words>
  <Application>Microsoft Office PowerPoint</Application>
  <PresentationFormat>On-screen Show (4:3)</PresentationFormat>
  <Paragraphs>875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JCTVC-O0232 On Intra block copying in RExt</vt:lpstr>
      <vt:lpstr>Summary</vt:lpstr>
      <vt:lpstr>Point 1</vt:lpstr>
      <vt:lpstr>Point 2</vt:lpstr>
      <vt:lpstr>Point 2</vt:lpstr>
      <vt:lpstr>Point 2</vt:lpstr>
      <vt:lpstr>Point 2</vt:lpstr>
      <vt:lpstr>Point 2</vt:lpstr>
      <vt:lpstr>Point 3</vt:lpstr>
      <vt:lpstr>Point 3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13804</cp:revision>
  <dcterms:created xsi:type="dcterms:W3CDTF">2006-02-22T01:05:12Z</dcterms:created>
  <dcterms:modified xsi:type="dcterms:W3CDTF">2013-10-19T01:56:36Z</dcterms:modified>
</cp:coreProperties>
</file>