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8">
  <p:sldMasterIdLst>
    <p:sldMasterId id="2147483648" r:id="rId1"/>
  </p:sldMasterIdLst>
  <p:notesMasterIdLst>
    <p:notesMasterId r:id="rId11"/>
  </p:notesMasterIdLst>
  <p:handoutMasterIdLst>
    <p:handoutMasterId r:id="rId12"/>
  </p:handoutMasterIdLst>
  <p:sldIdLst>
    <p:sldId id="350" r:id="rId2"/>
    <p:sldId id="352" r:id="rId3"/>
    <p:sldId id="444" r:id="rId4"/>
    <p:sldId id="445" r:id="rId5"/>
    <p:sldId id="392" r:id="rId6"/>
    <p:sldId id="446" r:id="rId7"/>
    <p:sldId id="447" r:id="rId8"/>
    <p:sldId id="448" r:id="rId9"/>
    <p:sldId id="290" r:id="rId10"/>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13535"/>
    <a:srgbClr val="7592C3"/>
    <a:srgbClr val="97C067"/>
    <a:srgbClr val="A2A2A2"/>
    <a:srgbClr val="BC443A"/>
    <a:srgbClr val="3E3233"/>
    <a:srgbClr val="333333"/>
    <a:srgbClr val="7C7570"/>
    <a:srgbClr val="678D32"/>
    <a:srgbClr val="89B2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7869" autoAdjust="0"/>
  </p:normalViewPr>
  <p:slideViewPr>
    <p:cSldViewPr snapToGrid="0">
      <p:cViewPr varScale="1">
        <p:scale>
          <a:sx n="90" d="100"/>
          <a:sy n="90" d="100"/>
        </p:scale>
        <p:origin x="-1404" y="-108"/>
      </p:cViewPr>
      <p:guideLst>
        <p:guide orient="horz" pos="4031"/>
        <p:guide pos="171"/>
      </p:guideLst>
    </p:cSldViewPr>
  </p:slid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dirty="0"/>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dirty="0"/>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dirty="0"/>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dirty="0"/>
          </a:p>
        </p:txBody>
      </p:sp>
    </p:spTree>
    <p:extLst>
      <p:ext uri="{BB962C8B-B14F-4D97-AF65-F5344CB8AC3E}">
        <p14:creationId xmlns:p14="http://schemas.microsoft.com/office/powerpoint/2010/main" val="8542617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dirty="0"/>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dirty="0"/>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dirty="0"/>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dirty="0"/>
          </a:p>
        </p:txBody>
      </p:sp>
    </p:spTree>
    <p:extLst>
      <p:ext uri="{BB962C8B-B14F-4D97-AF65-F5344CB8AC3E}">
        <p14:creationId xmlns:p14="http://schemas.microsoft.com/office/powerpoint/2010/main" val="306202565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262E76-295F-4020-AD0F-06FBFB2822AA}" type="slidenum">
              <a:rPr lang="en-US"/>
              <a:pPr/>
              <a:t>9</a:t>
            </a:fld>
            <a:endParaRPr lang="en-US" dirty="0"/>
          </a:p>
        </p:txBody>
      </p:sp>
      <p:sp>
        <p:nvSpPr>
          <p:cNvPr id="75778" name="Rectangle 2"/>
          <p:cNvSpPr>
            <a:spLocks noGrp="1" noRot="1" noChangeAspect="1" noChangeArrowheads="1"/>
          </p:cNvSpPr>
          <p:nvPr>
            <p:ph type="sldImg"/>
          </p:nvPr>
        </p:nvSpPr>
        <p:spPr bwMode="auto">
          <a:xfrm>
            <a:off x="1208088" y="677863"/>
            <a:ext cx="4632325" cy="3473450"/>
          </a:xfrm>
          <a:prstGeom prst="rect">
            <a:avLst/>
          </a:prstGeom>
          <a:solidFill>
            <a:srgbClr val="FFFFFF"/>
          </a:solidFill>
          <a:ln>
            <a:solidFill>
              <a:srgbClr val="000000"/>
            </a:solidFill>
            <a:miter lim="800000"/>
            <a:headEnd/>
            <a:tailEnd/>
          </a:ln>
        </p:spPr>
      </p:sp>
      <p:sp>
        <p:nvSpPr>
          <p:cNvPr id="75779" name="Rectangle 3"/>
          <p:cNvSpPr>
            <a:spLocks noGrp="1" noChangeArrowheads="1"/>
          </p:cNvSpPr>
          <p:nvPr>
            <p:ph type="body" idx="1"/>
          </p:nvPr>
        </p:nvSpPr>
        <p:spPr bwMode="auto">
          <a:xfrm>
            <a:off x="898525" y="4376738"/>
            <a:ext cx="5173663" cy="4229100"/>
          </a:xfrm>
          <a:prstGeom prst="rect">
            <a:avLst/>
          </a:prstGeom>
          <a:solidFill>
            <a:srgbClr val="FFFFFF"/>
          </a:solidFill>
          <a:ln>
            <a:solidFill>
              <a:srgbClr val="000000"/>
            </a:solidFill>
            <a:miter lim="800000"/>
            <a:headEnd/>
            <a:tailEnd/>
          </a:ln>
        </p:spPr>
        <p:txBody>
          <a:bodyPr lIns="90305" tIns="45152" rIns="90305" bIns="45152"/>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dirty="0"/>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a:lvl1pPr>
          </a:lstStyle>
          <a:p>
            <a:pPr eaLnBrk="1" hangingPunct="1">
              <a:buFont typeface="Wingdings" pitchFamily="1" charset="2"/>
              <a:buNone/>
            </a:pPr>
            <a:r>
              <a:rPr lang="en-US" dirty="0" smtClean="0">
                <a:solidFill>
                  <a:schemeClr val="bg1"/>
                </a:solidFill>
              </a:rPr>
              <a:t>Text</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dirty="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Simplified Intra Smoothing</a:t>
            </a:r>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1" r:id="rId1"/>
    <p:sldLayoutId id="2147483649" r:id="rId2"/>
    <p:sldLayoutId id="2147483650" r:id="rId3"/>
    <p:sldLayoutId id="2147483653" r:id="rId4"/>
    <p:sldLayoutId id="2147483655" r:id="rId5"/>
    <p:sldLayoutId id="2147483656" r:id="rId6"/>
    <p:sldLayoutId id="2147483659"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399490" y="3806456"/>
            <a:ext cx="8744510" cy="1170099"/>
          </a:xfrm>
        </p:spPr>
        <p:txBody>
          <a:bodyPr/>
          <a:lstStyle/>
          <a:p>
            <a:r>
              <a:rPr lang="en-CA" b="1" dirty="0"/>
              <a:t>Evaluation of Palette Mode Coding on HM-12.0+RExt-4.1</a:t>
            </a:r>
            <a:r>
              <a:rPr lang="en-CA" b="1" dirty="0" smtClean="0"/>
              <a:t/>
            </a:r>
            <a:br>
              <a:rPr lang="en-CA" b="1" dirty="0" smtClean="0"/>
            </a:br>
            <a:r>
              <a:rPr lang="en-US" b="1" dirty="0" smtClean="0"/>
              <a:t>(</a:t>
            </a:r>
            <a:r>
              <a:rPr lang="en-US" b="1" dirty="0" smtClean="0"/>
              <a:t>JCTVC-O0218)</a:t>
            </a:r>
            <a:endParaRPr lang="en-US" dirty="0"/>
          </a:p>
        </p:txBody>
      </p:sp>
      <p:sp>
        <p:nvSpPr>
          <p:cNvPr id="20" name="Subtitle 19"/>
          <p:cNvSpPr>
            <a:spLocks noGrp="1"/>
          </p:cNvSpPr>
          <p:nvPr>
            <p:ph type="subTitle" idx="1"/>
          </p:nvPr>
        </p:nvSpPr>
        <p:spPr>
          <a:xfrm>
            <a:off x="2093485" y="5085081"/>
            <a:ext cx="6075730" cy="616472"/>
          </a:xfrm>
        </p:spPr>
        <p:txBody>
          <a:bodyPr/>
          <a:lstStyle/>
          <a:p>
            <a:pPr algn="r"/>
            <a:r>
              <a:rPr lang="en-US" dirty="0" smtClean="0"/>
              <a:t>Liwei Guo, Marta Karczewicz, Joel Sole, Rajan Joshi</a:t>
            </a:r>
          </a:p>
          <a:p>
            <a:pPr algn="r"/>
            <a:endParaRPr lang="en-US" sz="1200" dirty="0"/>
          </a:p>
        </p:txBody>
      </p:sp>
      <p:graphicFrame>
        <p:nvGraphicFramePr>
          <p:cNvPr id="3" name="Table 2"/>
          <p:cNvGraphicFramePr>
            <a:graphicFrameLocks noGrp="1"/>
          </p:cNvGraphicFramePr>
          <p:nvPr/>
        </p:nvGraphicFramePr>
        <p:xfrm>
          <a:off x="1423988" y="3465957"/>
          <a:ext cx="6191250" cy="192786"/>
        </p:xfrm>
        <a:graphic>
          <a:graphicData uri="http://schemas.openxmlformats.org/drawingml/2006/table">
            <a:tbl>
              <a:tblPr>
                <a:tableStyleId>{5C22544A-7EE6-4342-B048-85BDC9FD1C3A}</a:tableStyleId>
              </a:tblPr>
              <a:tblGrid>
                <a:gridCol w="6191250"/>
              </a:tblGrid>
              <a:tr h="0">
                <a:tc>
                  <a:txBody>
                    <a:bodyPr/>
                    <a:lstStyle/>
                    <a:p>
                      <a:pPr marL="0" marR="0" hangingPunct="0">
                        <a:lnSpc>
                          <a:spcPct val="115000"/>
                        </a:lnSpc>
                        <a:spcBef>
                          <a:spcPts val="300"/>
                        </a:spcBef>
                        <a:spcAft>
                          <a:spcPts val="300"/>
                        </a:spcAft>
                        <a:tabLst>
                          <a:tab pos="228600" algn="l"/>
                          <a:tab pos="457200" algn="l"/>
                          <a:tab pos="685800" algn="l"/>
                          <a:tab pos="914400" algn="l"/>
                        </a:tabLst>
                      </a:pPr>
                      <a:endParaRPr lang="en-US" sz="1100" dirty="0">
                        <a:effectLst/>
                        <a:latin typeface="Times New Roman"/>
                        <a:ea typeface="SimSun"/>
                        <a:cs typeface="Times New Roman"/>
                      </a:endParaRPr>
                    </a:p>
                  </a:txBody>
                  <a:tcPr marL="68580" marR="68580" marT="0" marB="0"/>
                </a:tc>
              </a:tr>
            </a:tbl>
          </a:graphicData>
        </a:graphic>
      </p:graphicFrame>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Introduction </a:t>
            </a:r>
            <a:endParaRPr lang="en-US" dirty="0"/>
          </a:p>
        </p:txBody>
      </p:sp>
      <p:sp>
        <p:nvSpPr>
          <p:cNvPr id="6" name="Rectangle 2"/>
          <p:cNvSpPr txBox="1">
            <a:spLocks noChangeArrowheads="1"/>
          </p:cNvSpPr>
          <p:nvPr/>
        </p:nvSpPr>
        <p:spPr bwMode="auto">
          <a:xfrm>
            <a:off x="163513" y="750498"/>
            <a:ext cx="8712200" cy="54685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175" indent="-173038" eaLnBrk="1" hangingPunct="1">
              <a:lnSpc>
                <a:spcPct val="95000"/>
              </a:lnSpc>
              <a:spcBef>
                <a:spcPct val="35000"/>
              </a:spcBef>
              <a:buClr>
                <a:srgbClr val="C00000"/>
              </a:buClr>
              <a:buFont typeface="Wingdings" pitchFamily="2" charset="2"/>
              <a:buChar char="§"/>
            </a:pPr>
            <a:r>
              <a:rPr lang="en-US" sz="2400" kern="0" dirty="0" smtClean="0">
                <a:latin typeface="+mn-lt"/>
                <a:cs typeface="+mn-cs"/>
              </a:rPr>
              <a:t>Palette based coding</a:t>
            </a:r>
          </a:p>
          <a:p>
            <a:pPr marL="460375" lvl="1" indent="-173038" eaLnBrk="1" hangingPunct="1">
              <a:lnSpc>
                <a:spcPct val="95000"/>
              </a:lnSpc>
              <a:spcBef>
                <a:spcPct val="35000"/>
              </a:spcBef>
              <a:buClr>
                <a:srgbClr val="C00000"/>
              </a:buClr>
              <a:buFont typeface="Wingdings" pitchFamily="2" charset="2"/>
              <a:buChar char="§"/>
            </a:pPr>
            <a:r>
              <a:rPr lang="en-US" sz="2000" kern="0" dirty="0"/>
              <a:t>Presented in JCTVC-N0249</a:t>
            </a:r>
          </a:p>
          <a:p>
            <a:pPr marL="460375" lvl="1" indent="-173038" eaLnBrk="1" hangingPunct="1">
              <a:lnSpc>
                <a:spcPct val="95000"/>
              </a:lnSpc>
              <a:spcBef>
                <a:spcPct val="35000"/>
              </a:spcBef>
              <a:buClr>
                <a:srgbClr val="C00000"/>
              </a:buClr>
              <a:buFont typeface="Wingdings" pitchFamily="2" charset="2"/>
              <a:buChar char="§"/>
            </a:pPr>
            <a:r>
              <a:rPr lang="en-US" sz="2000" kern="0" dirty="0" smtClean="0"/>
              <a:t>Exploit unique properties of </a:t>
            </a:r>
            <a:r>
              <a:rPr lang="en-US" sz="2000" kern="0" dirty="0" smtClean="0"/>
              <a:t>screen content video</a:t>
            </a:r>
          </a:p>
          <a:p>
            <a:pPr marL="917575" lvl="2" indent="-173038" eaLnBrk="1" hangingPunct="1">
              <a:lnSpc>
                <a:spcPct val="95000"/>
              </a:lnSpc>
              <a:spcBef>
                <a:spcPct val="35000"/>
              </a:spcBef>
              <a:buClr>
                <a:srgbClr val="C00000"/>
              </a:buClr>
              <a:buFont typeface="Wingdings" pitchFamily="2" charset="2"/>
              <a:buChar char="§"/>
            </a:pPr>
            <a:r>
              <a:rPr lang="en-US" sz="2000" kern="0" dirty="0" smtClean="0"/>
              <a:t>discrete </a:t>
            </a:r>
            <a:r>
              <a:rPr lang="en-US" sz="2000" kern="0" dirty="0"/>
              <a:t>tone/sharp edges/Thin </a:t>
            </a:r>
            <a:r>
              <a:rPr lang="en-US" sz="2000" kern="0" dirty="0" smtClean="0"/>
              <a:t>lines</a:t>
            </a:r>
          </a:p>
          <a:p>
            <a:pPr marL="460375" lvl="1" indent="-173038" eaLnBrk="1" hangingPunct="1">
              <a:lnSpc>
                <a:spcPct val="95000"/>
              </a:lnSpc>
              <a:spcBef>
                <a:spcPct val="35000"/>
              </a:spcBef>
              <a:buClr>
                <a:srgbClr val="C00000"/>
              </a:buClr>
              <a:buFont typeface="Wingdings" pitchFamily="2" charset="2"/>
              <a:buChar char="§"/>
            </a:pPr>
            <a:r>
              <a:rPr lang="en-US" sz="2000" kern="0" dirty="0" smtClean="0"/>
              <a:t>Demonstrate good performance in screen content video coding</a:t>
            </a:r>
          </a:p>
          <a:p>
            <a:pPr marL="3175" indent="-173038" eaLnBrk="1" hangingPunct="1">
              <a:lnSpc>
                <a:spcPct val="95000"/>
              </a:lnSpc>
              <a:spcBef>
                <a:spcPct val="35000"/>
              </a:spcBef>
              <a:buClr>
                <a:srgbClr val="C00000"/>
              </a:buClr>
              <a:buFont typeface="Wingdings" pitchFamily="2" charset="2"/>
              <a:buChar char="§"/>
            </a:pPr>
            <a:r>
              <a:rPr lang="en-US" sz="2400" kern="0" dirty="0" smtClean="0">
                <a:latin typeface="+mn-lt"/>
                <a:cs typeface="+mn-cs"/>
              </a:rPr>
              <a:t>This </a:t>
            </a:r>
            <a:r>
              <a:rPr lang="en-US" sz="2400" kern="0" dirty="0">
                <a:latin typeface="+mn-lt"/>
                <a:cs typeface="+mn-cs"/>
              </a:rPr>
              <a:t>contribution</a:t>
            </a:r>
          </a:p>
          <a:p>
            <a:pPr marL="460375" lvl="1" indent="-173038" eaLnBrk="1" hangingPunct="1">
              <a:lnSpc>
                <a:spcPct val="95000"/>
              </a:lnSpc>
              <a:spcBef>
                <a:spcPct val="35000"/>
              </a:spcBef>
              <a:buClr>
                <a:srgbClr val="C00000"/>
              </a:buClr>
              <a:buFont typeface="Wingdings" pitchFamily="2" charset="2"/>
              <a:buChar char="§"/>
            </a:pPr>
            <a:r>
              <a:rPr lang="en-US" sz="2000" kern="0" dirty="0" smtClean="0"/>
              <a:t>Implement </a:t>
            </a:r>
            <a:r>
              <a:rPr lang="en-US" sz="2000" kern="0" dirty="0" smtClean="0"/>
              <a:t>palette based coding on top of HM12.0-RExt4.1</a:t>
            </a:r>
          </a:p>
          <a:p>
            <a:pPr marL="460375" lvl="1" indent="-173038" eaLnBrk="1" hangingPunct="1">
              <a:lnSpc>
                <a:spcPct val="95000"/>
              </a:lnSpc>
              <a:spcBef>
                <a:spcPct val="35000"/>
              </a:spcBef>
              <a:buClr>
                <a:srgbClr val="C00000"/>
              </a:buClr>
              <a:buFont typeface="Wingdings" pitchFamily="2" charset="2"/>
              <a:buChar char="§"/>
            </a:pPr>
            <a:r>
              <a:rPr lang="en-US" sz="2000" kern="0" dirty="0" smtClean="0"/>
              <a:t>Evaluate the performance under RCE2 test conditions</a:t>
            </a:r>
            <a:endParaRPr lang="en-US" sz="2000" kern="0" dirty="0" smtClean="0"/>
          </a:p>
          <a:p>
            <a:pPr eaLnBrk="1" hangingPunct="1">
              <a:lnSpc>
                <a:spcPct val="95000"/>
              </a:lnSpc>
              <a:spcBef>
                <a:spcPct val="35000"/>
              </a:spcBef>
              <a:buClr>
                <a:srgbClr val="C00000"/>
              </a:buClr>
            </a:pPr>
            <a:endParaRPr lang="en-US" sz="2000" kern="0" dirty="0" smtClean="0"/>
          </a:p>
          <a:p>
            <a:pPr marL="287337" lvl="1" eaLnBrk="1" hangingPunct="1">
              <a:lnSpc>
                <a:spcPct val="95000"/>
              </a:lnSpc>
              <a:spcBef>
                <a:spcPct val="35000"/>
              </a:spcBef>
              <a:buClr>
                <a:srgbClr val="C00000"/>
              </a:buClr>
            </a:pPr>
            <a:endParaRPr lang="en-US" sz="2000" kern="0" dirty="0"/>
          </a:p>
          <a:p>
            <a:pPr marL="287337" lvl="1" eaLnBrk="1" hangingPunct="1">
              <a:lnSpc>
                <a:spcPct val="95000"/>
              </a:lnSpc>
              <a:spcBef>
                <a:spcPct val="35000"/>
              </a:spcBef>
              <a:buClr>
                <a:schemeClr val="accent1"/>
              </a:buClr>
              <a:defRPr/>
            </a:pPr>
            <a:endParaRPr lang="en-US" sz="2000" kern="0" dirty="0" smtClean="0">
              <a:latin typeface="+mn-lt"/>
              <a:cs typeface="+mn-cs"/>
            </a:endParaRPr>
          </a:p>
          <a:p>
            <a:pPr marL="460375" lvl="1" indent="-173038" eaLnBrk="1" hangingPunct="1">
              <a:lnSpc>
                <a:spcPct val="95000"/>
              </a:lnSpc>
              <a:spcBef>
                <a:spcPct val="35000"/>
              </a:spcBef>
              <a:buClr>
                <a:schemeClr val="accent1"/>
              </a:buClr>
              <a:buFont typeface="Wingdings" pitchFamily="2" charset="2"/>
              <a:buChar char="§"/>
              <a:defRPr/>
            </a:pPr>
            <a:endParaRPr lang="en-US" sz="2000" kern="0" dirty="0" smtClean="0">
              <a:latin typeface="+mn-lt"/>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 description</a:t>
            </a:r>
            <a:endParaRPr lang="en-US" dirty="0"/>
          </a:p>
        </p:txBody>
      </p:sp>
      <p:sp>
        <p:nvSpPr>
          <p:cNvPr id="3" name="Content Placeholder 2"/>
          <p:cNvSpPr>
            <a:spLocks noGrp="1"/>
          </p:cNvSpPr>
          <p:nvPr>
            <p:ph idx="1"/>
          </p:nvPr>
        </p:nvSpPr>
        <p:spPr/>
        <p:txBody>
          <a:bodyPr/>
          <a:lstStyle/>
          <a:p>
            <a:r>
              <a:rPr lang="en-US" dirty="0" smtClean="0"/>
              <a:t>Transmission of a single palette for 3 components </a:t>
            </a:r>
          </a:p>
          <a:p>
            <a:pPr lvl="1"/>
            <a:r>
              <a:rPr lang="en-US" dirty="0" smtClean="0"/>
              <a:t>Each entry is a triplet (Y, U, V) -  max palette size = 24</a:t>
            </a:r>
          </a:p>
          <a:p>
            <a:r>
              <a:rPr lang="en-US" dirty="0" smtClean="0"/>
              <a:t>Transmission of sample values for each position</a:t>
            </a:r>
          </a:p>
          <a:p>
            <a:pPr lvl="1"/>
            <a:r>
              <a:rPr lang="en-US" dirty="0" smtClean="0"/>
              <a:t>Scan the CU in horizontal direction </a:t>
            </a:r>
          </a:p>
          <a:p>
            <a:pPr lvl="1"/>
            <a:r>
              <a:rPr lang="en-US" dirty="0" smtClean="0"/>
              <a:t>Signal pixel using one of the following 2 modes</a:t>
            </a:r>
          </a:p>
          <a:p>
            <a:pPr lvl="2"/>
            <a:r>
              <a:rPr lang="en-US" dirty="0" smtClean="0"/>
              <a:t>Run mode:  signal “</a:t>
            </a:r>
            <a:r>
              <a:rPr lang="en-US" dirty="0" err="1" smtClean="0"/>
              <a:t>palette_index</a:t>
            </a:r>
            <a:r>
              <a:rPr lang="en-US" dirty="0" smtClean="0"/>
              <a:t>“ followed by “run”</a:t>
            </a:r>
          </a:p>
          <a:p>
            <a:pPr lvl="3"/>
            <a:r>
              <a:rPr lang="en-US" dirty="0" smtClean="0"/>
              <a:t>run: the number of consecutive locations with the same palette index</a:t>
            </a:r>
          </a:p>
          <a:p>
            <a:pPr lvl="2"/>
            <a:r>
              <a:rPr lang="en-US" dirty="0" smtClean="0"/>
              <a:t>Copy top mode: Signal a “copy run”</a:t>
            </a:r>
          </a:p>
          <a:p>
            <a:pPr lvl="3"/>
            <a:r>
              <a:rPr lang="en-US" dirty="0" smtClean="0"/>
              <a:t>copy </a:t>
            </a:r>
            <a:r>
              <a:rPr lang="en-US" dirty="0"/>
              <a:t>run: the number of consecutive locations with the same </a:t>
            </a:r>
            <a:r>
              <a:rPr lang="en-US" dirty="0" smtClean="0"/>
              <a:t>sample values as the top row</a:t>
            </a:r>
          </a:p>
          <a:p>
            <a:pPr lvl="1"/>
            <a:r>
              <a:rPr lang="en-US" dirty="0" smtClean="0"/>
              <a:t>Transit residue of the current CU </a:t>
            </a:r>
          </a:p>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smtClean="0"/>
          </a:p>
          <a:p>
            <a:pPr lvl="1"/>
            <a:endParaRPr lang="en-US" dirty="0" smtClean="0"/>
          </a:p>
          <a:p>
            <a:pPr lvl="1"/>
            <a:endParaRPr lang="en-US" dirty="0"/>
          </a:p>
        </p:txBody>
      </p:sp>
    </p:spTree>
    <p:extLst>
      <p:ext uri="{BB962C8B-B14F-4D97-AF65-F5344CB8AC3E}">
        <p14:creationId xmlns:p14="http://schemas.microsoft.com/office/powerpoint/2010/main" val="2078341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Complexity analysis</a:t>
            </a:r>
            <a:endParaRPr lang="en-US" dirty="0"/>
          </a:p>
        </p:txBody>
      </p:sp>
      <p:sp>
        <p:nvSpPr>
          <p:cNvPr id="3" name="Content Placeholder 2"/>
          <p:cNvSpPr>
            <a:spLocks noGrp="1"/>
          </p:cNvSpPr>
          <p:nvPr>
            <p:ph idx="1"/>
          </p:nvPr>
        </p:nvSpPr>
        <p:spPr/>
        <p:txBody>
          <a:bodyPr/>
          <a:lstStyle/>
          <a:p>
            <a:pPr marL="173038" lvl="1">
              <a:buClr>
                <a:schemeClr val="accent2"/>
              </a:buClr>
            </a:pPr>
            <a:r>
              <a:rPr lang="en-CA" sz="2000" b="1" i="1" dirty="0"/>
              <a:t>Throughput</a:t>
            </a:r>
            <a:endParaRPr lang="en-US" sz="2000" b="1" i="1" dirty="0"/>
          </a:p>
          <a:p>
            <a:pPr lvl="1"/>
            <a:r>
              <a:rPr lang="en-US" dirty="0" smtClean="0"/>
              <a:t>Conversion between sample value and palette index is fully parallel</a:t>
            </a:r>
          </a:p>
          <a:p>
            <a:pPr lvl="1"/>
            <a:r>
              <a:rPr lang="en-US" dirty="0" smtClean="0"/>
              <a:t>Residue encoding/decoding </a:t>
            </a:r>
            <a:endParaRPr lang="en-US" dirty="0"/>
          </a:p>
          <a:p>
            <a:pPr lvl="2"/>
            <a:r>
              <a:rPr lang="en-US" dirty="0" smtClean="0"/>
              <a:t>Fully parallel  in lossless coding</a:t>
            </a:r>
          </a:p>
          <a:p>
            <a:pPr lvl="2"/>
            <a:r>
              <a:rPr lang="en-US" dirty="0" smtClean="0"/>
              <a:t>Transform stage may be needed in </a:t>
            </a:r>
            <a:r>
              <a:rPr lang="en-US" dirty="0" err="1" smtClean="0"/>
              <a:t>lossy</a:t>
            </a:r>
            <a:r>
              <a:rPr lang="en-US" dirty="0" smtClean="0"/>
              <a:t> coding</a:t>
            </a:r>
          </a:p>
          <a:p>
            <a:r>
              <a:rPr lang="en-CA" b="1" i="1" dirty="0"/>
              <a:t>Number of operations</a:t>
            </a:r>
            <a:endParaRPr lang="en-US" b="1" i="1" dirty="0"/>
          </a:p>
          <a:p>
            <a:pPr lvl="1"/>
            <a:r>
              <a:rPr lang="en-US" dirty="0"/>
              <a:t>Conversion between sample value and palette </a:t>
            </a:r>
            <a:r>
              <a:rPr lang="en-US" dirty="0" smtClean="0"/>
              <a:t>index is a LUT operation</a:t>
            </a:r>
          </a:p>
          <a:p>
            <a:pPr lvl="1"/>
            <a:r>
              <a:rPr lang="en-US" dirty="0" smtClean="0"/>
              <a:t>Residue encoding/decoding</a:t>
            </a:r>
          </a:p>
          <a:p>
            <a:pPr lvl="2"/>
            <a:r>
              <a:rPr lang="en-US" dirty="0" smtClean="0"/>
              <a:t>1 ADD in lossless coding (adding prediction and residue)</a:t>
            </a:r>
          </a:p>
          <a:p>
            <a:pPr lvl="2"/>
            <a:r>
              <a:rPr lang="en-US" dirty="0" smtClean="0"/>
              <a:t>Quantization/transform may be needed in </a:t>
            </a:r>
            <a:r>
              <a:rPr lang="en-US" dirty="0" err="1" smtClean="0"/>
              <a:t>lossy</a:t>
            </a:r>
            <a:r>
              <a:rPr lang="en-US" dirty="0" smtClean="0"/>
              <a:t> coding</a:t>
            </a:r>
          </a:p>
          <a:p>
            <a:r>
              <a:rPr lang="en-US" b="1" i="1" dirty="0" smtClean="0"/>
              <a:t>Line buffers</a:t>
            </a:r>
          </a:p>
          <a:p>
            <a:pPr lvl="1"/>
            <a:r>
              <a:rPr lang="en-US" dirty="0"/>
              <a:t>Zero storage of information from other CU</a:t>
            </a:r>
          </a:p>
          <a:p>
            <a:pPr lvl="2"/>
            <a:endParaRPr lang="en-US" dirty="0" smtClean="0"/>
          </a:p>
          <a:p>
            <a:pPr lvl="2"/>
            <a:endParaRPr lang="en-US" dirty="0"/>
          </a:p>
        </p:txBody>
      </p:sp>
    </p:spTree>
    <p:extLst>
      <p:ext uri="{BB962C8B-B14F-4D97-AF65-F5344CB8AC3E}">
        <p14:creationId xmlns:p14="http://schemas.microsoft.com/office/powerpoint/2010/main" val="39782248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(1) -Lossless</a:t>
            </a:r>
            <a:endParaRPr lang="en-US" dirty="0"/>
          </a:p>
        </p:txBody>
      </p:sp>
      <p:sp>
        <p:nvSpPr>
          <p:cNvPr id="8" name="TextBox 7"/>
          <p:cNvSpPr txBox="1"/>
          <p:nvPr/>
        </p:nvSpPr>
        <p:spPr>
          <a:xfrm>
            <a:off x="1013101" y="1003722"/>
            <a:ext cx="6833725" cy="369332"/>
          </a:xfrm>
          <a:prstGeom prst="rect">
            <a:avLst/>
          </a:prstGeom>
          <a:noFill/>
        </p:spPr>
        <p:txBody>
          <a:bodyPr wrap="square" rtlCol="0">
            <a:spAutoFit/>
          </a:bodyPr>
          <a:lstStyle/>
          <a:p>
            <a:r>
              <a:rPr lang="en-US" dirty="0"/>
              <a:t>Conditions: </a:t>
            </a:r>
            <a:r>
              <a:rPr lang="en-US" dirty="0" smtClean="0"/>
              <a:t>RCE2 </a:t>
            </a:r>
            <a:r>
              <a:rPr lang="en-US" dirty="0" smtClean="0"/>
              <a:t>test condition</a:t>
            </a:r>
            <a:endParaRPr lang="en-US" dirty="0"/>
          </a:p>
        </p:txBody>
      </p:sp>
      <p:graphicFrame>
        <p:nvGraphicFramePr>
          <p:cNvPr id="5" name="Table 4"/>
          <p:cNvGraphicFramePr>
            <a:graphicFrameLocks noGrp="1"/>
          </p:cNvGraphicFramePr>
          <p:nvPr/>
        </p:nvGraphicFramePr>
        <p:xfrm>
          <a:off x="163514" y="2160226"/>
          <a:ext cx="8712197" cy="2804248"/>
        </p:xfrm>
        <a:graphic>
          <a:graphicData uri="http://schemas.openxmlformats.org/drawingml/2006/table">
            <a:tbl>
              <a:tblPr/>
              <a:tblGrid>
                <a:gridCol w="1701047"/>
                <a:gridCol w="501809"/>
                <a:gridCol w="637893"/>
                <a:gridCol w="535830"/>
                <a:gridCol w="646398"/>
                <a:gridCol w="569851"/>
                <a:gridCol w="725781"/>
                <a:gridCol w="603872"/>
                <a:gridCol w="442272"/>
                <a:gridCol w="589696"/>
                <a:gridCol w="589696"/>
                <a:gridCol w="589696"/>
                <a:gridCol w="578356"/>
              </a:tblGrid>
              <a:tr h="187420">
                <a:tc>
                  <a:txBody>
                    <a:bodyPr/>
                    <a:lstStyle/>
                    <a:p>
                      <a:pPr algn="l" fontAlgn="b"/>
                      <a:endParaRPr lang="en-US" sz="1100" b="0" i="0" u="none" strike="noStrike">
                        <a:solidFill>
                          <a:srgbClr val="000000"/>
                        </a:solidFill>
                        <a:effectLst/>
                        <a:latin typeface="Calibri"/>
                      </a:endParaRPr>
                    </a:p>
                  </a:txBody>
                  <a:tcPr marL="8519" marR="8519" marT="8519"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gridSpan="4">
                  <a:txBody>
                    <a:bodyPr/>
                    <a:lstStyle/>
                    <a:p>
                      <a:pPr algn="ctr" fontAlgn="b"/>
                      <a:r>
                        <a:rPr lang="en-US" sz="1100" b="0" i="0" u="none" strike="noStrike">
                          <a:solidFill>
                            <a:srgbClr val="000000"/>
                          </a:solidFill>
                          <a:effectLst/>
                          <a:latin typeface="Calibri"/>
                        </a:rPr>
                        <a:t>AI</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100" b="0" i="0" u="none" strike="noStrike">
                          <a:solidFill>
                            <a:srgbClr val="000000"/>
                          </a:solidFill>
                          <a:effectLst/>
                          <a:latin typeface="Calibri"/>
                        </a:rPr>
                        <a:t>RA</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100" b="0" i="0" u="none" strike="noStrike">
                          <a:solidFill>
                            <a:srgbClr val="000000"/>
                          </a:solidFill>
                          <a:effectLst/>
                          <a:latin typeface="Calibri"/>
                        </a:rPr>
                        <a:t>LD</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349283">
                <a:tc>
                  <a:txBody>
                    <a:bodyPr/>
                    <a:lstStyle/>
                    <a:p>
                      <a:pPr algn="l" fontAlgn="b"/>
                      <a:r>
                        <a:rPr lang="en-US" sz="1100" b="0" i="0" u="none" strike="noStrike">
                          <a:solidFill>
                            <a:srgbClr val="000000"/>
                          </a:solidFill>
                          <a:effectLst/>
                          <a:latin typeface="Calibri"/>
                        </a:rPr>
                        <a:t> </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(Total)</a:t>
                      </a:r>
                    </a:p>
                  </a:txBody>
                  <a:tcPr marL="8519" marR="8519" marT="85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(Average)</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(Min)</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(Max)</a:t>
                      </a:r>
                    </a:p>
                  </a:txBody>
                  <a:tcPr marL="8519" marR="8519" marT="85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(Total)</a:t>
                      </a:r>
                    </a:p>
                  </a:txBody>
                  <a:tcPr marL="8519" marR="8519" marT="85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(Average)</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(Min)</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(Max)</a:t>
                      </a:r>
                    </a:p>
                  </a:txBody>
                  <a:tcPr marL="8519" marR="8519" marT="85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(Total)</a:t>
                      </a:r>
                    </a:p>
                  </a:txBody>
                  <a:tcPr marL="8519" marR="8519" marT="85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(Average)</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(Min)</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(Max)</a:t>
                      </a:r>
                    </a:p>
                  </a:txBody>
                  <a:tcPr marL="8519" marR="8519" marT="85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086">
                <a:tc>
                  <a:txBody>
                    <a:bodyPr/>
                    <a:lstStyle/>
                    <a:p>
                      <a:pPr algn="l" fontAlgn="b"/>
                      <a:r>
                        <a:rPr lang="en-US" sz="1100" b="0" i="0" u="none" strike="noStrike">
                          <a:solidFill>
                            <a:srgbClr val="000000"/>
                          </a:solidFill>
                          <a:effectLst/>
                          <a:latin typeface="Calibri"/>
                        </a:rPr>
                        <a:t> </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172086">
                <a:tc>
                  <a:txBody>
                    <a:bodyPr/>
                    <a:lstStyle/>
                    <a:p>
                      <a:pPr algn="l" fontAlgn="b"/>
                      <a:r>
                        <a:rPr lang="en-US" sz="1100" b="0" i="0" u="none" strike="noStrike">
                          <a:solidFill>
                            <a:srgbClr val="000000"/>
                          </a:solidFill>
                          <a:effectLst/>
                          <a:latin typeface="Calibri"/>
                        </a:rPr>
                        <a:t>Class F</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0.1%</a:t>
                      </a:r>
                    </a:p>
                  </a:txBody>
                  <a:tcPr marL="8519" marR="8519" marT="85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0.1%</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0.0%</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0.2%</a:t>
                      </a:r>
                    </a:p>
                  </a:txBody>
                  <a:tcPr marL="8519" marR="8519" marT="85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0.0%</a:t>
                      </a:r>
                    </a:p>
                  </a:txBody>
                  <a:tcPr marL="8519" marR="8519" marT="85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-0.1%</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-0.2%</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0.0%</a:t>
                      </a:r>
                    </a:p>
                  </a:txBody>
                  <a:tcPr marL="8519" marR="8519" marT="85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0.0%</a:t>
                      </a:r>
                    </a:p>
                  </a:txBody>
                  <a:tcPr marL="8519" marR="8519" marT="85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0.0%</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-0.1%</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0.0%</a:t>
                      </a:r>
                    </a:p>
                  </a:txBody>
                  <a:tcPr marL="8519" marR="8519" marT="85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086">
                <a:tc>
                  <a:txBody>
                    <a:bodyPr/>
                    <a:lstStyle/>
                    <a:p>
                      <a:pPr algn="l" fontAlgn="b"/>
                      <a:r>
                        <a:rPr lang="en-US" sz="1100" b="0" i="0" u="none" strike="noStrike">
                          <a:solidFill>
                            <a:srgbClr val="000000"/>
                          </a:solidFill>
                          <a:effectLst/>
                          <a:latin typeface="Calibri"/>
                        </a:rPr>
                        <a:t>Class B</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0.0%</a:t>
                      </a:r>
                    </a:p>
                  </a:txBody>
                  <a:tcPr marL="8519" marR="8519" marT="85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0.0%</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0.0%</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0.0%</a:t>
                      </a:r>
                    </a:p>
                  </a:txBody>
                  <a:tcPr marL="8519" marR="8519" marT="85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0.0%</a:t>
                      </a:r>
                    </a:p>
                  </a:txBody>
                  <a:tcPr marL="8519" marR="8519" marT="85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0.0%</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0.0%</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0.0%</a:t>
                      </a:r>
                    </a:p>
                  </a:txBody>
                  <a:tcPr marL="8519" marR="8519" marT="85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0.0%</a:t>
                      </a:r>
                    </a:p>
                  </a:txBody>
                  <a:tcPr marL="8519" marR="8519" marT="85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0.0%</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0.0%</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0.0%</a:t>
                      </a:r>
                    </a:p>
                  </a:txBody>
                  <a:tcPr marL="8519" marR="8519" marT="85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086">
                <a:tc>
                  <a:txBody>
                    <a:bodyPr/>
                    <a:lstStyle/>
                    <a:p>
                      <a:pPr algn="l" fontAlgn="b"/>
                      <a:r>
                        <a:rPr lang="en-US" sz="1100" b="0" i="0" u="none" strike="noStrike">
                          <a:solidFill>
                            <a:srgbClr val="000000"/>
                          </a:solidFill>
                          <a:effectLst/>
                          <a:latin typeface="Calibri"/>
                        </a:rPr>
                        <a:t>SC RGB 444</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13.6%</a:t>
                      </a:r>
                    </a:p>
                  </a:txBody>
                  <a:tcPr marL="8519" marR="8519" marT="85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100" b="0" i="0" u="none" strike="noStrike">
                          <a:solidFill>
                            <a:srgbClr val="000000"/>
                          </a:solidFill>
                          <a:effectLst/>
                          <a:latin typeface="Calibri"/>
                        </a:rPr>
                        <a:t>17.4%</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100" b="0" i="0" u="none" strike="noStrike">
                          <a:solidFill>
                            <a:srgbClr val="000000"/>
                          </a:solidFill>
                          <a:effectLst/>
                          <a:latin typeface="Calibri"/>
                        </a:rPr>
                        <a:t>3.6%</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100" b="0" i="0" u="none" strike="noStrike">
                          <a:solidFill>
                            <a:srgbClr val="000000"/>
                          </a:solidFill>
                          <a:effectLst/>
                          <a:latin typeface="Calibri"/>
                        </a:rPr>
                        <a:t>42.4%</a:t>
                      </a:r>
                    </a:p>
                  </a:txBody>
                  <a:tcPr marL="8519" marR="8519" marT="85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100" b="0" i="0" u="none" strike="noStrike">
                          <a:solidFill>
                            <a:srgbClr val="000000"/>
                          </a:solidFill>
                          <a:effectLst/>
                          <a:latin typeface="Calibri"/>
                        </a:rPr>
                        <a:t>4.3%</a:t>
                      </a:r>
                    </a:p>
                  </a:txBody>
                  <a:tcPr marL="8519" marR="8519" marT="85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100" b="0" i="0" u="none" strike="noStrike">
                          <a:solidFill>
                            <a:srgbClr val="000000"/>
                          </a:solidFill>
                          <a:effectLst/>
                          <a:latin typeface="Calibri"/>
                        </a:rPr>
                        <a:t>12.7%</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100" b="0" i="0" u="none" strike="noStrike">
                          <a:solidFill>
                            <a:srgbClr val="000000"/>
                          </a:solidFill>
                          <a:effectLst/>
                          <a:latin typeface="Calibri"/>
                        </a:rPr>
                        <a:t>0.4%</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42.2%</a:t>
                      </a:r>
                    </a:p>
                  </a:txBody>
                  <a:tcPr marL="8519" marR="8519" marT="85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100" b="0" i="0" u="none" strike="noStrike">
                          <a:solidFill>
                            <a:srgbClr val="000000"/>
                          </a:solidFill>
                          <a:effectLst/>
                          <a:latin typeface="Calibri"/>
                        </a:rPr>
                        <a:t>1.9%</a:t>
                      </a:r>
                    </a:p>
                  </a:txBody>
                  <a:tcPr marL="8519" marR="8519" marT="85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10.3%</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100" b="0" i="0" u="none" strike="noStrike">
                          <a:solidFill>
                            <a:srgbClr val="000000"/>
                          </a:solidFill>
                          <a:effectLst/>
                          <a:latin typeface="Calibri"/>
                        </a:rPr>
                        <a:t>0.2%</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39.6%</a:t>
                      </a:r>
                    </a:p>
                  </a:txBody>
                  <a:tcPr marL="8519" marR="8519" marT="85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172086">
                <a:tc>
                  <a:txBody>
                    <a:bodyPr/>
                    <a:lstStyle/>
                    <a:p>
                      <a:pPr algn="l" fontAlgn="b"/>
                      <a:r>
                        <a:rPr lang="en-US" sz="1100" b="0" i="0" u="none" strike="noStrike">
                          <a:solidFill>
                            <a:srgbClr val="000000"/>
                          </a:solidFill>
                          <a:effectLst/>
                          <a:latin typeface="Calibri"/>
                        </a:rPr>
                        <a:t>Animation RGB 444</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0.0%</a:t>
                      </a:r>
                    </a:p>
                  </a:txBody>
                  <a:tcPr marL="8519" marR="8519" marT="85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0.0%</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0.0%</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0.0%</a:t>
                      </a:r>
                    </a:p>
                  </a:txBody>
                  <a:tcPr marL="8519" marR="8519" marT="85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0.0%</a:t>
                      </a:r>
                    </a:p>
                  </a:txBody>
                  <a:tcPr marL="8519" marR="8519" marT="85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0.0%</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0.0%</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0.0%</a:t>
                      </a:r>
                    </a:p>
                  </a:txBody>
                  <a:tcPr marL="8519" marR="8519" marT="85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0.0%</a:t>
                      </a:r>
                    </a:p>
                  </a:txBody>
                  <a:tcPr marL="8519" marR="8519" marT="85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0.0%</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0.0%</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0.0%</a:t>
                      </a:r>
                    </a:p>
                  </a:txBody>
                  <a:tcPr marL="8519" marR="8519" marT="85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086">
                <a:tc>
                  <a:txBody>
                    <a:bodyPr/>
                    <a:lstStyle/>
                    <a:p>
                      <a:pPr algn="l" fontAlgn="b"/>
                      <a:r>
                        <a:rPr lang="en-US" sz="1100" b="0" i="0" u="none" strike="noStrike">
                          <a:solidFill>
                            <a:srgbClr val="000000"/>
                          </a:solidFill>
                          <a:effectLst/>
                          <a:latin typeface="Calibri"/>
                        </a:rPr>
                        <a:t>SC YUV 444</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7.6%</a:t>
                      </a:r>
                    </a:p>
                  </a:txBody>
                  <a:tcPr marL="8519" marR="8519" marT="85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100" b="0" i="0" u="none" strike="noStrike">
                          <a:solidFill>
                            <a:srgbClr val="000000"/>
                          </a:solidFill>
                          <a:effectLst/>
                          <a:latin typeface="Calibri"/>
                        </a:rPr>
                        <a:t>11.7%</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100" b="0" i="0" u="none" strike="noStrike">
                          <a:solidFill>
                            <a:srgbClr val="000000"/>
                          </a:solidFill>
                          <a:effectLst/>
                          <a:latin typeface="Calibri"/>
                        </a:rPr>
                        <a:t>0.2%</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32.5%</a:t>
                      </a:r>
                    </a:p>
                  </a:txBody>
                  <a:tcPr marL="8519" marR="8519" marT="85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100" b="0" i="0" u="none" strike="noStrike">
                          <a:solidFill>
                            <a:srgbClr val="000000"/>
                          </a:solidFill>
                          <a:effectLst/>
                          <a:latin typeface="Calibri"/>
                        </a:rPr>
                        <a:t>2.5%</a:t>
                      </a:r>
                    </a:p>
                  </a:txBody>
                  <a:tcPr marL="8519" marR="8519" marT="85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9.5%</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100" b="0" i="0" u="none" strike="noStrike">
                          <a:solidFill>
                            <a:srgbClr val="000000"/>
                          </a:solidFill>
                          <a:effectLst/>
                          <a:latin typeface="Calibri"/>
                        </a:rPr>
                        <a:t>0.1%</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32.2%</a:t>
                      </a:r>
                    </a:p>
                  </a:txBody>
                  <a:tcPr marL="8519" marR="8519" marT="85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100" b="0" i="0" u="none" strike="noStrike">
                          <a:solidFill>
                            <a:srgbClr val="000000"/>
                          </a:solidFill>
                          <a:effectLst/>
                          <a:latin typeface="Calibri"/>
                        </a:rPr>
                        <a:t>0.8%</a:t>
                      </a:r>
                    </a:p>
                  </a:txBody>
                  <a:tcPr marL="8519" marR="8519" marT="85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7.5%</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100" b="0" i="0" u="none" strike="noStrike">
                          <a:solidFill>
                            <a:srgbClr val="000000"/>
                          </a:solidFill>
                          <a:effectLst/>
                          <a:latin typeface="Calibri"/>
                        </a:rPr>
                        <a:t>0.0%</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29.7%</a:t>
                      </a:r>
                    </a:p>
                  </a:txBody>
                  <a:tcPr marL="8519" marR="8519" marT="85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172086">
                <a:tc>
                  <a:txBody>
                    <a:bodyPr/>
                    <a:lstStyle/>
                    <a:p>
                      <a:pPr algn="l" fontAlgn="b"/>
                      <a:r>
                        <a:rPr lang="en-US" sz="1100" b="0" i="0" u="none" strike="noStrike">
                          <a:solidFill>
                            <a:srgbClr val="000000"/>
                          </a:solidFill>
                          <a:effectLst/>
                          <a:latin typeface="Calibri"/>
                        </a:rPr>
                        <a:t>Animation YUV 444</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0.3%</a:t>
                      </a:r>
                    </a:p>
                  </a:txBody>
                  <a:tcPr marL="8519" marR="8519" marT="85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0.2%</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0.0%</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0.5%</a:t>
                      </a:r>
                    </a:p>
                  </a:txBody>
                  <a:tcPr marL="8519" marR="8519" marT="85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0.3%</a:t>
                      </a:r>
                    </a:p>
                  </a:txBody>
                  <a:tcPr marL="8519" marR="8519" marT="85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0.2%</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0.0%</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0.6%</a:t>
                      </a:r>
                    </a:p>
                  </a:txBody>
                  <a:tcPr marL="8519" marR="8519" marT="85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0.3%</a:t>
                      </a:r>
                    </a:p>
                  </a:txBody>
                  <a:tcPr marL="8519" marR="8519" marT="85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0.2%</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0.0%</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0.6%</a:t>
                      </a:r>
                    </a:p>
                  </a:txBody>
                  <a:tcPr marL="8519" marR="8519" marT="85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086">
                <a:tc>
                  <a:txBody>
                    <a:bodyPr/>
                    <a:lstStyle/>
                    <a:p>
                      <a:pPr algn="l" fontAlgn="b"/>
                      <a:r>
                        <a:rPr lang="en-US" sz="1100" b="0" i="0" u="none" strike="noStrike">
                          <a:solidFill>
                            <a:srgbClr val="000000"/>
                          </a:solidFill>
                          <a:effectLst/>
                          <a:latin typeface="Calibri"/>
                        </a:rPr>
                        <a:t>RangeExt</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Calibri"/>
                        </a:rPr>
                        <a:t>0.0%</a:t>
                      </a:r>
                    </a:p>
                  </a:txBody>
                  <a:tcPr marL="8519" marR="8519" marT="85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0.0%</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0.0%</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0.0%</a:t>
                      </a:r>
                    </a:p>
                  </a:txBody>
                  <a:tcPr marL="8519" marR="8519" marT="85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0.0%</a:t>
                      </a:r>
                    </a:p>
                  </a:txBody>
                  <a:tcPr marL="8519" marR="8519" marT="85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0.0%</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0.0%</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0.0%</a:t>
                      </a:r>
                    </a:p>
                  </a:txBody>
                  <a:tcPr marL="8519" marR="8519" marT="85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0.0%</a:t>
                      </a:r>
                    </a:p>
                  </a:txBody>
                  <a:tcPr marL="8519" marR="8519" marT="85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0.0%</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0.0%</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0.0%</a:t>
                      </a:r>
                    </a:p>
                  </a:txBody>
                  <a:tcPr marL="8519" marR="8519" marT="85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086">
                <a:tc>
                  <a:txBody>
                    <a:bodyPr/>
                    <a:lstStyle/>
                    <a:p>
                      <a:pPr algn="l" fontAlgn="b"/>
                      <a:r>
                        <a:rPr lang="en-US" sz="1100" b="0" i="0" u="none" strike="noStrike">
                          <a:solidFill>
                            <a:srgbClr val="000000"/>
                          </a:solidFill>
                          <a:effectLst/>
                          <a:latin typeface="Calibri"/>
                        </a:rPr>
                        <a:t>SC GBR 444 Optional</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Calibri"/>
                        </a:rPr>
                        <a:t>38.6%</a:t>
                      </a:r>
                    </a:p>
                  </a:txBody>
                  <a:tcPr marL="8519" marR="8519" marT="85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100" b="0" i="0" u="none" strike="noStrike">
                          <a:solidFill>
                            <a:srgbClr val="000000"/>
                          </a:solidFill>
                          <a:effectLst/>
                          <a:latin typeface="Calibri"/>
                        </a:rPr>
                        <a:t>40.8%</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100" b="0" i="0" u="none" strike="noStrike">
                          <a:solidFill>
                            <a:srgbClr val="000000"/>
                          </a:solidFill>
                          <a:effectLst/>
                          <a:latin typeface="Calibri"/>
                        </a:rPr>
                        <a:t>34.5%</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100" b="0" i="0" u="none" strike="noStrike">
                          <a:solidFill>
                            <a:srgbClr val="000000"/>
                          </a:solidFill>
                          <a:effectLst/>
                          <a:latin typeface="Calibri"/>
                        </a:rPr>
                        <a:t>50.4%</a:t>
                      </a:r>
                    </a:p>
                  </a:txBody>
                  <a:tcPr marL="8519" marR="8519" marT="85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100" b="0" i="0" u="none" strike="noStrike">
                          <a:solidFill>
                            <a:srgbClr val="000000"/>
                          </a:solidFill>
                          <a:effectLst/>
                          <a:latin typeface="Calibri"/>
                        </a:rPr>
                        <a:t>31.6%</a:t>
                      </a:r>
                    </a:p>
                  </a:txBody>
                  <a:tcPr marL="8519" marR="8519" marT="85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100" b="0" i="0" u="none" strike="noStrike">
                          <a:solidFill>
                            <a:srgbClr val="000000"/>
                          </a:solidFill>
                          <a:effectLst/>
                          <a:latin typeface="Calibri"/>
                        </a:rPr>
                        <a:t>37.5%</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100" b="0" i="0" u="none" strike="noStrike">
                          <a:solidFill>
                            <a:srgbClr val="000000"/>
                          </a:solidFill>
                          <a:effectLst/>
                          <a:latin typeface="Calibri"/>
                        </a:rPr>
                        <a:t>30.7%</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100" b="0" i="0" u="none" strike="noStrike">
                          <a:solidFill>
                            <a:srgbClr val="000000"/>
                          </a:solidFill>
                          <a:effectLst/>
                          <a:latin typeface="Calibri"/>
                        </a:rPr>
                        <a:t>45.8%</a:t>
                      </a:r>
                    </a:p>
                  </a:txBody>
                  <a:tcPr marL="8519" marR="8519" marT="85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100" b="0" i="0" u="none" strike="noStrike">
                          <a:solidFill>
                            <a:srgbClr val="000000"/>
                          </a:solidFill>
                          <a:effectLst/>
                          <a:latin typeface="Calibri"/>
                        </a:rPr>
                        <a:t>30.3%</a:t>
                      </a:r>
                    </a:p>
                  </a:txBody>
                  <a:tcPr marL="8519" marR="8519" marT="85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100" b="0" i="0" u="none" strike="noStrike">
                          <a:solidFill>
                            <a:srgbClr val="000000"/>
                          </a:solidFill>
                          <a:effectLst/>
                          <a:latin typeface="Calibri"/>
                        </a:rPr>
                        <a:t>32.5%</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100" b="0" i="0" u="none" strike="noStrike">
                          <a:solidFill>
                            <a:srgbClr val="000000"/>
                          </a:solidFill>
                          <a:effectLst/>
                          <a:latin typeface="Calibri"/>
                        </a:rPr>
                        <a:t>28.2%</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100" b="0" i="0" u="none" strike="noStrike">
                          <a:solidFill>
                            <a:srgbClr val="000000"/>
                          </a:solidFill>
                          <a:effectLst/>
                          <a:latin typeface="Calibri"/>
                        </a:rPr>
                        <a:t>39.1%</a:t>
                      </a:r>
                    </a:p>
                  </a:txBody>
                  <a:tcPr marL="8519" marR="8519" marT="85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172086">
                <a:tc>
                  <a:txBody>
                    <a:bodyPr/>
                    <a:lstStyle/>
                    <a:p>
                      <a:pPr algn="l" fontAlgn="b"/>
                      <a:r>
                        <a:rPr lang="en-US" sz="1100" b="0" i="0" u="none" strike="noStrike">
                          <a:solidFill>
                            <a:srgbClr val="000000"/>
                          </a:solidFill>
                          <a:effectLst/>
                          <a:latin typeface="Calibri"/>
                        </a:rPr>
                        <a:t>SC YUV 444 Optional</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31.2%</a:t>
                      </a:r>
                    </a:p>
                  </a:txBody>
                  <a:tcPr marL="8519" marR="8519" marT="85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100" b="0" i="0" u="none" strike="noStrike">
                          <a:solidFill>
                            <a:srgbClr val="000000"/>
                          </a:solidFill>
                          <a:effectLst/>
                          <a:latin typeface="Calibri"/>
                        </a:rPr>
                        <a:t>32.6%</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100" b="0" i="0" u="none" strike="noStrike">
                          <a:solidFill>
                            <a:srgbClr val="000000"/>
                          </a:solidFill>
                          <a:effectLst/>
                          <a:latin typeface="Calibri"/>
                        </a:rPr>
                        <a:t>13.4%</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100" b="0" i="0" u="none" strike="noStrike">
                          <a:solidFill>
                            <a:srgbClr val="000000"/>
                          </a:solidFill>
                          <a:effectLst/>
                          <a:latin typeface="Calibri"/>
                        </a:rPr>
                        <a:t>46.0%</a:t>
                      </a:r>
                    </a:p>
                  </a:txBody>
                  <a:tcPr marL="8519" marR="8519" marT="85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100" b="0" i="0" u="none" strike="noStrike">
                          <a:solidFill>
                            <a:srgbClr val="000000"/>
                          </a:solidFill>
                          <a:effectLst/>
                          <a:latin typeface="Calibri"/>
                        </a:rPr>
                        <a:t>9.6%</a:t>
                      </a:r>
                    </a:p>
                  </a:txBody>
                  <a:tcPr marL="8519" marR="8519" marT="85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100" b="0" i="0" u="none" strike="noStrike">
                          <a:solidFill>
                            <a:srgbClr val="000000"/>
                          </a:solidFill>
                          <a:effectLst/>
                          <a:latin typeface="Calibri"/>
                        </a:rPr>
                        <a:t>29.0%</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100" b="0" i="0" u="none" strike="noStrike">
                          <a:solidFill>
                            <a:srgbClr val="000000"/>
                          </a:solidFill>
                          <a:effectLst/>
                          <a:latin typeface="Calibri"/>
                        </a:rPr>
                        <a:t>3.1%</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100" b="0" i="0" u="none" strike="noStrike">
                          <a:solidFill>
                            <a:srgbClr val="000000"/>
                          </a:solidFill>
                          <a:effectLst/>
                          <a:latin typeface="Calibri"/>
                        </a:rPr>
                        <a:t>44.7%</a:t>
                      </a:r>
                    </a:p>
                  </a:txBody>
                  <a:tcPr marL="8519" marR="8519" marT="85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100" b="0" i="0" u="none" strike="noStrike">
                          <a:solidFill>
                            <a:srgbClr val="000000"/>
                          </a:solidFill>
                          <a:effectLst/>
                          <a:latin typeface="Calibri"/>
                        </a:rPr>
                        <a:t>4.5%</a:t>
                      </a:r>
                    </a:p>
                  </a:txBody>
                  <a:tcPr marL="8519" marR="8519" marT="85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100" b="0" i="0" u="none" strike="noStrike">
                          <a:solidFill>
                            <a:srgbClr val="000000"/>
                          </a:solidFill>
                          <a:effectLst/>
                          <a:latin typeface="Calibri"/>
                        </a:rPr>
                        <a:t>25.4%</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100" b="0" i="0" u="none" strike="noStrike">
                          <a:solidFill>
                            <a:srgbClr val="000000"/>
                          </a:solidFill>
                          <a:effectLst/>
                          <a:latin typeface="Calibri"/>
                        </a:rPr>
                        <a:t>2.5%</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a:rPr>
                        <a:t>42.2%</a:t>
                      </a:r>
                    </a:p>
                  </a:txBody>
                  <a:tcPr marL="8519" marR="8519" marT="85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r>
              <a:tr h="172086">
                <a:tc>
                  <a:txBody>
                    <a:bodyPr/>
                    <a:lstStyle/>
                    <a:p>
                      <a:pPr algn="l" fontAlgn="b"/>
                      <a:r>
                        <a:rPr lang="en-US" sz="1100" b="0" i="0" u="none" strike="noStrike">
                          <a:solidFill>
                            <a:srgbClr val="000000"/>
                          </a:solidFill>
                          <a:effectLst/>
                          <a:latin typeface="Calibri"/>
                        </a:rPr>
                        <a:t>Enc Time[%]</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b"/>
                      <a:r>
                        <a:rPr lang="en-US" sz="1100" b="0" i="0" u="none" strike="noStrike">
                          <a:solidFill>
                            <a:srgbClr val="000000"/>
                          </a:solidFill>
                          <a:effectLst/>
                          <a:latin typeface="Calibri"/>
                        </a:rPr>
                        <a:t>126%</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100" b="0" i="0" u="none" strike="noStrike">
                          <a:solidFill>
                            <a:srgbClr val="000000"/>
                          </a:solidFill>
                          <a:effectLst/>
                          <a:latin typeface="Calibri"/>
                        </a:rPr>
                        <a:t>105%</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100" b="0" i="0" u="none" strike="noStrike">
                          <a:solidFill>
                            <a:srgbClr val="000000"/>
                          </a:solidFill>
                          <a:effectLst/>
                          <a:latin typeface="Calibri"/>
                        </a:rPr>
                        <a:t>101%</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172086">
                <a:tc>
                  <a:txBody>
                    <a:bodyPr/>
                    <a:lstStyle/>
                    <a:p>
                      <a:pPr algn="l" fontAlgn="b"/>
                      <a:r>
                        <a:rPr lang="en-US" sz="1100" b="0" i="0" u="none" strike="noStrike">
                          <a:solidFill>
                            <a:srgbClr val="000000"/>
                          </a:solidFill>
                          <a:effectLst/>
                          <a:latin typeface="Calibri"/>
                        </a:rPr>
                        <a:t>Dec Time[%]</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fontAlgn="b"/>
                      <a:r>
                        <a:rPr lang="en-US" sz="1100" b="0" i="0" u="none" strike="noStrike">
                          <a:solidFill>
                            <a:srgbClr val="000000"/>
                          </a:solidFill>
                          <a:effectLst/>
                          <a:latin typeface="Calibri"/>
                        </a:rPr>
                        <a:t>190%</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100" b="0" i="0" u="none" strike="noStrike">
                          <a:solidFill>
                            <a:srgbClr val="000000"/>
                          </a:solidFill>
                          <a:effectLst/>
                          <a:latin typeface="Calibri"/>
                        </a:rPr>
                        <a:t>98%</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100" b="0" i="0" u="none" strike="noStrike" dirty="0">
                          <a:solidFill>
                            <a:srgbClr val="000000"/>
                          </a:solidFill>
                          <a:effectLst/>
                          <a:latin typeface="Calibri"/>
                        </a:rPr>
                        <a:t>97%</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smtClean="0"/>
              <a:t>Simulation (2) –</a:t>
            </a:r>
            <a:r>
              <a:rPr lang="en-US" dirty="0" err="1" smtClean="0"/>
              <a:t>Lossy</a:t>
            </a:r>
            <a:r>
              <a:rPr lang="en-US" dirty="0" smtClean="0"/>
              <a:t> AI</a:t>
            </a:r>
            <a:endParaRPr lang="en-US" dirty="0"/>
          </a:p>
        </p:txBody>
      </p:sp>
      <p:graphicFrame>
        <p:nvGraphicFramePr>
          <p:cNvPr id="2" name="Table 1"/>
          <p:cNvGraphicFramePr>
            <a:graphicFrameLocks noGrp="1"/>
          </p:cNvGraphicFramePr>
          <p:nvPr/>
        </p:nvGraphicFramePr>
        <p:xfrm>
          <a:off x="868363" y="2557462"/>
          <a:ext cx="7302500" cy="2009775"/>
        </p:xfrm>
        <a:graphic>
          <a:graphicData uri="http://schemas.openxmlformats.org/drawingml/2006/table">
            <a:tbl>
              <a:tblPr/>
              <a:tblGrid>
                <a:gridCol w="1239749"/>
                <a:gridCol w="673639"/>
                <a:gridCol w="673639"/>
                <a:gridCol w="673639"/>
                <a:gridCol w="673639"/>
                <a:gridCol w="673639"/>
                <a:gridCol w="673639"/>
                <a:gridCol w="673639"/>
                <a:gridCol w="673639"/>
                <a:gridCol w="673639"/>
              </a:tblGrid>
              <a:tr h="152400">
                <a:tc>
                  <a:txBody>
                    <a:bodyPr/>
                    <a:lstStyle/>
                    <a:p>
                      <a:pPr algn="l" fontAlgn="b"/>
                      <a:endParaRPr lang="en-US" sz="9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900" b="1" i="0" u="none" strike="noStrike">
                          <a:solidFill>
                            <a:srgbClr val="000000"/>
                          </a:solidFill>
                          <a:effectLst/>
                          <a:latin typeface="Arial"/>
                        </a:rPr>
                        <a:t>All Intra HE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effectLst/>
                          <a:latin typeface="Arial"/>
                        </a:rPr>
                        <a:t>All Intra HE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effectLst/>
                          <a:latin typeface="Arial"/>
                        </a:rPr>
                        <a:t>All Intra HE Super-High-tier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endParaRPr lang="en-US" sz="9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9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dirty="0">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-0.9%</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-0.6%</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-0.4%</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-1.0%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-0.7%</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-0.5%</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-1.0%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-0.8%</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52400">
                <a:tc>
                  <a:txBody>
                    <a:bodyPr/>
                    <a:lstStyle/>
                    <a:p>
                      <a:pPr algn="l" fontAlgn="b"/>
                      <a:r>
                        <a:rPr lang="en-US" sz="9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-13.8%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-13.1%</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-13.6%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a:solidFill>
                            <a:srgbClr val="000000"/>
                          </a:solidFill>
                          <a:effectLst/>
                          <a:latin typeface="Arial"/>
                        </a:rPr>
                        <a:t>-14.8%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-14.4%</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-14.7%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a:solidFill>
                            <a:srgbClr val="000000"/>
                          </a:solidFill>
                          <a:effectLst/>
                          <a:latin typeface="Arial"/>
                        </a:rPr>
                        <a:t>-15.1%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-15.2%</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-15.3%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52400">
                <a:tc>
                  <a:txBody>
                    <a:bodyPr/>
                    <a:lstStyle/>
                    <a:p>
                      <a:pPr algn="l" fontAlgn="b"/>
                      <a:r>
                        <a:rPr lang="en-US" sz="900" b="0" i="0" u="none" strike="noStrike">
                          <a:solidFill>
                            <a:srgbClr val="000000"/>
                          </a:solidFill>
                          <a:effectLst/>
                          <a:latin typeface="Arial"/>
                        </a:rPr>
                        <a:t>Animation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-4.9%</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-6.9%</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-8.2%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a:solidFill>
                            <a:srgbClr val="000000"/>
                          </a:solidFill>
                          <a:effectLst/>
                          <a:latin typeface="Arial"/>
                        </a:rPr>
                        <a:t>-7.2%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-8.3%</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-9.5%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a:solidFill>
                            <a:srgbClr val="000000"/>
                          </a:solidFill>
                          <a:effectLst/>
                          <a:latin typeface="Arial"/>
                        </a:rPr>
                        <a:t>-9.0%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-9.8%</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-10.5%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52400">
                <a:tc>
                  <a:txBody>
                    <a:bodyPr/>
                    <a:lstStyle/>
                    <a:p>
                      <a:pPr algn="l" fontAlgn="b"/>
                      <a:r>
                        <a:rPr lang="en-US" sz="900" b="0" i="0" u="none" strike="noStrike">
                          <a:solidFill>
                            <a:srgbClr val="000000"/>
                          </a:solidFill>
                          <a:effectLst/>
                          <a:latin typeface="Arial"/>
                        </a:rPr>
                        <a:t>Animation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-0.2%</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-0.2%</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SC(444) GBR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-37.2%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-36.7%</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-37.1%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a:solidFill>
                            <a:srgbClr val="000000"/>
                          </a:solidFill>
                          <a:effectLst/>
                          <a:latin typeface="Arial"/>
                        </a:rPr>
                        <a:t>-40.1%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-40.4%</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-41.1%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a:solidFill>
                            <a:srgbClr val="000000"/>
                          </a:solidFill>
                          <a:effectLst/>
                          <a:latin typeface="Arial"/>
                        </a:rPr>
                        <a:t>-43.5%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-44.5%</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-45.4%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61925">
                <a:tc>
                  <a:txBody>
                    <a:bodyPr/>
                    <a:lstStyle/>
                    <a:p>
                      <a:pPr algn="l" fontAlgn="b"/>
                      <a:r>
                        <a:rPr lang="en-US" sz="900" b="0" i="0" u="none" strike="noStrike">
                          <a:solidFill>
                            <a:srgbClr val="000000"/>
                          </a:solidFill>
                          <a:effectLst/>
                          <a:latin typeface="Arial"/>
                        </a:rPr>
                        <a:t>SC(444) YUV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-18.8%</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-23.8%</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-24.2%</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-23.6%</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-26.4%</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-28.0%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-28.6%</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-32.1%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-33.6%</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152400">
                <a:tc>
                  <a:txBody>
                    <a:bodyPr/>
                    <a:lstStyle/>
                    <a:p>
                      <a:pPr algn="l" fontAlgn="b"/>
                      <a:r>
                        <a:rPr lang="en-US" sz="9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900" b="0" i="0" u="none" strike="noStrike">
                          <a:solidFill>
                            <a:srgbClr val="000000"/>
                          </a:solidFill>
                          <a:effectLst/>
                          <a:latin typeface="Arial"/>
                        </a:rPr>
                        <a:t>114%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effectLst/>
                          <a:latin typeface="Arial"/>
                        </a:rPr>
                        <a:t>115%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effectLst/>
                          <a:latin typeface="Arial"/>
                        </a:rPr>
                        <a:t>116%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r>
                        <a:rPr lang="en-US" sz="9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900" b="0" i="0" u="none" strike="noStrike">
                          <a:solidFill>
                            <a:srgbClr val="000000"/>
                          </a:solidFill>
                          <a:effectLst/>
                          <a:latin typeface="Arial"/>
                        </a:rPr>
                        <a:t>92%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effectLst/>
                          <a:latin typeface="Arial"/>
                        </a:rPr>
                        <a:t>91%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dirty="0">
                          <a:solidFill>
                            <a:srgbClr val="000000"/>
                          </a:solidFill>
                          <a:effectLst/>
                          <a:latin typeface="Arial"/>
                        </a:rPr>
                        <a:t>91%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31207838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Simulation </a:t>
            </a:r>
            <a:r>
              <a:rPr lang="en-US" dirty="0" smtClean="0"/>
              <a:t>(3) </a:t>
            </a:r>
            <a:r>
              <a:rPr lang="en-US" dirty="0"/>
              <a:t>–</a:t>
            </a:r>
            <a:r>
              <a:rPr lang="en-US" dirty="0" err="1"/>
              <a:t>Lossy</a:t>
            </a:r>
            <a:r>
              <a:rPr lang="en-US" dirty="0"/>
              <a:t> </a:t>
            </a:r>
            <a:r>
              <a:rPr lang="en-US" dirty="0" smtClean="0"/>
              <a:t>RA</a:t>
            </a:r>
            <a:endParaRPr lang="en-US" dirty="0"/>
          </a:p>
        </p:txBody>
      </p:sp>
      <p:graphicFrame>
        <p:nvGraphicFramePr>
          <p:cNvPr id="3" name="Table 2"/>
          <p:cNvGraphicFramePr>
            <a:graphicFrameLocks noGrp="1"/>
          </p:cNvGraphicFramePr>
          <p:nvPr/>
        </p:nvGraphicFramePr>
        <p:xfrm>
          <a:off x="1878014" y="2543175"/>
          <a:ext cx="5283198" cy="2038350"/>
        </p:xfrm>
        <a:graphic>
          <a:graphicData uri="http://schemas.openxmlformats.org/drawingml/2006/table">
            <a:tbl>
              <a:tblPr/>
              <a:tblGrid>
                <a:gridCol w="1240128"/>
                <a:gridCol w="673845"/>
                <a:gridCol w="673845"/>
                <a:gridCol w="673845"/>
                <a:gridCol w="673845"/>
                <a:gridCol w="673845"/>
                <a:gridCol w="673845"/>
              </a:tblGrid>
              <a:tr h="152400">
                <a:tc>
                  <a:txBody>
                    <a:bodyPr/>
                    <a:lstStyle/>
                    <a:p>
                      <a:pPr algn="l" fontAlgn="b"/>
                      <a:endParaRPr lang="en-US" sz="9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900" b="1" i="0" u="none" strike="noStrike">
                          <a:solidFill>
                            <a:srgbClr val="000000"/>
                          </a:solidFill>
                          <a:effectLst/>
                          <a:latin typeface="Arial"/>
                        </a:rPr>
                        <a:t>Random Access HE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effectLst/>
                          <a:latin typeface="Arial"/>
                        </a:rPr>
                        <a:t>Random Access HE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endParaRPr lang="en-US" sz="9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61925">
                <a:tc>
                  <a:txBody>
                    <a:bodyPr/>
                    <a:lstStyle/>
                    <a:p>
                      <a:pPr algn="l" fontAlgn="b"/>
                      <a:r>
                        <a:rPr lang="en-US" sz="9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-1.5%</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-0.8%</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-1.2%</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-0.6%</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52400">
                <a:tc>
                  <a:txBody>
                    <a:bodyPr/>
                    <a:lstStyle/>
                    <a:p>
                      <a:pPr algn="l" fontAlgn="b"/>
                      <a:r>
                        <a:rPr lang="en-US" sz="9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-13.2%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-12.5%</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-13.1%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a:solidFill>
                            <a:srgbClr val="000000"/>
                          </a:solidFill>
                          <a:effectLst/>
                          <a:latin typeface="Arial"/>
                        </a:rPr>
                        <a:t>-13.6%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-13.2%</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-13.7%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52400">
                <a:tc>
                  <a:txBody>
                    <a:bodyPr/>
                    <a:lstStyle/>
                    <a:p>
                      <a:pPr algn="l" fontAlgn="b"/>
                      <a:r>
                        <a:rPr lang="en-US" sz="900" b="0" i="0" u="none" strike="noStrike">
                          <a:solidFill>
                            <a:srgbClr val="000000"/>
                          </a:solidFill>
                          <a:effectLst/>
                          <a:latin typeface="Arial"/>
                        </a:rPr>
                        <a:t>Animation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-4.6%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-7.5%</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-9.0%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a:solidFill>
                            <a:srgbClr val="000000"/>
                          </a:solidFill>
                          <a:effectLst/>
                          <a:latin typeface="Arial"/>
                        </a:rPr>
                        <a:t>-6.8%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-8.9%</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-10.0%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52400">
                <a:tc>
                  <a:txBody>
                    <a:bodyPr/>
                    <a:lstStyle/>
                    <a:p>
                      <a:pPr algn="l" fontAlgn="b"/>
                      <a:r>
                        <a:rPr lang="en-US" sz="900" b="0" i="0" u="none" strike="noStrike">
                          <a:solidFill>
                            <a:srgbClr val="000000"/>
                          </a:solidFill>
                          <a:effectLst/>
                          <a:latin typeface="Arial"/>
                        </a:rPr>
                        <a:t>Animation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61925">
                <a:tc>
                  <a:txBody>
                    <a:bodyPr/>
                    <a:lstStyle/>
                    <a:p>
                      <a:pPr algn="l" fontAlgn="b"/>
                      <a:r>
                        <a:rPr lang="en-US" sz="9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61925">
                <a:tc>
                  <a:txBody>
                    <a:bodyPr/>
                    <a:lstStyle/>
                    <a:p>
                      <a:pPr algn="l" fontAlgn="b"/>
                      <a:r>
                        <a:rPr lang="en-US" sz="900" b="0" i="0" u="none" strike="noStrike">
                          <a:solidFill>
                            <a:srgbClr val="000000"/>
                          </a:solidFill>
                          <a:effectLst/>
                          <a:latin typeface="Arial"/>
                        </a:rPr>
                        <a:t>SC(444) GBR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-31.1%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-30.3%</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-30.7%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a:solidFill>
                            <a:srgbClr val="000000"/>
                          </a:solidFill>
                          <a:effectLst/>
                          <a:latin typeface="Arial"/>
                        </a:rPr>
                        <a:t>-36.4%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-36.1%</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-36.4%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61925">
                <a:tc>
                  <a:txBody>
                    <a:bodyPr/>
                    <a:lstStyle/>
                    <a:p>
                      <a:pPr algn="l" fontAlgn="b"/>
                      <a:r>
                        <a:rPr lang="en-US" sz="900" b="0" i="0" u="none" strike="noStrike">
                          <a:solidFill>
                            <a:srgbClr val="000000"/>
                          </a:solidFill>
                          <a:effectLst/>
                          <a:latin typeface="Arial"/>
                        </a:rPr>
                        <a:t>SC(444) YUV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-17.5%</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-25.0%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-26.1%</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-21.2%</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-25.6%</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-27.3%</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152400">
                <a:tc>
                  <a:txBody>
                    <a:bodyPr/>
                    <a:lstStyle/>
                    <a:p>
                      <a:pPr algn="l" fontAlgn="b"/>
                      <a:r>
                        <a:rPr lang="en-US" sz="9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900" b="0" i="0" u="none" strike="noStrike">
                          <a:solidFill>
                            <a:srgbClr val="000000"/>
                          </a:solidFill>
                          <a:effectLst/>
                          <a:latin typeface="Arial"/>
                        </a:rPr>
                        <a:t>107%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effectLst/>
                          <a:latin typeface="Arial"/>
                        </a:rPr>
                        <a:t>106%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r>
                        <a:rPr lang="en-US" sz="9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9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dirty="0">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18171248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a:t>Simulation </a:t>
            </a:r>
            <a:r>
              <a:rPr lang="en-US" dirty="0" smtClean="0"/>
              <a:t>(4) </a:t>
            </a:r>
            <a:r>
              <a:rPr lang="en-US" dirty="0"/>
              <a:t>–</a:t>
            </a:r>
            <a:r>
              <a:rPr lang="en-US" dirty="0" err="1"/>
              <a:t>Lossy</a:t>
            </a:r>
            <a:r>
              <a:rPr lang="en-US" dirty="0"/>
              <a:t> </a:t>
            </a:r>
            <a:r>
              <a:rPr lang="en-US" dirty="0" smtClean="0"/>
              <a:t>LD</a:t>
            </a:r>
            <a:endParaRPr lang="en-US" dirty="0"/>
          </a:p>
        </p:txBody>
      </p:sp>
      <p:graphicFrame>
        <p:nvGraphicFramePr>
          <p:cNvPr id="2" name="Table 1"/>
          <p:cNvGraphicFramePr>
            <a:graphicFrameLocks noGrp="1"/>
          </p:cNvGraphicFramePr>
          <p:nvPr/>
        </p:nvGraphicFramePr>
        <p:xfrm>
          <a:off x="1878014" y="2557462"/>
          <a:ext cx="5283198" cy="2009775"/>
        </p:xfrm>
        <a:graphic>
          <a:graphicData uri="http://schemas.openxmlformats.org/drawingml/2006/table">
            <a:tbl>
              <a:tblPr/>
              <a:tblGrid>
                <a:gridCol w="1240128"/>
                <a:gridCol w="673845"/>
                <a:gridCol w="673845"/>
                <a:gridCol w="673845"/>
                <a:gridCol w="673845"/>
                <a:gridCol w="673845"/>
                <a:gridCol w="673845"/>
              </a:tblGrid>
              <a:tr h="152400">
                <a:tc>
                  <a:txBody>
                    <a:bodyPr/>
                    <a:lstStyle/>
                    <a:p>
                      <a:pPr algn="l" fontAlgn="b"/>
                      <a:endParaRPr lang="en-US" sz="9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900" b="1" i="0" u="none" strike="noStrike">
                          <a:solidFill>
                            <a:srgbClr val="000000"/>
                          </a:solidFill>
                          <a:effectLst/>
                          <a:latin typeface="Arial"/>
                        </a:rPr>
                        <a:t>Low delay B HE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effectLst/>
                          <a:latin typeface="Arial"/>
                        </a:rPr>
                        <a:t>Low delay B HE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endParaRPr lang="en-US" sz="9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9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-1.6%</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-0.4%</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-1.0%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52400">
                <a:tc>
                  <a:txBody>
                    <a:bodyPr/>
                    <a:lstStyle/>
                    <a:p>
                      <a:pPr algn="l" fontAlgn="b"/>
                      <a:r>
                        <a:rPr lang="en-US" sz="9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0.2%</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-10.3%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-9.8%</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-10.5%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a:solidFill>
                            <a:srgbClr val="000000"/>
                          </a:solidFill>
                          <a:effectLst/>
                          <a:latin typeface="Arial"/>
                        </a:rPr>
                        <a:t>-12.0%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-11.6%</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-12.3%</a:t>
                      </a:r>
                    </a:p>
                  </a:txBody>
                  <a:tcPr marL="9525" marR="9525" marT="9525" marB="0" anchor="b">
                    <a:lnL>
                      <a:noFill/>
                    </a:lnL>
                    <a:lnR>
                      <a:noFill/>
                    </a:lnR>
                    <a:lnT>
                      <a:noFill/>
                    </a:lnT>
                    <a:lnB>
                      <a:noFill/>
                    </a:lnB>
                    <a:solidFill>
                      <a:srgbClr val="CCFFCC"/>
                    </a:solidFill>
                  </a:tcPr>
                </a:tc>
              </a:tr>
              <a:tr h="152400">
                <a:tc>
                  <a:txBody>
                    <a:bodyPr/>
                    <a:lstStyle/>
                    <a:p>
                      <a:pPr algn="l" fontAlgn="b"/>
                      <a:r>
                        <a:rPr lang="en-US" sz="900" b="0" i="0" u="none" strike="noStrike">
                          <a:solidFill>
                            <a:srgbClr val="000000"/>
                          </a:solidFill>
                          <a:effectLst/>
                          <a:latin typeface="Arial"/>
                        </a:rPr>
                        <a:t>Animation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a:noFill/>
                    </a:lnR>
                    <a:lnT>
                      <a:noFill/>
                    </a:lnT>
                    <a:lnB>
                      <a:noFill/>
                    </a:lnB>
                  </a:tcPr>
                </a:tc>
              </a:tr>
              <a:tr h="152400">
                <a:tc>
                  <a:txBody>
                    <a:bodyPr/>
                    <a:lstStyle/>
                    <a:p>
                      <a:pPr algn="l" fontAlgn="b"/>
                      <a:r>
                        <a:rPr lang="en-US" sz="9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-3.7%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-6.6%</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-7.4%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a:solidFill>
                            <a:srgbClr val="000000"/>
                          </a:solidFill>
                          <a:effectLst/>
                          <a:latin typeface="Arial"/>
                        </a:rPr>
                        <a:t>-5.5%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-7.5%</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-8.4%</a:t>
                      </a:r>
                    </a:p>
                  </a:txBody>
                  <a:tcPr marL="9525" marR="9525" marT="9525" marB="0" anchor="b">
                    <a:lnL>
                      <a:noFill/>
                    </a:lnL>
                    <a:lnR>
                      <a:noFill/>
                    </a:lnR>
                    <a:lnT>
                      <a:noFill/>
                    </a:lnT>
                    <a:lnB>
                      <a:noFill/>
                    </a:lnB>
                    <a:solidFill>
                      <a:srgbClr val="CCFFCC"/>
                    </a:solidFill>
                  </a:tcPr>
                </a:tc>
              </a:tr>
              <a:tr h="152400">
                <a:tc>
                  <a:txBody>
                    <a:bodyPr/>
                    <a:lstStyle/>
                    <a:p>
                      <a:pPr algn="l" fontAlgn="b"/>
                      <a:r>
                        <a:rPr lang="en-US" sz="900" b="0" i="0" u="none" strike="noStrike">
                          <a:solidFill>
                            <a:srgbClr val="000000"/>
                          </a:solidFill>
                          <a:effectLst/>
                          <a:latin typeface="Arial"/>
                        </a:rPr>
                        <a:t>Animation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0.2%</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r>
              <a:tr h="152400">
                <a:tc>
                  <a:txBody>
                    <a:bodyPr/>
                    <a:lstStyle/>
                    <a:p>
                      <a:pPr algn="l" fontAlgn="b"/>
                      <a:r>
                        <a:rPr lang="en-US" sz="9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a:noFill/>
                    </a:lnR>
                    <a:lnT>
                      <a:noFill/>
                    </a:lnT>
                    <a:lnB>
                      <a:noFill/>
                    </a:lnB>
                  </a:tcPr>
                </a:tc>
              </a:tr>
              <a:tr h="152400">
                <a:tc>
                  <a:txBody>
                    <a:bodyPr/>
                    <a:lstStyle/>
                    <a:p>
                      <a:pPr algn="l" fontAlgn="b"/>
                      <a:r>
                        <a:rPr lang="en-US" sz="900" b="0" i="0" u="none" strike="noStrike">
                          <a:solidFill>
                            <a:srgbClr val="000000"/>
                          </a:solidFill>
                          <a:effectLst/>
                          <a:latin typeface="Arial"/>
                        </a:rPr>
                        <a:t>SC(444) GBR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-27.7%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-27.4%</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-27.3%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a:solidFill>
                            <a:srgbClr val="000000"/>
                          </a:solidFill>
                          <a:effectLst/>
                          <a:latin typeface="Arial"/>
                        </a:rPr>
                        <a:t>-35.5%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-35.4%</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-36.0%</a:t>
                      </a:r>
                    </a:p>
                  </a:txBody>
                  <a:tcPr marL="9525" marR="9525" marT="9525" marB="0" anchor="b">
                    <a:lnL>
                      <a:noFill/>
                    </a:lnL>
                    <a:lnR>
                      <a:noFill/>
                    </a:lnR>
                    <a:lnT>
                      <a:noFill/>
                    </a:lnT>
                    <a:lnB>
                      <a:noFill/>
                    </a:lnB>
                    <a:solidFill>
                      <a:srgbClr val="CCFFCC"/>
                    </a:solidFill>
                  </a:tcPr>
                </a:tc>
              </a:tr>
              <a:tr h="161925">
                <a:tc>
                  <a:txBody>
                    <a:bodyPr/>
                    <a:lstStyle/>
                    <a:p>
                      <a:pPr algn="l" fontAlgn="b"/>
                      <a:r>
                        <a:rPr lang="en-US" sz="900" b="0" i="0" u="none" strike="noStrike">
                          <a:solidFill>
                            <a:srgbClr val="000000"/>
                          </a:solidFill>
                          <a:effectLst/>
                          <a:latin typeface="Arial"/>
                        </a:rPr>
                        <a:t>SC(444) YUV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-17.1%</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-21.4%</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-22.2%</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-20.3%</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-22.7%</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-24.2%</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r>
              <a:tr h="152400">
                <a:tc>
                  <a:txBody>
                    <a:bodyPr/>
                    <a:lstStyle/>
                    <a:p>
                      <a:pPr algn="l" fontAlgn="b"/>
                      <a:r>
                        <a:rPr lang="en-US" sz="9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900" b="0" i="0" u="none" strike="noStrike">
                          <a:solidFill>
                            <a:srgbClr val="000000"/>
                          </a:solidFill>
                          <a:effectLst/>
                          <a:latin typeface="Arial"/>
                        </a:rPr>
                        <a:t>103%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effectLst/>
                          <a:latin typeface="Arial"/>
                        </a:rPr>
                        <a:t>104%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r>
                        <a:rPr lang="en-US" sz="9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900" b="0" i="0" u="none" strike="noStrike">
                          <a:solidFill>
                            <a:srgbClr val="000000"/>
                          </a:solidFill>
                          <a:effectLst/>
                          <a:latin typeface="Arial"/>
                        </a:rPr>
                        <a:t>98%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dirty="0">
                          <a:solidFill>
                            <a:srgbClr val="000000"/>
                          </a:solidFill>
                          <a:effectLst/>
                          <a:latin typeface="Arial"/>
                        </a:rPr>
                        <a:t>97%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15782513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8400" y="2057400"/>
            <a:ext cx="4800600" cy="1219200"/>
          </a:xfrm>
        </p:spPr>
        <p:txBody>
          <a:bodyPr/>
          <a:lstStyle>
            <a:lvl1pPr>
              <a:buClr>
                <a:schemeClr val="accent6"/>
              </a:buClr>
              <a:defRPr/>
            </a:lvl1pPr>
          </a:lstStyle>
          <a:p>
            <a:pPr eaLnBrk="1" hangingPunct="1">
              <a:buNone/>
            </a:pPr>
            <a:r>
              <a:rPr lang="en-US" dirty="0" smtClean="0">
                <a:solidFill>
                  <a:schemeClr val="bg1"/>
                </a:solidFill>
              </a:rPr>
              <a:t>Thank you!</a:t>
            </a:r>
          </a:p>
          <a:p>
            <a:pPr eaLnBrk="1" hangingPunct="1">
              <a:buFont typeface="Wingdings" pitchFamily="1" charset="2"/>
              <a:buNone/>
            </a:pPr>
            <a:endParaRPr lang="en-US" sz="3200" dirty="0" smtClean="0">
              <a:solidFill>
                <a:schemeClr val="bg1"/>
              </a:solidFill>
            </a:endParaRPr>
          </a:p>
        </p:txBody>
      </p:sp>
      <p:sp>
        <p:nvSpPr>
          <p:cNvPr id="4" name="TextBox 3"/>
          <p:cNvSpPr txBox="1"/>
          <p:nvPr/>
        </p:nvSpPr>
        <p:spPr>
          <a:xfrm>
            <a:off x="999059" y="4896795"/>
            <a:ext cx="6209414" cy="369332"/>
          </a:xfrm>
          <a:prstGeom prst="rect">
            <a:avLst/>
          </a:prstGeom>
          <a:noFill/>
        </p:spPr>
        <p:txBody>
          <a:bodyPr wrap="square" rtlCol="0">
            <a:spAutoFit/>
          </a:bodyPr>
          <a:lstStyle/>
          <a:p>
            <a:r>
              <a:rPr lang="en-US" dirty="0" smtClean="0"/>
              <a:t>Thanks to </a:t>
            </a:r>
            <a:r>
              <a:rPr lang="en-US" dirty="0" smtClean="0"/>
              <a:t>Sony (JCTVC-O0299) </a:t>
            </a:r>
            <a:r>
              <a:rPr lang="en-US" dirty="0" smtClean="0"/>
              <a:t>for cross-checking!</a:t>
            </a:r>
            <a:endParaRPr lang="en-US" dirty="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JCTVC-C234-AIS">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JCTVC-C234-AIS</Template>
  <TotalTime>2222</TotalTime>
  <Words>1277</Words>
  <Application>Microsoft Office PowerPoint</Application>
  <PresentationFormat>On-screen Show (4:3)</PresentationFormat>
  <Paragraphs>458</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JCTVC-C234-AIS</vt:lpstr>
      <vt:lpstr>Evaluation of Palette Mode Coding on HM-12.0+RExt-4.1 (JCTVC-O0218)</vt:lpstr>
      <vt:lpstr>Introduction </vt:lpstr>
      <vt:lpstr>Method description</vt:lpstr>
      <vt:lpstr>Complexity analysis</vt:lpstr>
      <vt:lpstr>Simulation (1) -Lossless</vt:lpstr>
      <vt:lpstr>Simulation (2) –Lossy AI</vt:lpstr>
      <vt:lpstr>Simulation (3) –Lossy RA</vt:lpstr>
      <vt:lpstr>Simulation (4) –Lossy LD</vt:lpstr>
      <vt:lpstr>PowerPoint Presentation</vt:lpstr>
    </vt:vector>
  </TitlesOfParts>
  <Company>Qualcomm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Simplified Intra Smoothing</dc:title>
  <dc:creator>Qualcomm User</dc:creator>
  <cp:lastModifiedBy>liweig</cp:lastModifiedBy>
  <cp:revision>243</cp:revision>
  <cp:lastPrinted>2005-08-27T17:58:21Z</cp:lastPrinted>
  <dcterms:created xsi:type="dcterms:W3CDTF">2010-10-01T23:19:22Z</dcterms:created>
  <dcterms:modified xsi:type="dcterms:W3CDTF">2013-10-20T02:54:39Z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324707531</vt:i4>
  </property>
  <property fmtid="{D5CDD505-2E9C-101B-9397-08002B2CF9AE}" pid="3" name="_NewReviewCycle">
    <vt:lpwstr/>
  </property>
  <property fmtid="{D5CDD505-2E9C-101B-9397-08002B2CF9AE}" pid="4" name="_EmailSubject">
    <vt:lpwstr>Slides of 8 bits initialization</vt:lpwstr>
  </property>
  <property fmtid="{D5CDD505-2E9C-101B-9397-08002B2CF9AE}" pid="5" name="_AuthorEmail">
    <vt:lpwstr>joels@qualcomm.com</vt:lpwstr>
  </property>
  <property fmtid="{D5CDD505-2E9C-101B-9397-08002B2CF9AE}" pid="6" name="_AuthorEmailDisplayName">
    <vt:lpwstr>Sole Rojals, Joel</vt:lpwstr>
  </property>
  <property fmtid="{D5CDD505-2E9C-101B-9397-08002B2CF9AE}" pid="7" name="_PreviousAdHocReviewCycleID">
    <vt:i4>-1031282844</vt:i4>
  </property>
</Properties>
</file>