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78" r:id="rId3"/>
    <p:sldId id="269" r:id="rId4"/>
    <p:sldId id="296" r:id="rId5"/>
    <p:sldId id="279" r:id="rId6"/>
    <p:sldId id="292" r:id="rId7"/>
    <p:sldId id="293" r:id="rId8"/>
    <p:sldId id="268" r:id="rId9"/>
    <p:sldId id="294" r:id="rId10"/>
    <p:sldId id="274" r:id="rId11"/>
    <p:sldId id="29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78"/>
            <p14:sldId id="269"/>
            <p14:sldId id="296"/>
            <p14:sldId id="279"/>
            <p14:sldId id="292"/>
            <p14:sldId id="293"/>
            <p14:sldId id="268"/>
            <p14:sldId id="294"/>
            <p14:sldId id="274"/>
            <p14:sldId id="29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1002" y="-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10/21/2013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US" sz="2400" b="1" dirty="0"/>
              <a:t>AhG5 and AhG18: Bypass of the coefficient level flags </a:t>
            </a:r>
            <a:r>
              <a:rPr lang="en-US" sz="2400" b="1" dirty="0" smtClean="0"/>
              <a:t/>
            </a:r>
            <a:br>
              <a:rPr lang="en-US" sz="2400" b="1" dirty="0" smtClean="0"/>
            </a:br>
            <a:r>
              <a:rPr lang="en-US" sz="2400" b="1" dirty="0" smtClean="0"/>
              <a:t>for </a:t>
            </a:r>
            <a:r>
              <a:rPr lang="en-US" sz="2400" b="1" dirty="0"/>
              <a:t>higher throughput</a:t>
            </a:r>
            <a:r>
              <a:rPr lang="en-CA" sz="2400" b="1" dirty="0" smtClean="0"/>
              <a:t/>
            </a:r>
            <a:br>
              <a:rPr lang="en-CA" sz="2400" b="1" dirty="0" smtClean="0"/>
            </a:br>
            <a:r>
              <a:rPr lang="en-CA" sz="2400" b="1" dirty="0" smtClean="0"/>
              <a:t/>
            </a:r>
            <a:br>
              <a:rPr lang="en-CA" sz="2400" b="1" dirty="0" smtClean="0"/>
            </a:br>
            <a:r>
              <a:rPr lang="en-CA" sz="2400" b="1" dirty="0" smtClean="0"/>
              <a:t>JCTVC-O0208</a:t>
            </a:r>
            <a:endParaRPr lang="en-US" sz="2400" dirty="0"/>
          </a:p>
        </p:txBody>
      </p:sp>
      <p:sp>
        <p:nvSpPr>
          <p:cNvPr id="3" name="Subtitle 2"/>
          <p:cNvSpPr>
            <a:spLocks noGrp="1"/>
          </p:cNvSpPr>
          <p:nvPr>
            <p:ph type="subTitle" idx="1"/>
          </p:nvPr>
        </p:nvSpPr>
        <p:spPr>
          <a:xfrm>
            <a:off x="2296354" y="5715000"/>
            <a:ext cx="5018846" cy="364390"/>
          </a:xfrm>
        </p:spPr>
        <p:txBody>
          <a:bodyPr/>
          <a:lstStyle/>
          <a:p>
            <a:pPr hangingPunct="0"/>
            <a:r>
              <a:rPr lang="fi-FI" sz="1800" dirty="0" smtClean="0"/>
              <a:t>Joel </a:t>
            </a:r>
            <a:r>
              <a:rPr lang="fi-FI" sz="1800" dirty="0"/>
              <a:t>Sole, Rajan Joshi, Marta </a:t>
            </a:r>
            <a:r>
              <a:rPr lang="fi-FI" sz="1800" dirty="0" smtClean="0"/>
              <a:t>Karczewicz</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a:bodyPr>
          <a:lstStyle/>
          <a:p>
            <a:pPr lvl="0" hangingPunct="0"/>
            <a:endParaRPr lang="en-US" sz="1800" dirty="0" smtClean="0"/>
          </a:p>
          <a:p>
            <a:pPr lvl="0" hangingPunct="0"/>
            <a:r>
              <a:rPr lang="en-US" sz="1800" dirty="0" smtClean="0"/>
              <a:t>Method to increase throughput </a:t>
            </a:r>
            <a:r>
              <a:rPr lang="en-US" sz="1800" dirty="0" smtClean="0"/>
              <a:t>for high bit-depths by </a:t>
            </a:r>
            <a:r>
              <a:rPr lang="en-US" sz="1800" dirty="0" smtClean="0"/>
              <a:t>bypassing coefficient flags</a:t>
            </a:r>
          </a:p>
          <a:p>
            <a:pPr lvl="1" hangingPunct="0"/>
            <a:r>
              <a:rPr lang="en-US" sz="1600" dirty="0" smtClean="0"/>
              <a:t>Two loops for residual coding are removed</a:t>
            </a:r>
          </a:p>
          <a:p>
            <a:pPr lvl="1" hangingPunct="0"/>
            <a:r>
              <a:rPr lang="en-US" sz="1600" dirty="0" smtClean="0"/>
              <a:t>Decrease of the number of context-coded bins by 26%</a:t>
            </a:r>
          </a:p>
          <a:p>
            <a:pPr lvl="1" hangingPunct="0"/>
            <a:endParaRPr lang="en-US" sz="1600" dirty="0" smtClean="0"/>
          </a:p>
          <a:p>
            <a:pPr lvl="1" hangingPunct="0"/>
            <a:endParaRPr lang="en-US" sz="1600" dirty="0"/>
          </a:p>
          <a:p>
            <a:pPr hangingPunct="0"/>
            <a:r>
              <a:rPr lang="en-US" sz="1800" dirty="0" smtClean="0"/>
              <a:t>No performance impact on CTC</a:t>
            </a:r>
          </a:p>
          <a:p>
            <a:pPr lvl="1" hangingPunct="0"/>
            <a:endParaRPr lang="en-US" sz="1600" dirty="0" smtClean="0"/>
          </a:p>
          <a:p>
            <a:pPr lvl="1" hangingPunct="0"/>
            <a:endParaRPr lang="en-US" sz="1600" dirty="0"/>
          </a:p>
          <a:p>
            <a:pPr hangingPunct="0"/>
            <a:r>
              <a:rPr lang="en-US" sz="1800" dirty="0"/>
              <a:t>No performance impact </a:t>
            </a:r>
            <a:r>
              <a:rPr lang="en-US" sz="1800" dirty="0" smtClean="0"/>
              <a:t>or even small gains for HBD when the maximum Rice parameter is larger than 4</a:t>
            </a:r>
          </a:p>
          <a:p>
            <a:pPr hangingPunct="0"/>
            <a:endParaRPr lang="en-US" sz="1800" dirty="0"/>
          </a:p>
          <a:p>
            <a:pPr hangingPunct="0"/>
            <a:endParaRPr lang="en-US" sz="1800" dirty="0" smtClean="0"/>
          </a:p>
          <a:p>
            <a:pPr lvl="1" hangingPunct="0"/>
            <a:endParaRPr lang="en-US" sz="1600" dirty="0"/>
          </a:p>
        </p:txBody>
      </p:sp>
    </p:spTree>
    <p:extLst>
      <p:ext uri="{BB962C8B-B14F-4D97-AF65-F5344CB8AC3E}">
        <p14:creationId xmlns:p14="http://schemas.microsoft.com/office/powerpoint/2010/main" val="9803156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US" sz="2400" b="1" dirty="0"/>
              <a:t>AhG5 and AhG18: Bypass of the coefficient level flags </a:t>
            </a:r>
            <a:r>
              <a:rPr lang="en-US" sz="2400" b="1" dirty="0" smtClean="0"/>
              <a:t/>
            </a:r>
            <a:br>
              <a:rPr lang="en-US" sz="2400" b="1" dirty="0" smtClean="0"/>
            </a:br>
            <a:r>
              <a:rPr lang="en-US" sz="2400" b="1" dirty="0" smtClean="0"/>
              <a:t>for </a:t>
            </a:r>
            <a:r>
              <a:rPr lang="en-US" sz="2400" b="1" dirty="0"/>
              <a:t>higher throughput</a:t>
            </a:r>
            <a:r>
              <a:rPr lang="en-CA" sz="2400" b="1" dirty="0" smtClean="0"/>
              <a:t/>
            </a:r>
            <a:br>
              <a:rPr lang="en-CA" sz="2400" b="1" dirty="0" smtClean="0"/>
            </a:br>
            <a:r>
              <a:rPr lang="en-CA" sz="2400" b="1" dirty="0" smtClean="0"/>
              <a:t/>
            </a:r>
            <a:br>
              <a:rPr lang="en-CA" sz="2400" b="1" dirty="0" smtClean="0"/>
            </a:br>
            <a:r>
              <a:rPr lang="en-CA" sz="2400" b="1" dirty="0" smtClean="0"/>
              <a:t>JCTVC-O0208</a:t>
            </a:r>
            <a:endParaRPr lang="en-US" sz="2400" dirty="0"/>
          </a:p>
        </p:txBody>
      </p:sp>
      <p:sp>
        <p:nvSpPr>
          <p:cNvPr id="3" name="Subtitle 2"/>
          <p:cNvSpPr>
            <a:spLocks noGrp="1"/>
          </p:cNvSpPr>
          <p:nvPr>
            <p:ph type="subTitle" idx="1"/>
          </p:nvPr>
        </p:nvSpPr>
        <p:spPr>
          <a:xfrm>
            <a:off x="2296354" y="5715000"/>
            <a:ext cx="5018846" cy="364390"/>
          </a:xfrm>
        </p:spPr>
        <p:txBody>
          <a:bodyPr/>
          <a:lstStyle/>
          <a:p>
            <a:pPr hangingPunct="0"/>
            <a:r>
              <a:rPr lang="fi-FI" sz="1800" dirty="0" smtClean="0"/>
              <a:t>Joel </a:t>
            </a:r>
            <a:r>
              <a:rPr lang="fi-FI" sz="1800" dirty="0"/>
              <a:t>Sole, Rajan Joshi, Marta </a:t>
            </a:r>
            <a:r>
              <a:rPr lang="fi-FI" sz="1800" dirty="0" smtClean="0"/>
              <a:t>Karczewicz</a:t>
            </a:r>
            <a:endParaRPr lang="en-US" sz="1800" dirty="0"/>
          </a:p>
        </p:txBody>
      </p:sp>
    </p:spTree>
    <p:extLst>
      <p:ext uri="{BB962C8B-B14F-4D97-AF65-F5344CB8AC3E}">
        <p14:creationId xmlns:p14="http://schemas.microsoft.com/office/powerpoint/2010/main" val="1407771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163513" y="904108"/>
            <a:ext cx="8712200" cy="5649092"/>
          </a:xfrm>
        </p:spPr>
        <p:txBody>
          <a:bodyPr>
            <a:normAutofit/>
          </a:bodyPr>
          <a:lstStyle/>
          <a:p>
            <a:pPr hangingPunct="0"/>
            <a:endParaRPr lang="en-CA" sz="1800" dirty="0" smtClean="0"/>
          </a:p>
          <a:p>
            <a:pPr hangingPunct="0"/>
            <a:r>
              <a:rPr lang="en-US" sz="1800" dirty="0"/>
              <a:t>H</a:t>
            </a:r>
            <a:r>
              <a:rPr lang="en-US" sz="1800" dirty="0" smtClean="0"/>
              <a:t>igh </a:t>
            </a:r>
            <a:r>
              <a:rPr lang="en-US" sz="1800" dirty="0"/>
              <a:t>bit-depths and extended </a:t>
            </a:r>
            <a:r>
              <a:rPr lang="en-US" sz="1800" dirty="0" err="1"/>
              <a:t>chroma</a:t>
            </a:r>
            <a:r>
              <a:rPr lang="en-US" sz="1800" dirty="0"/>
              <a:t> formats </a:t>
            </a:r>
            <a:r>
              <a:rPr lang="en-US" sz="1800" dirty="0" smtClean="0"/>
              <a:t>impose </a:t>
            </a:r>
            <a:r>
              <a:rPr lang="en-US" sz="1800" dirty="0"/>
              <a:t>increased demands on the throughput of the </a:t>
            </a:r>
            <a:r>
              <a:rPr lang="en-US" sz="1800" dirty="0" smtClean="0"/>
              <a:t>codec</a:t>
            </a:r>
          </a:p>
          <a:p>
            <a:pPr lvl="1" hangingPunct="0"/>
            <a:r>
              <a:rPr lang="en-US" sz="1600" dirty="0" smtClean="0"/>
              <a:t>Large amount of context-coded and bypass bins to code for residual data</a:t>
            </a:r>
          </a:p>
          <a:p>
            <a:pPr lvl="2" hangingPunct="0"/>
            <a:r>
              <a:rPr lang="en-US" sz="1400" dirty="0"/>
              <a:t>Bypass </a:t>
            </a:r>
            <a:r>
              <a:rPr lang="en-US" sz="1400" dirty="0" smtClean="0"/>
              <a:t>bins allow easier parallelization (no context </a:t>
            </a:r>
            <a:r>
              <a:rPr lang="en-US" sz="1400" dirty="0"/>
              <a:t>derivation and </a:t>
            </a:r>
            <a:r>
              <a:rPr lang="en-US" sz="1400" dirty="0" smtClean="0"/>
              <a:t>adaptation), especially if the binary code is regular </a:t>
            </a:r>
          </a:p>
          <a:p>
            <a:pPr marL="0" indent="0" hangingPunct="0">
              <a:buNone/>
            </a:pPr>
            <a:endParaRPr lang="en-CA" sz="1800" dirty="0" smtClean="0"/>
          </a:p>
          <a:p>
            <a:pPr marL="0" indent="0" hangingPunct="0">
              <a:buNone/>
            </a:pPr>
            <a:endParaRPr lang="en-CA" sz="1800" dirty="0" smtClean="0"/>
          </a:p>
          <a:p>
            <a:pPr hangingPunct="0"/>
            <a:r>
              <a:rPr lang="en-CA" sz="1800" dirty="0" smtClean="0"/>
              <a:t>Rice parameter correlates well with the amount of data to be coded</a:t>
            </a:r>
          </a:p>
          <a:p>
            <a:pPr lvl="1" hangingPunct="0"/>
            <a:r>
              <a:rPr lang="en-CA" sz="1600" dirty="0" smtClean="0"/>
              <a:t>For common test conditions, Rice is equal to 4 for less than </a:t>
            </a:r>
            <a:r>
              <a:rPr lang="en-CA" sz="1600" b="1" dirty="0" smtClean="0"/>
              <a:t>1% </a:t>
            </a:r>
            <a:r>
              <a:rPr lang="en-CA" sz="1600" dirty="0" smtClean="0"/>
              <a:t>of the sub-blocks</a:t>
            </a:r>
          </a:p>
          <a:p>
            <a:pPr lvl="1" hangingPunct="0"/>
            <a:r>
              <a:rPr lang="en-CA" sz="1600" dirty="0" smtClean="0"/>
              <a:t>For high bit-rate (AhG18), Rice is equal to 4 for more than </a:t>
            </a:r>
            <a:r>
              <a:rPr lang="en-CA" sz="1600" b="1" dirty="0" smtClean="0"/>
              <a:t>95%</a:t>
            </a:r>
            <a:r>
              <a:rPr lang="en-CA" sz="1600" dirty="0" smtClean="0"/>
              <a:t> of the sub-blocks</a:t>
            </a:r>
          </a:p>
          <a:p>
            <a:pPr hangingPunct="0"/>
            <a:endParaRPr lang="en-US" dirty="0" smtClean="0"/>
          </a:p>
          <a:p>
            <a:pPr hangingPunct="0"/>
            <a:endParaRPr lang="en-US" dirty="0" smtClean="0"/>
          </a:p>
          <a:p>
            <a:pPr hangingPunct="0"/>
            <a:r>
              <a:rPr lang="en-US" sz="1800" b="1" dirty="0"/>
              <a:t>Proposal:</a:t>
            </a:r>
            <a:r>
              <a:rPr lang="en-US" sz="1800" dirty="0"/>
              <a:t> Bypass the coefficient level flags </a:t>
            </a:r>
            <a:r>
              <a:rPr lang="en-US" sz="1800" dirty="0" smtClean="0"/>
              <a:t>if the </a:t>
            </a:r>
            <a:r>
              <a:rPr lang="en-US" sz="1800" dirty="0"/>
              <a:t>Rice parameter is above a </a:t>
            </a:r>
            <a:r>
              <a:rPr lang="en-US" sz="1800" dirty="0" smtClean="0"/>
              <a:t>threshold</a:t>
            </a:r>
          </a:p>
          <a:p>
            <a:pPr lvl="1" hangingPunct="0"/>
            <a:r>
              <a:rPr lang="en-US" sz="1600" dirty="0" smtClean="0"/>
              <a:t>Reduction of the number of coded bins in average and in the worst-case</a:t>
            </a:r>
          </a:p>
        </p:txBody>
      </p:sp>
    </p:spTree>
    <p:extLst>
      <p:ext uri="{BB962C8B-B14F-4D97-AF65-F5344CB8AC3E}">
        <p14:creationId xmlns:p14="http://schemas.microsoft.com/office/powerpoint/2010/main" val="3655830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Description – Method 1</a:t>
            </a:r>
            <a:endParaRPr lang="en-US" dirty="0"/>
          </a:p>
        </p:txBody>
      </p:sp>
      <p:sp>
        <p:nvSpPr>
          <p:cNvPr id="3" name="Content Placeholder 2"/>
          <p:cNvSpPr>
            <a:spLocks noGrp="1"/>
          </p:cNvSpPr>
          <p:nvPr>
            <p:ph idx="1"/>
          </p:nvPr>
        </p:nvSpPr>
        <p:spPr/>
        <p:txBody>
          <a:bodyPr>
            <a:noAutofit/>
          </a:bodyPr>
          <a:lstStyle/>
          <a:p>
            <a:pPr hangingPunct="0"/>
            <a:endParaRPr lang="en-US" sz="1800" dirty="0" smtClean="0"/>
          </a:p>
          <a:p>
            <a:pPr hangingPunct="0"/>
            <a:r>
              <a:rPr lang="en-US" sz="1800" dirty="0" smtClean="0"/>
              <a:t>In HEVC, for each 4×4 sub-block, the Rice parameter is initialized to 0 and updated for each coefficient</a:t>
            </a:r>
            <a:endParaRPr lang="en-US" sz="1600" dirty="0" smtClean="0"/>
          </a:p>
          <a:p>
            <a:pPr hangingPunct="0"/>
            <a:endParaRPr lang="en-US" sz="1600" dirty="0" smtClean="0"/>
          </a:p>
          <a:p>
            <a:pPr hangingPunct="0"/>
            <a:endParaRPr lang="en-US" sz="1600" dirty="0" smtClean="0"/>
          </a:p>
          <a:p>
            <a:pPr hangingPunct="0"/>
            <a:r>
              <a:rPr lang="en-US" sz="1800" dirty="0" smtClean="0"/>
              <a:t>Propose to use the Rice parameter at the end of previous sub-block to bypass the coefficient level flags</a:t>
            </a:r>
          </a:p>
          <a:p>
            <a:pPr lvl="1" hangingPunct="0"/>
            <a:r>
              <a:rPr lang="en-CA" sz="1600" dirty="0" smtClean="0"/>
              <a:t>If </a:t>
            </a:r>
            <a:r>
              <a:rPr lang="en-CA" sz="1600" dirty="0" err="1" smtClean="0"/>
              <a:t>previousRiceGolomb</a:t>
            </a:r>
            <a:r>
              <a:rPr lang="en-CA" sz="1600" dirty="0" smtClean="0"/>
              <a:t>=4</a:t>
            </a:r>
            <a:r>
              <a:rPr lang="en-CA" sz="1600" dirty="0"/>
              <a:t>, </a:t>
            </a:r>
            <a:r>
              <a:rPr lang="en-CA" sz="1600" dirty="0" smtClean="0"/>
              <a:t>then </a:t>
            </a:r>
            <a:r>
              <a:rPr lang="en-CA" sz="1600" i="1" dirty="0" err="1" smtClean="0"/>
              <a:t>coeff_abs_level_remaining</a:t>
            </a:r>
            <a:r>
              <a:rPr lang="en-CA" sz="1600" i="1" dirty="0" smtClean="0"/>
              <a:t> </a:t>
            </a:r>
            <a:r>
              <a:rPr lang="en-CA" sz="1600" dirty="0" smtClean="0"/>
              <a:t>encodes </a:t>
            </a:r>
            <a:r>
              <a:rPr lang="en-CA" sz="1600" dirty="0"/>
              <a:t>the absolute level of the coefficient minus </a:t>
            </a:r>
            <a:r>
              <a:rPr lang="en-CA" sz="1600" dirty="0" smtClean="0"/>
              <a:t>1</a:t>
            </a:r>
            <a:endParaRPr lang="en-US" sz="1600" dirty="0"/>
          </a:p>
          <a:p>
            <a:pPr hangingPunct="0"/>
            <a:endParaRPr lang="en-US" sz="1600" dirty="0" smtClean="0"/>
          </a:p>
        </p:txBody>
      </p:sp>
      <p:graphicFrame>
        <p:nvGraphicFramePr>
          <p:cNvPr id="4" name="Table 3"/>
          <p:cNvGraphicFramePr>
            <a:graphicFrameLocks noGrp="1"/>
          </p:cNvGraphicFramePr>
          <p:nvPr>
            <p:extLst>
              <p:ext uri="{D42A27DB-BD31-4B8C-83A1-F6EECF244321}">
                <p14:modId xmlns:p14="http://schemas.microsoft.com/office/powerpoint/2010/main" val="1965410011"/>
              </p:ext>
            </p:extLst>
          </p:nvPr>
        </p:nvGraphicFramePr>
        <p:xfrm>
          <a:off x="304800" y="4176030"/>
          <a:ext cx="8534400" cy="2148570"/>
        </p:xfrm>
        <a:graphic>
          <a:graphicData uri="http://schemas.openxmlformats.org/drawingml/2006/table">
            <a:tbl>
              <a:tblPr firstRow="1" firstCol="1" bandRow="1"/>
              <a:tblGrid>
                <a:gridCol w="4038600"/>
                <a:gridCol w="4495800"/>
              </a:tblGrid>
              <a:tr h="228870">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latin typeface="Times New Roman"/>
                          <a:ea typeface="Times New Roman"/>
                        </a:rPr>
                        <a:t>HEVC</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spcBef>
                          <a:spcPts val="680"/>
                        </a:spcBef>
                        <a:spcAft>
                          <a:spcPts val="0"/>
                        </a:spcAft>
                        <a:tabLst>
                          <a:tab pos="228600" algn="l"/>
                          <a:tab pos="457200" algn="l"/>
                          <a:tab pos="685800" algn="l"/>
                          <a:tab pos="914400" algn="l"/>
                        </a:tabLst>
                      </a:pPr>
                      <a:r>
                        <a:rPr lang="en-CA" sz="1400" b="1">
                          <a:effectLst/>
                          <a:latin typeface="Times New Roman"/>
                          <a:ea typeface="Times New Roman"/>
                        </a:rPr>
                        <a:t>Proposed Method 1</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9700">
                <a:tc>
                  <a:txBody>
                    <a:bodyPr/>
                    <a:lstStyle/>
                    <a:p>
                      <a:pPr marL="0" marR="0" algn="just" hangingPunct="0">
                        <a:spcBef>
                          <a:spcPts val="680"/>
                        </a:spcBef>
                        <a:spcAft>
                          <a:spcPts val="0"/>
                        </a:spcAft>
                        <a:tabLst>
                          <a:tab pos="228600" algn="l"/>
                          <a:tab pos="457200" algn="l"/>
                          <a:tab pos="685800" algn="l"/>
                          <a:tab pos="914400" algn="l"/>
                        </a:tabLst>
                      </a:pPr>
                      <a:r>
                        <a:rPr lang="en-CA" sz="1400" dirty="0" smtClean="0">
                          <a:effectLst/>
                          <a:latin typeface="Times New Roman"/>
                          <a:ea typeface="Times New Roman"/>
                        </a:rPr>
                        <a:t>Loop </a:t>
                      </a:r>
                      <a:r>
                        <a:rPr lang="en-CA" sz="1400" dirty="0">
                          <a:effectLst/>
                          <a:latin typeface="Times New Roman"/>
                          <a:ea typeface="Times New Roman"/>
                        </a:rPr>
                        <a:t>to encode </a:t>
                      </a:r>
                      <a:r>
                        <a:rPr lang="en-CA" sz="1400" i="1" dirty="0" err="1">
                          <a:effectLst/>
                          <a:latin typeface="Times New Roman"/>
                          <a:ea typeface="Times New Roman"/>
                        </a:rPr>
                        <a:t>significance_coeff_flag</a:t>
                      </a:r>
                      <a:endParaRPr lang="en-US" sz="1400" dirty="0">
                        <a:effectLs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r>
                        <a:rPr lang="en-CA" sz="1400" dirty="0">
                          <a:effectLst/>
                          <a:latin typeface="Times New Roman"/>
                          <a:ea typeface="Times New Roman"/>
                        </a:rPr>
                        <a:t>Loop to encode </a:t>
                      </a:r>
                      <a:r>
                        <a:rPr lang="en-CA" sz="1400" i="1" dirty="0">
                          <a:effectLst/>
                          <a:latin typeface="Times New Roman"/>
                          <a:ea typeface="Times New Roman"/>
                        </a:rPr>
                        <a:t>coeff_abs_level_greater1_flag</a:t>
                      </a:r>
                      <a:endParaRPr lang="en-US" sz="1400" dirty="0">
                        <a:effectLs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r>
                        <a:rPr lang="en-CA" sz="1400" dirty="0">
                          <a:effectLst/>
                          <a:latin typeface="Times New Roman"/>
                          <a:ea typeface="Times New Roman"/>
                        </a:rPr>
                        <a:t>Loop to encode </a:t>
                      </a:r>
                      <a:r>
                        <a:rPr lang="en-CA" sz="1400" i="1" dirty="0">
                          <a:effectLst/>
                          <a:latin typeface="Times New Roman"/>
                          <a:ea typeface="Times New Roman"/>
                        </a:rPr>
                        <a:t>coeff_abs_level_greater2_flag</a:t>
                      </a:r>
                      <a:endParaRPr lang="en-US" sz="1400" dirty="0">
                        <a:effectLs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r>
                        <a:rPr lang="en-CA" sz="1400" dirty="0">
                          <a:effectLst/>
                          <a:latin typeface="Times New Roman"/>
                          <a:ea typeface="Times New Roman"/>
                        </a:rPr>
                        <a:t>Loop to encode </a:t>
                      </a:r>
                      <a:r>
                        <a:rPr lang="en-CA" sz="1400" i="1" dirty="0" err="1">
                          <a:effectLst/>
                          <a:latin typeface="Times New Roman"/>
                          <a:ea typeface="Times New Roman"/>
                        </a:rPr>
                        <a:t>coeff_sign_flag</a:t>
                      </a:r>
                      <a:endParaRPr lang="en-US" sz="1400" dirty="0">
                        <a:effectLs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r>
                        <a:rPr lang="en-CA" sz="1400" dirty="0">
                          <a:effectLst/>
                          <a:latin typeface="Times New Roman"/>
                          <a:ea typeface="Times New Roman"/>
                        </a:rPr>
                        <a:t>Loop to encode </a:t>
                      </a:r>
                      <a:r>
                        <a:rPr lang="en-CA" sz="1400" i="1" dirty="0" err="1">
                          <a:effectLst/>
                          <a:latin typeface="Times New Roman"/>
                          <a:ea typeface="Times New Roman"/>
                        </a:rPr>
                        <a:t>coeff_abs_level_remaining</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spcBef>
                          <a:spcPts val="680"/>
                        </a:spcBef>
                        <a:spcAft>
                          <a:spcPts val="0"/>
                        </a:spcAft>
                        <a:tabLst>
                          <a:tab pos="228600" algn="l"/>
                          <a:tab pos="457200" algn="l"/>
                          <a:tab pos="685800" algn="l"/>
                          <a:tab pos="914400" algn="l"/>
                        </a:tabLst>
                      </a:pPr>
                      <a:r>
                        <a:rPr lang="en-CA" sz="1400" dirty="0" smtClean="0">
                          <a:effectLst/>
                          <a:latin typeface="Times New Roman"/>
                          <a:ea typeface="Times New Roman"/>
                        </a:rPr>
                        <a:t>Loop </a:t>
                      </a:r>
                      <a:r>
                        <a:rPr lang="en-CA" sz="1400" dirty="0">
                          <a:effectLst/>
                          <a:latin typeface="Times New Roman"/>
                          <a:ea typeface="Times New Roman"/>
                        </a:rPr>
                        <a:t>to encode </a:t>
                      </a:r>
                      <a:r>
                        <a:rPr lang="en-CA" sz="1400" i="1" dirty="0" err="1">
                          <a:effectLst/>
                          <a:latin typeface="Times New Roman"/>
                          <a:ea typeface="Times New Roman"/>
                        </a:rPr>
                        <a:t>significance_coeff_flag</a:t>
                      </a:r>
                      <a:endParaRPr lang="en-US" sz="1400" dirty="0">
                        <a:effectLs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r>
                        <a:rPr lang="en-CA" sz="1400" b="1" dirty="0">
                          <a:effectLst/>
                          <a:latin typeface="Times New Roman"/>
                          <a:ea typeface="Times New Roman"/>
                        </a:rPr>
                        <a:t>If ( </a:t>
                      </a:r>
                      <a:r>
                        <a:rPr lang="en-CA" sz="1400" b="1" dirty="0" err="1">
                          <a:effectLst/>
                          <a:latin typeface="Times New Roman"/>
                          <a:ea typeface="Times New Roman"/>
                        </a:rPr>
                        <a:t>previousRiceGolomb</a:t>
                      </a:r>
                      <a:r>
                        <a:rPr lang="en-CA" sz="1400" b="1" dirty="0">
                          <a:effectLst/>
                          <a:latin typeface="Times New Roman"/>
                          <a:ea typeface="Times New Roman"/>
                        </a:rPr>
                        <a:t> &lt; 4 )</a:t>
                      </a:r>
                      <a:endParaRPr lang="en-US" sz="1400" dirty="0">
                        <a:effectLst/>
                        <a:latin typeface="Times New Roman"/>
                        <a:ea typeface="Times New Roman"/>
                      </a:endParaRPr>
                    </a:p>
                    <a:p>
                      <a:pPr marL="228600" marR="0" algn="just" hangingPunct="0">
                        <a:spcBef>
                          <a:spcPts val="680"/>
                        </a:spcBef>
                        <a:spcAft>
                          <a:spcPts val="0"/>
                        </a:spcAft>
                        <a:tabLst>
                          <a:tab pos="228600" algn="l"/>
                          <a:tab pos="457200" algn="l"/>
                          <a:tab pos="685800" algn="l"/>
                          <a:tab pos="914400" algn="l"/>
                        </a:tabLst>
                      </a:pPr>
                      <a:r>
                        <a:rPr lang="en-CA" sz="1400" dirty="0">
                          <a:effectLst/>
                          <a:latin typeface="Times New Roman"/>
                          <a:ea typeface="Times New Roman"/>
                        </a:rPr>
                        <a:t>Loop to encode </a:t>
                      </a:r>
                      <a:r>
                        <a:rPr lang="en-CA" sz="1400" i="1" dirty="0">
                          <a:effectLst/>
                          <a:latin typeface="Times New Roman"/>
                          <a:ea typeface="Times New Roman"/>
                        </a:rPr>
                        <a:t>coeff_abs_level_greater1_flag</a:t>
                      </a:r>
                      <a:endParaRPr lang="en-US" sz="1400" dirty="0">
                        <a:effectLst/>
                        <a:latin typeface="Times New Roman"/>
                        <a:ea typeface="Times New Roman"/>
                      </a:endParaRPr>
                    </a:p>
                    <a:p>
                      <a:pPr marL="228600" marR="0" algn="just" hangingPunct="0">
                        <a:spcBef>
                          <a:spcPts val="680"/>
                        </a:spcBef>
                        <a:spcAft>
                          <a:spcPts val="0"/>
                        </a:spcAft>
                        <a:tabLst>
                          <a:tab pos="228600" algn="l"/>
                          <a:tab pos="457200" algn="l"/>
                          <a:tab pos="685800" algn="l"/>
                          <a:tab pos="914400" algn="l"/>
                        </a:tabLst>
                      </a:pPr>
                      <a:r>
                        <a:rPr lang="en-CA" sz="1400" dirty="0">
                          <a:effectLst/>
                          <a:latin typeface="Times New Roman"/>
                          <a:ea typeface="Times New Roman"/>
                        </a:rPr>
                        <a:t>Loop to encode </a:t>
                      </a:r>
                      <a:r>
                        <a:rPr lang="en-CA" sz="1400" i="1" dirty="0">
                          <a:effectLst/>
                          <a:latin typeface="Times New Roman"/>
                          <a:ea typeface="Times New Roman"/>
                        </a:rPr>
                        <a:t>coeff_abs_level_greater2_flag</a:t>
                      </a:r>
                      <a:endParaRPr lang="en-US" sz="1400" dirty="0">
                        <a:effectLs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r>
                        <a:rPr lang="en-CA" sz="1400" dirty="0">
                          <a:effectLst/>
                          <a:latin typeface="Times New Roman"/>
                          <a:ea typeface="Times New Roman"/>
                        </a:rPr>
                        <a:t>Loop to encode </a:t>
                      </a:r>
                      <a:r>
                        <a:rPr lang="en-CA" sz="1400" i="1" dirty="0" err="1">
                          <a:effectLst/>
                          <a:latin typeface="Times New Roman"/>
                          <a:ea typeface="Times New Roman"/>
                        </a:rPr>
                        <a:t>coeff_sign_flag</a:t>
                      </a:r>
                      <a:endParaRPr lang="en-US" sz="1400" dirty="0">
                        <a:effectLs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r>
                        <a:rPr lang="en-CA" sz="1400" dirty="0">
                          <a:effectLst/>
                          <a:latin typeface="Times New Roman"/>
                          <a:ea typeface="Times New Roman"/>
                        </a:rPr>
                        <a:t>Loop to encode </a:t>
                      </a:r>
                      <a:r>
                        <a:rPr lang="en-CA" sz="1400" b="1" i="1" dirty="0" err="1">
                          <a:effectLst/>
                          <a:latin typeface="Times New Roman"/>
                          <a:ea typeface="Times New Roman"/>
                        </a:rPr>
                        <a:t>coeff_abs_level_remaining</a:t>
                      </a:r>
                      <a:endParaRPr lang="en-US" sz="14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165654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Description – Method 2</a:t>
            </a:r>
            <a:endParaRPr lang="en-US" dirty="0"/>
          </a:p>
        </p:txBody>
      </p:sp>
      <p:sp>
        <p:nvSpPr>
          <p:cNvPr id="3" name="Content Placeholder 2"/>
          <p:cNvSpPr>
            <a:spLocks noGrp="1"/>
          </p:cNvSpPr>
          <p:nvPr>
            <p:ph idx="1"/>
          </p:nvPr>
        </p:nvSpPr>
        <p:spPr/>
        <p:txBody>
          <a:bodyPr>
            <a:noAutofit/>
          </a:bodyPr>
          <a:lstStyle/>
          <a:p>
            <a:pPr hangingPunct="0"/>
            <a:endParaRPr lang="en-US" sz="1800" dirty="0" smtClean="0"/>
          </a:p>
          <a:p>
            <a:pPr hangingPunct="0"/>
            <a:r>
              <a:rPr lang="en-US" sz="1800" dirty="0" smtClean="0"/>
              <a:t>In RCE2 test D1, it is proposed to</a:t>
            </a:r>
          </a:p>
          <a:p>
            <a:pPr lvl="1" hangingPunct="0"/>
            <a:r>
              <a:rPr lang="en-US" sz="1600" dirty="0" smtClean="0"/>
              <a:t>Initialize the Rice parameter to a value different from 0 depending on </a:t>
            </a:r>
            <a:r>
              <a:rPr lang="en-US" sz="1600" dirty="0" smtClean="0"/>
              <a:t>statistics</a:t>
            </a:r>
            <a:endParaRPr lang="en-US" sz="1600" dirty="0" smtClean="0"/>
          </a:p>
          <a:p>
            <a:pPr lvl="1" hangingPunct="0"/>
            <a:r>
              <a:rPr lang="en-US" sz="1600" dirty="0" smtClean="0"/>
              <a:t>Increase the maximum Rice parameter (which currently is 4)</a:t>
            </a:r>
          </a:p>
          <a:p>
            <a:pPr lvl="1" hangingPunct="0"/>
            <a:endParaRPr lang="en-US" sz="1600" dirty="0"/>
          </a:p>
          <a:p>
            <a:pPr hangingPunct="0"/>
            <a:r>
              <a:rPr lang="en-US" sz="1800" dirty="0" smtClean="0"/>
              <a:t>On top of RCE2 test D1, method 1 is modified in two ways:</a:t>
            </a:r>
          </a:p>
          <a:p>
            <a:pPr marL="744537" lvl="1" indent="-457200" hangingPunct="0">
              <a:buFont typeface="+mj-lt"/>
              <a:buAutoNum type="arabicPeriod"/>
            </a:pPr>
            <a:r>
              <a:rPr lang="en-US" sz="1600" dirty="0" smtClean="0"/>
              <a:t>Threshold on Rice parameter </a:t>
            </a:r>
            <a:r>
              <a:rPr lang="en-US" sz="1600" dirty="0" smtClean="0"/>
              <a:t>larger </a:t>
            </a:r>
            <a:r>
              <a:rPr lang="en-US" sz="1600" dirty="0" smtClean="0"/>
              <a:t>than 4</a:t>
            </a:r>
          </a:p>
          <a:p>
            <a:pPr marL="744537" lvl="1" indent="-457200" hangingPunct="0">
              <a:buFont typeface="+mj-lt"/>
              <a:buAutoNum type="arabicPeriod"/>
            </a:pPr>
            <a:r>
              <a:rPr lang="en-US" sz="1600" dirty="0" smtClean="0"/>
              <a:t>Re-use of </a:t>
            </a:r>
            <a:r>
              <a:rPr lang="en-US" sz="1600" dirty="0" smtClean="0"/>
              <a:t>the </a:t>
            </a:r>
            <a:r>
              <a:rPr lang="en-US" sz="1600" dirty="0" smtClean="0"/>
              <a:t>initial </a:t>
            </a:r>
            <a:r>
              <a:rPr lang="en-US" sz="1600" dirty="0" smtClean="0"/>
              <a:t>Rice parameter derived by </a:t>
            </a:r>
            <a:r>
              <a:rPr lang="en-US" sz="1600" dirty="0" smtClean="0"/>
              <a:t>method RCE2 test </a:t>
            </a:r>
            <a:r>
              <a:rPr lang="en-US" sz="1600" dirty="0" smtClean="0"/>
              <a:t>D1 (instead </a:t>
            </a:r>
            <a:r>
              <a:rPr lang="en-US" sz="1600" dirty="0" smtClean="0"/>
              <a:t>of storing the parameter of  the previous </a:t>
            </a:r>
            <a:r>
              <a:rPr lang="en-US" sz="1600" dirty="0" smtClean="0"/>
              <a:t>sub-block)</a:t>
            </a:r>
            <a:endParaRPr lang="en-US" sz="1200" dirty="0"/>
          </a:p>
          <a:p>
            <a:pPr hangingPunct="0"/>
            <a:endParaRPr lang="en-US" sz="1600" dirty="0" smtClean="0"/>
          </a:p>
        </p:txBody>
      </p:sp>
      <p:graphicFrame>
        <p:nvGraphicFramePr>
          <p:cNvPr id="5" name="Table 4"/>
          <p:cNvGraphicFramePr>
            <a:graphicFrameLocks noGrp="1"/>
          </p:cNvGraphicFramePr>
          <p:nvPr>
            <p:extLst>
              <p:ext uri="{D42A27DB-BD31-4B8C-83A1-F6EECF244321}">
                <p14:modId xmlns:p14="http://schemas.microsoft.com/office/powerpoint/2010/main" val="4052150988"/>
              </p:ext>
            </p:extLst>
          </p:nvPr>
        </p:nvGraphicFramePr>
        <p:xfrm>
          <a:off x="304800" y="4267200"/>
          <a:ext cx="4267200" cy="2209800"/>
        </p:xfrm>
        <a:graphic>
          <a:graphicData uri="http://schemas.openxmlformats.org/drawingml/2006/table">
            <a:tbl>
              <a:tblPr firstRow="1" firstCol="1" bandRow="1"/>
              <a:tblGrid>
                <a:gridCol w="4267200"/>
              </a:tblGrid>
              <a:tr h="256773">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latin typeface="Times New Roman"/>
                          <a:ea typeface="Times New Roman"/>
                        </a:rPr>
                        <a:t>Proposed Method 2</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3027">
                <a:tc>
                  <a:txBody>
                    <a:bodyPr/>
                    <a:lstStyle/>
                    <a:p>
                      <a:pPr marL="0" marR="0" algn="just" hangingPunct="0">
                        <a:spcBef>
                          <a:spcPts val="680"/>
                        </a:spcBef>
                        <a:spcAft>
                          <a:spcPts val="0"/>
                        </a:spcAft>
                        <a:tabLst>
                          <a:tab pos="228600" algn="l"/>
                          <a:tab pos="457200" algn="l"/>
                          <a:tab pos="685800" algn="l"/>
                          <a:tab pos="914400" algn="l"/>
                        </a:tabLst>
                      </a:pPr>
                      <a:r>
                        <a:rPr lang="en-CA" sz="1400" dirty="0" smtClean="0">
                          <a:effectLst/>
                          <a:latin typeface="Times New Roman"/>
                          <a:ea typeface="Times New Roman"/>
                        </a:rPr>
                        <a:t>Loop </a:t>
                      </a:r>
                      <a:r>
                        <a:rPr lang="en-CA" sz="1400" dirty="0">
                          <a:effectLst/>
                          <a:latin typeface="Times New Roman"/>
                          <a:ea typeface="Times New Roman"/>
                        </a:rPr>
                        <a:t>to encode </a:t>
                      </a:r>
                      <a:r>
                        <a:rPr lang="en-CA" sz="1400" i="1" dirty="0" err="1">
                          <a:effectLst/>
                          <a:latin typeface="Times New Roman"/>
                          <a:ea typeface="Times New Roman"/>
                        </a:rPr>
                        <a:t>significance_coeff_flag</a:t>
                      </a:r>
                      <a:endParaRPr lang="en-US" sz="1400" dirty="0">
                        <a:effectLs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r>
                        <a:rPr lang="en-CA" sz="1400" i="1" dirty="0">
                          <a:effectLst/>
                          <a:latin typeface="Times New Roman"/>
                          <a:ea typeface="Times New Roman"/>
                        </a:rPr>
                        <a:t> </a:t>
                      </a:r>
                      <a:r>
                        <a:rPr lang="en-CA" sz="1400" b="1" dirty="0" smtClean="0">
                          <a:effectLst/>
                          <a:latin typeface="Times New Roman"/>
                          <a:ea typeface="Times New Roman"/>
                        </a:rPr>
                        <a:t>If </a:t>
                      </a:r>
                      <a:r>
                        <a:rPr lang="en-CA" sz="1400" b="1" dirty="0">
                          <a:effectLst/>
                          <a:latin typeface="Times New Roman"/>
                          <a:ea typeface="Times New Roman"/>
                        </a:rPr>
                        <a:t>( </a:t>
                      </a:r>
                      <a:r>
                        <a:rPr lang="en-CA" sz="1400" b="1" dirty="0" err="1">
                          <a:effectLst/>
                          <a:latin typeface="Times New Roman"/>
                          <a:ea typeface="Times New Roman"/>
                        </a:rPr>
                        <a:t>initialRiceGolomb</a:t>
                      </a:r>
                      <a:r>
                        <a:rPr lang="en-CA" sz="1400" b="1" dirty="0">
                          <a:effectLst/>
                          <a:latin typeface="Times New Roman"/>
                          <a:ea typeface="Times New Roman"/>
                        </a:rPr>
                        <a:t> &lt; 5 )</a:t>
                      </a:r>
                      <a:endParaRPr lang="en-US" sz="1400" dirty="0">
                        <a:effectLst/>
                        <a:latin typeface="Times New Roman"/>
                        <a:ea typeface="Times New Roman"/>
                      </a:endParaRPr>
                    </a:p>
                    <a:p>
                      <a:pPr marL="228600" marR="0" algn="just" hangingPunct="0">
                        <a:spcBef>
                          <a:spcPts val="680"/>
                        </a:spcBef>
                        <a:spcAft>
                          <a:spcPts val="0"/>
                        </a:spcAft>
                        <a:tabLst>
                          <a:tab pos="228600" algn="l"/>
                          <a:tab pos="457200" algn="l"/>
                          <a:tab pos="685800" algn="l"/>
                          <a:tab pos="914400" algn="l"/>
                        </a:tabLst>
                      </a:pPr>
                      <a:r>
                        <a:rPr lang="en-CA" sz="1400" dirty="0" smtClean="0">
                          <a:effectLst/>
                          <a:latin typeface="Times New Roman"/>
                          <a:ea typeface="Times New Roman"/>
                        </a:rPr>
                        <a:t>Loop </a:t>
                      </a:r>
                      <a:r>
                        <a:rPr lang="en-CA" sz="1400" dirty="0">
                          <a:effectLst/>
                          <a:latin typeface="Times New Roman"/>
                          <a:ea typeface="Times New Roman"/>
                        </a:rPr>
                        <a:t>to encode </a:t>
                      </a:r>
                      <a:r>
                        <a:rPr lang="en-CA" sz="1400" i="1" dirty="0">
                          <a:effectLst/>
                          <a:latin typeface="Times New Roman"/>
                          <a:ea typeface="Times New Roman"/>
                        </a:rPr>
                        <a:t>coeff_abs_level_greater1_flag</a:t>
                      </a:r>
                      <a:endParaRPr lang="en-US" sz="1400" dirty="0">
                        <a:effectLst/>
                        <a:latin typeface="Times New Roman"/>
                        <a:ea typeface="Times New Roman"/>
                      </a:endParaRPr>
                    </a:p>
                    <a:p>
                      <a:pPr marL="228600" marR="0" algn="just" hangingPunct="0">
                        <a:spcBef>
                          <a:spcPts val="680"/>
                        </a:spcBef>
                        <a:spcAft>
                          <a:spcPts val="0"/>
                        </a:spcAft>
                        <a:tabLst>
                          <a:tab pos="228600" algn="l"/>
                          <a:tab pos="457200" algn="l"/>
                          <a:tab pos="685800" algn="l"/>
                          <a:tab pos="914400" algn="l"/>
                        </a:tabLst>
                      </a:pPr>
                      <a:r>
                        <a:rPr lang="en-CA" sz="1400" dirty="0" smtClean="0">
                          <a:effectLst/>
                          <a:latin typeface="Times New Roman"/>
                          <a:ea typeface="Times New Roman"/>
                        </a:rPr>
                        <a:t>Loop </a:t>
                      </a:r>
                      <a:r>
                        <a:rPr lang="en-CA" sz="1400" dirty="0">
                          <a:effectLst/>
                          <a:latin typeface="Times New Roman"/>
                          <a:ea typeface="Times New Roman"/>
                        </a:rPr>
                        <a:t>to encode </a:t>
                      </a:r>
                      <a:r>
                        <a:rPr lang="en-CA" sz="1400" i="1" dirty="0">
                          <a:effectLst/>
                          <a:latin typeface="Times New Roman"/>
                          <a:ea typeface="Times New Roman"/>
                        </a:rPr>
                        <a:t>coeff_abs_level_greater2_flag</a:t>
                      </a:r>
                      <a:endParaRPr lang="en-US" sz="1400" dirty="0">
                        <a:effectLs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r>
                        <a:rPr lang="en-CA" sz="1400" dirty="0" smtClean="0">
                          <a:effectLst/>
                          <a:latin typeface="Times New Roman"/>
                          <a:ea typeface="Times New Roman"/>
                        </a:rPr>
                        <a:t>Loop </a:t>
                      </a:r>
                      <a:r>
                        <a:rPr lang="en-CA" sz="1400" dirty="0">
                          <a:effectLst/>
                          <a:latin typeface="Times New Roman"/>
                          <a:ea typeface="Times New Roman"/>
                        </a:rPr>
                        <a:t>to encode </a:t>
                      </a:r>
                      <a:r>
                        <a:rPr lang="en-CA" sz="1400" i="1" dirty="0" err="1">
                          <a:effectLst/>
                          <a:latin typeface="Times New Roman"/>
                          <a:ea typeface="Times New Roman"/>
                        </a:rPr>
                        <a:t>coeff_sign_flag</a:t>
                      </a:r>
                      <a:endParaRPr lang="en-US" sz="1400" dirty="0">
                        <a:effectLs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r>
                        <a:rPr lang="en-CA" sz="1400" dirty="0" smtClean="0">
                          <a:effectLst/>
                          <a:latin typeface="Times New Roman"/>
                          <a:ea typeface="Times New Roman"/>
                        </a:rPr>
                        <a:t>Loop </a:t>
                      </a:r>
                      <a:r>
                        <a:rPr lang="en-CA" sz="1400" dirty="0">
                          <a:effectLst/>
                          <a:latin typeface="Times New Roman"/>
                          <a:ea typeface="Times New Roman"/>
                        </a:rPr>
                        <a:t>to encode </a:t>
                      </a:r>
                      <a:r>
                        <a:rPr lang="en-CA" sz="1400" b="1" i="1" dirty="0" err="1">
                          <a:effectLst/>
                          <a:latin typeface="Times New Roman"/>
                          <a:ea typeface="Times New Roman"/>
                        </a:rPr>
                        <a:t>coeff_abs_level_remaining</a:t>
                      </a:r>
                      <a:endParaRPr lang="en-US" sz="14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4800600" y="4800600"/>
            <a:ext cx="4114800" cy="523220"/>
          </a:xfrm>
          <a:prstGeom prst="rect">
            <a:avLst/>
          </a:prstGeom>
          <a:noFill/>
        </p:spPr>
        <p:txBody>
          <a:bodyPr wrap="square" rtlCol="0">
            <a:spAutoFit/>
          </a:bodyPr>
          <a:lstStyle/>
          <a:p>
            <a:r>
              <a:rPr lang="en-US" sz="1400" dirty="0" smtClean="0"/>
              <a:t>HEVCv1 behavior is achieved whenever Rice is equal or less than 4</a:t>
            </a:r>
            <a:endParaRPr lang="en-US" sz="1400" dirty="0"/>
          </a:p>
        </p:txBody>
      </p:sp>
    </p:spTree>
    <p:extLst>
      <p:ext uri="{BB962C8B-B14F-4D97-AF65-F5344CB8AC3E}">
        <p14:creationId xmlns:p14="http://schemas.microsoft.com/office/powerpoint/2010/main" val="1958539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0000"/>
              </a:lnSpc>
            </a:pPr>
            <a:r>
              <a:rPr lang="en-US" dirty="0" smtClean="0"/>
              <a:t>Results</a:t>
            </a:r>
            <a:endParaRPr lang="en-US" dirty="0"/>
          </a:p>
        </p:txBody>
      </p:sp>
      <p:sp>
        <p:nvSpPr>
          <p:cNvPr id="3" name="Content Placeholder 2"/>
          <p:cNvSpPr>
            <a:spLocks noGrp="1"/>
          </p:cNvSpPr>
          <p:nvPr>
            <p:ph idx="1"/>
          </p:nvPr>
        </p:nvSpPr>
        <p:spPr>
          <a:xfrm>
            <a:off x="163512" y="904108"/>
            <a:ext cx="8904287" cy="5314950"/>
          </a:xfrm>
        </p:spPr>
        <p:txBody>
          <a:bodyPr>
            <a:normAutofit/>
          </a:bodyPr>
          <a:lstStyle/>
          <a:p>
            <a:pPr marL="0" lvl="0" indent="0" hangingPunct="0">
              <a:buNone/>
            </a:pPr>
            <a:endParaRPr lang="en-US" sz="1800" dirty="0" smtClean="0"/>
          </a:p>
          <a:p>
            <a:pPr hangingPunct="0"/>
            <a:r>
              <a:rPr lang="en-US" sz="1800" dirty="0" smtClean="0"/>
              <a:t>BD-rates for</a:t>
            </a:r>
          </a:p>
          <a:p>
            <a:pPr lvl="1" hangingPunct="0"/>
            <a:r>
              <a:rPr lang="en-US" sz="1600" dirty="0"/>
              <a:t>Range Extensions common test conditions (CTC)</a:t>
            </a:r>
          </a:p>
          <a:p>
            <a:pPr lvl="1" hangingPunct="0"/>
            <a:r>
              <a:rPr lang="en-US" sz="1600" dirty="0" smtClean="0"/>
              <a:t>AhG18 test conditions for high bit-depth (HBD)</a:t>
            </a:r>
          </a:p>
          <a:p>
            <a:pPr lvl="1" hangingPunct="0"/>
            <a:endParaRPr lang="en-US" sz="1600" dirty="0"/>
          </a:p>
          <a:p>
            <a:pPr hangingPunct="0"/>
            <a:r>
              <a:rPr lang="en-US" sz="1800" dirty="0" smtClean="0"/>
              <a:t>Method </a:t>
            </a:r>
            <a:r>
              <a:rPr lang="en-US" sz="1800" dirty="0" smtClean="0"/>
              <a:t>2 results also provided on top of RCE2 test D1 results</a:t>
            </a:r>
          </a:p>
          <a:p>
            <a:pPr hangingPunct="0"/>
            <a:endParaRPr lang="en-US" sz="1800" dirty="0"/>
          </a:p>
          <a:p>
            <a:pPr hangingPunct="0"/>
            <a:r>
              <a:rPr lang="en-US" sz="1800" dirty="0" smtClean="0"/>
              <a:t>Bin count reduction</a:t>
            </a:r>
          </a:p>
        </p:txBody>
      </p:sp>
    </p:spTree>
    <p:extLst>
      <p:ext uri="{BB962C8B-B14F-4D97-AF65-F5344CB8AC3E}">
        <p14:creationId xmlns:p14="http://schemas.microsoft.com/office/powerpoint/2010/main" val="4071140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Performance for CTC - method 1</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765049549"/>
              </p:ext>
            </p:extLst>
          </p:nvPr>
        </p:nvGraphicFramePr>
        <p:xfrm>
          <a:off x="304800" y="1066800"/>
          <a:ext cx="8077199" cy="5282569"/>
        </p:xfrm>
        <a:graphic>
          <a:graphicData uri="http://schemas.openxmlformats.org/drawingml/2006/table">
            <a:tbl>
              <a:tblPr/>
              <a:tblGrid>
                <a:gridCol w="967928"/>
                <a:gridCol w="789919"/>
                <a:gridCol w="789919"/>
                <a:gridCol w="789919"/>
                <a:gridCol w="789919"/>
                <a:gridCol w="789919"/>
                <a:gridCol w="789919"/>
                <a:gridCol w="789919"/>
                <a:gridCol w="789919"/>
                <a:gridCol w="789919"/>
              </a:tblGrid>
              <a:tr h="175260">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6214">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260">
                <a:tc>
                  <a:txBody>
                    <a:bodyPr/>
                    <a:lstStyle/>
                    <a:p>
                      <a:pPr algn="l" fontAlgn="b"/>
                      <a:r>
                        <a:rPr lang="en-US" sz="1100" b="0" i="0" u="none" strike="noStrike">
                          <a:solidFill>
                            <a:srgbClr val="000000"/>
                          </a:solidFill>
                          <a:effectLst/>
                          <a:latin typeface="Arial"/>
                        </a:rPr>
                        <a:t>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5260">
                <a:tc>
                  <a:txBody>
                    <a:bodyPr/>
                    <a:lstStyle/>
                    <a:p>
                      <a:pPr algn="l" fontAlgn="b"/>
                      <a:r>
                        <a:rPr lang="en-US" sz="1100" b="0" i="0" u="none" strike="noStrike">
                          <a:solidFill>
                            <a:srgbClr val="000000"/>
                          </a:solidFill>
                          <a:effectLst/>
                          <a:latin typeface="Arial"/>
                        </a:rPr>
                        <a:t>YCbCr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6214">
                <a:tc>
                  <a:txBody>
                    <a:bodyPr/>
                    <a:lstStyle/>
                    <a:p>
                      <a:pPr algn="l" fontAlgn="b"/>
                      <a:r>
                        <a:rPr lang="en-US" sz="1100" b="0" i="0" u="none" strike="noStrike">
                          <a:solidFill>
                            <a:srgbClr val="000000"/>
                          </a:solidFill>
                          <a:effectLst/>
                          <a:latin typeface="Arial"/>
                        </a:rPr>
                        <a:t>YCbCr 4:2:2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260">
                <a:tc>
                  <a:txBody>
                    <a:bodyPr/>
                    <a:lstStyle/>
                    <a:p>
                      <a:pPr algn="l" fontAlgn="b"/>
                      <a:r>
                        <a:rPr lang="en-US" sz="1100" b="1" i="0" u="none" strike="noStrike">
                          <a:solidFill>
                            <a:srgbClr val="000000"/>
                          </a:solidFill>
                          <a:effectLst/>
                          <a:latin typeface="Arial"/>
                        </a:rPr>
                        <a:t>Overall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86214">
                <a:tc>
                  <a:txBody>
                    <a:bodyPr/>
                    <a:lstStyle/>
                    <a:p>
                      <a:pPr algn="l" fontAlgn="b"/>
                      <a:r>
                        <a:rPr lang="en-US" sz="1100" b="0" i="0" u="none" strike="noStrike" dirty="0">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260">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6214">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6214">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75260">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Random Access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Random Access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0" i="0" u="none" strike="noStrike">
                          <a:solidFill>
                            <a:srgbClr val="000000"/>
                          </a:solidFill>
                          <a:effectLst/>
                          <a:latin typeface="Arial"/>
                        </a:rPr>
                        <a:t>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YCbCr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YCbCr 4:2:2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1" i="0" u="none" strike="noStrike">
                          <a:solidFill>
                            <a:srgbClr val="000000"/>
                          </a:solidFill>
                          <a:effectLst/>
                          <a:latin typeface="Arial"/>
                        </a:rPr>
                        <a:t>Overall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0" i="0" u="none" strike="noStrike">
                          <a:solidFill>
                            <a:srgbClr val="000000"/>
                          </a:solidFill>
                          <a:effectLst/>
                          <a:latin typeface="Arial"/>
                        </a:rPr>
                        <a:t>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0" i="0" u="none" strike="noStrike">
                          <a:solidFill>
                            <a:srgbClr val="000000"/>
                          </a:solidFill>
                          <a:effectLst/>
                          <a:latin typeface="Arial"/>
                        </a:rPr>
                        <a:t>YCbCr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YCbCr 4:2:2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1" i="0" u="none" strike="noStrike">
                          <a:solidFill>
                            <a:srgbClr val="000000"/>
                          </a:solidFill>
                          <a:effectLst/>
                          <a:latin typeface="Arial"/>
                        </a:rPr>
                        <a:t>Overall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dirty="0">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7934327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Performance for CTC - method 2</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574872738"/>
              </p:ext>
            </p:extLst>
          </p:nvPr>
        </p:nvGraphicFramePr>
        <p:xfrm>
          <a:off x="304800" y="1066800"/>
          <a:ext cx="8077199" cy="5282569"/>
        </p:xfrm>
        <a:graphic>
          <a:graphicData uri="http://schemas.openxmlformats.org/drawingml/2006/table">
            <a:tbl>
              <a:tblPr/>
              <a:tblGrid>
                <a:gridCol w="967928"/>
                <a:gridCol w="789919"/>
                <a:gridCol w="789919"/>
                <a:gridCol w="789919"/>
                <a:gridCol w="789919"/>
                <a:gridCol w="789919"/>
                <a:gridCol w="789919"/>
                <a:gridCol w="789919"/>
                <a:gridCol w="789919"/>
                <a:gridCol w="789919"/>
              </a:tblGrid>
              <a:tr h="175260">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6214">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260">
                <a:tc>
                  <a:txBody>
                    <a:bodyPr/>
                    <a:lstStyle/>
                    <a:p>
                      <a:pPr algn="l" fontAlgn="b"/>
                      <a:r>
                        <a:rPr lang="en-US" sz="1100" b="0" i="0" u="none" strike="noStrike">
                          <a:solidFill>
                            <a:srgbClr val="000000"/>
                          </a:solidFill>
                          <a:effectLst/>
                          <a:latin typeface="Arial"/>
                        </a:rPr>
                        <a:t>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5260">
                <a:tc>
                  <a:txBody>
                    <a:bodyPr/>
                    <a:lstStyle/>
                    <a:p>
                      <a:pPr algn="l" fontAlgn="b"/>
                      <a:r>
                        <a:rPr lang="en-US" sz="1100" b="0" i="0" u="none" strike="noStrike">
                          <a:solidFill>
                            <a:srgbClr val="000000"/>
                          </a:solidFill>
                          <a:effectLst/>
                          <a:latin typeface="Arial"/>
                        </a:rPr>
                        <a:t>YCbCr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6214">
                <a:tc>
                  <a:txBody>
                    <a:bodyPr/>
                    <a:lstStyle/>
                    <a:p>
                      <a:pPr algn="l" fontAlgn="b"/>
                      <a:r>
                        <a:rPr lang="en-US" sz="1100" b="0" i="0" u="none" strike="noStrike">
                          <a:solidFill>
                            <a:srgbClr val="000000"/>
                          </a:solidFill>
                          <a:effectLst/>
                          <a:latin typeface="Arial"/>
                        </a:rPr>
                        <a:t>YCbCr 4:2:2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260">
                <a:tc>
                  <a:txBody>
                    <a:bodyPr/>
                    <a:lstStyle/>
                    <a:p>
                      <a:pPr algn="l" fontAlgn="b"/>
                      <a:r>
                        <a:rPr lang="en-US" sz="1100" b="1" i="0" u="none" strike="noStrike">
                          <a:solidFill>
                            <a:srgbClr val="000000"/>
                          </a:solidFill>
                          <a:effectLst/>
                          <a:latin typeface="Arial"/>
                        </a:rPr>
                        <a:t>Overall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86214">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5260">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6214">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86214">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75260">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Random Access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Random Access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0" i="0" u="none" strike="noStrike">
                          <a:solidFill>
                            <a:srgbClr val="000000"/>
                          </a:solidFill>
                          <a:effectLst/>
                          <a:latin typeface="Arial"/>
                        </a:rPr>
                        <a:t>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YCbCr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YCbCr 4:2:2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1" i="0" u="none" strike="noStrike">
                          <a:solidFill>
                            <a:srgbClr val="000000"/>
                          </a:solidFill>
                          <a:effectLst/>
                          <a:latin typeface="Arial"/>
                        </a:rPr>
                        <a:t>Overall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1"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0" i="0" u="none" strike="noStrike">
                          <a:solidFill>
                            <a:srgbClr val="000000"/>
                          </a:solidFill>
                          <a:effectLst/>
                          <a:latin typeface="Arial"/>
                        </a:rPr>
                        <a:t>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0" i="0" u="none" strike="noStrike">
                          <a:solidFill>
                            <a:srgbClr val="000000"/>
                          </a:solidFill>
                          <a:effectLst/>
                          <a:latin typeface="Arial"/>
                        </a:rPr>
                        <a:t>YCbCr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YCbCr 4:2:2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1" i="0" u="none" strike="noStrike">
                          <a:solidFill>
                            <a:srgbClr val="000000"/>
                          </a:solidFill>
                          <a:effectLst/>
                          <a:latin typeface="Arial"/>
                        </a:rPr>
                        <a:t>Overall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100" b="0" i="0" u="none" strike="noStrike">
                        <a:solidFill>
                          <a:srgbClr val="808080"/>
                        </a:solidFill>
                        <a:effectLst/>
                        <a:latin typeface="Arial"/>
                      </a:endParaRPr>
                    </a:p>
                  </a:txBody>
                  <a:tcPr marL="9525" marR="9525" marT="9525" marB="0" anchor="b">
                    <a:lnL>
                      <a:noFill/>
                    </a:lnL>
                    <a:lnR>
                      <a:noFill/>
                    </a:lnR>
                    <a:lnT>
                      <a:noFill/>
                    </a:lnT>
                    <a:lnB>
                      <a:noFill/>
                    </a:lnB>
                  </a:tcPr>
                </a:tc>
              </a:tr>
              <a:tr h="175260">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107%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r>
              <a:tr h="186214">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1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13902919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for HBD</a:t>
            </a:r>
            <a:endParaRPr lang="en-US" dirty="0"/>
          </a:p>
        </p:txBody>
      </p:sp>
      <p:sp>
        <p:nvSpPr>
          <p:cNvPr id="23" name="TextBox 22"/>
          <p:cNvSpPr txBox="1"/>
          <p:nvPr/>
        </p:nvSpPr>
        <p:spPr>
          <a:xfrm>
            <a:off x="990600" y="1368623"/>
            <a:ext cx="1524000" cy="307777"/>
          </a:xfrm>
          <a:prstGeom prst="rect">
            <a:avLst/>
          </a:prstGeom>
          <a:noFill/>
        </p:spPr>
        <p:txBody>
          <a:bodyPr wrap="square" rtlCol="0">
            <a:spAutoFit/>
          </a:bodyPr>
          <a:lstStyle/>
          <a:p>
            <a:r>
              <a:rPr lang="en-US" sz="1400" b="1" dirty="0" smtClean="0"/>
              <a:t>Method 1</a:t>
            </a:r>
            <a:endParaRPr lang="en-US" sz="1400" b="1" dirty="0"/>
          </a:p>
        </p:txBody>
      </p:sp>
      <p:sp>
        <p:nvSpPr>
          <p:cNvPr id="24" name="TextBox 23"/>
          <p:cNvSpPr txBox="1"/>
          <p:nvPr/>
        </p:nvSpPr>
        <p:spPr>
          <a:xfrm>
            <a:off x="971550" y="3276600"/>
            <a:ext cx="2305050" cy="307777"/>
          </a:xfrm>
          <a:prstGeom prst="rect">
            <a:avLst/>
          </a:prstGeom>
          <a:noFill/>
        </p:spPr>
        <p:txBody>
          <a:bodyPr wrap="square" rtlCol="0">
            <a:spAutoFit/>
          </a:bodyPr>
          <a:lstStyle/>
          <a:p>
            <a:r>
              <a:rPr lang="en-US" sz="1400" b="1" dirty="0" smtClean="0"/>
              <a:t>Method 2</a:t>
            </a:r>
            <a:endParaRPr lang="en-US" sz="1400" b="1" dirty="0"/>
          </a:p>
        </p:txBody>
      </p:sp>
      <p:sp>
        <p:nvSpPr>
          <p:cNvPr id="12" name="TextBox 11"/>
          <p:cNvSpPr txBox="1"/>
          <p:nvPr/>
        </p:nvSpPr>
        <p:spPr>
          <a:xfrm>
            <a:off x="952500" y="5029200"/>
            <a:ext cx="3162300" cy="523220"/>
          </a:xfrm>
          <a:prstGeom prst="rect">
            <a:avLst/>
          </a:prstGeom>
          <a:noFill/>
        </p:spPr>
        <p:txBody>
          <a:bodyPr wrap="square" rtlCol="0">
            <a:spAutoFit/>
          </a:bodyPr>
          <a:lstStyle/>
          <a:p>
            <a:r>
              <a:rPr lang="en-US" sz="1400" b="1" dirty="0" smtClean="0"/>
              <a:t>Method 2 </a:t>
            </a:r>
          </a:p>
          <a:p>
            <a:r>
              <a:rPr lang="en-US" sz="1400" b="1" dirty="0" smtClean="0"/>
              <a:t>(anchor RCE2 test D1)</a:t>
            </a:r>
            <a:endParaRPr lang="en-US" sz="1400" b="1" dirty="0"/>
          </a:p>
        </p:txBody>
      </p:sp>
      <p:graphicFrame>
        <p:nvGraphicFramePr>
          <p:cNvPr id="5" name="Table 4"/>
          <p:cNvGraphicFramePr>
            <a:graphicFrameLocks noGrp="1"/>
          </p:cNvGraphicFramePr>
          <p:nvPr>
            <p:extLst>
              <p:ext uri="{D42A27DB-BD31-4B8C-83A1-F6EECF244321}">
                <p14:modId xmlns:p14="http://schemas.microsoft.com/office/powerpoint/2010/main" val="1278967954"/>
              </p:ext>
            </p:extLst>
          </p:nvPr>
        </p:nvGraphicFramePr>
        <p:xfrm>
          <a:off x="2667000" y="1323116"/>
          <a:ext cx="3124200" cy="1447801"/>
        </p:xfrm>
        <a:graphic>
          <a:graphicData uri="http://schemas.openxmlformats.org/drawingml/2006/table">
            <a:tbl>
              <a:tblPr/>
              <a:tblGrid>
                <a:gridCol w="906018"/>
                <a:gridCol w="739394"/>
                <a:gridCol w="739394"/>
                <a:gridCol w="739394"/>
              </a:tblGrid>
              <a:tr h="201433">
                <a:tc>
                  <a:txBody>
                    <a:bodyPr/>
                    <a:lstStyle/>
                    <a:p>
                      <a:pPr algn="l" fontAlgn="b"/>
                      <a:endParaRPr lang="en-US" sz="12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4023">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1433">
                <a:tc>
                  <a:txBody>
                    <a:bodyPr/>
                    <a:lstStyle/>
                    <a:p>
                      <a:pPr algn="l" fontAlgn="b"/>
                      <a:r>
                        <a:rPr lang="en-US" sz="1200" b="0" i="0" u="none" strike="noStrike" dirty="0">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01433">
                <a:tc>
                  <a:txBody>
                    <a:bodyPr/>
                    <a:lstStyle/>
                    <a:p>
                      <a:pPr algn="l" fontAlgn="b"/>
                      <a:r>
                        <a:rPr lang="en-US" sz="12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14023">
                <a:tc>
                  <a:txBody>
                    <a:bodyPr/>
                    <a:lstStyle/>
                    <a:p>
                      <a:pPr algn="l" fontAlgn="b"/>
                      <a:r>
                        <a:rPr lang="en-US" sz="12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1433">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4023">
                <a:tc>
                  <a:txBody>
                    <a:bodyPr/>
                    <a:lstStyle/>
                    <a:p>
                      <a:pPr algn="l" fontAlgn="b"/>
                      <a:r>
                        <a:rPr lang="en-US" sz="1200" b="0" i="0" u="none" strike="noStrike" dirty="0">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dirty="0">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893445886"/>
              </p:ext>
            </p:extLst>
          </p:nvPr>
        </p:nvGraphicFramePr>
        <p:xfrm>
          <a:off x="2667000" y="5181600"/>
          <a:ext cx="3124200" cy="1447801"/>
        </p:xfrm>
        <a:graphic>
          <a:graphicData uri="http://schemas.openxmlformats.org/drawingml/2006/table">
            <a:tbl>
              <a:tblPr/>
              <a:tblGrid>
                <a:gridCol w="906018"/>
                <a:gridCol w="739394"/>
                <a:gridCol w="739394"/>
                <a:gridCol w="739394"/>
              </a:tblGrid>
              <a:tr h="201433">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4023">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1433">
                <a:tc>
                  <a:txBody>
                    <a:bodyPr/>
                    <a:lstStyle/>
                    <a:p>
                      <a:pPr algn="l" fontAlgn="b"/>
                      <a:r>
                        <a:rPr lang="en-US" sz="1200" b="0" i="0" u="none" strike="noStrike">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01433">
                <a:tc>
                  <a:txBody>
                    <a:bodyPr/>
                    <a:lstStyle/>
                    <a:p>
                      <a:pPr algn="l" fontAlgn="b"/>
                      <a:r>
                        <a:rPr lang="en-US" sz="12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14023">
                <a:tc>
                  <a:txBody>
                    <a:bodyPr/>
                    <a:lstStyle/>
                    <a:p>
                      <a:pPr algn="l" fontAlgn="b"/>
                      <a:r>
                        <a:rPr lang="en-US" sz="12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1433">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105%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4023">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dirty="0">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262364454"/>
              </p:ext>
            </p:extLst>
          </p:nvPr>
        </p:nvGraphicFramePr>
        <p:xfrm>
          <a:off x="2590800" y="3276599"/>
          <a:ext cx="3200400" cy="1447801"/>
        </p:xfrm>
        <a:graphic>
          <a:graphicData uri="http://schemas.openxmlformats.org/drawingml/2006/table">
            <a:tbl>
              <a:tblPr/>
              <a:tblGrid>
                <a:gridCol w="928116"/>
                <a:gridCol w="672084"/>
                <a:gridCol w="842772"/>
                <a:gridCol w="757428"/>
              </a:tblGrid>
              <a:tr h="201433">
                <a:tc>
                  <a:txBody>
                    <a:bodyPr/>
                    <a:lstStyle/>
                    <a:p>
                      <a:pPr algn="l" fontAlgn="b"/>
                      <a:endParaRPr lang="en-US" sz="12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4023">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1433">
                <a:tc>
                  <a:txBody>
                    <a:bodyPr/>
                    <a:lstStyle/>
                    <a:p>
                      <a:pPr algn="l" fontAlgn="b"/>
                      <a:r>
                        <a:rPr lang="en-US" sz="1200" b="0" i="0" u="none" strike="noStrike">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-7.1%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200" b="0" i="0" u="none" strike="noStrike">
                          <a:solidFill>
                            <a:srgbClr val="000000"/>
                          </a:solidFill>
                          <a:effectLst/>
                          <a:latin typeface="Arial"/>
                        </a:rPr>
                        <a:t>-6.8%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200" b="0" i="0" u="none" strike="noStrike">
                          <a:solidFill>
                            <a:srgbClr val="000000"/>
                          </a:solidFill>
                          <a:effectLst/>
                          <a:latin typeface="Arial"/>
                        </a:rPr>
                        <a:t>-6.8%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201433">
                <a:tc>
                  <a:txBody>
                    <a:bodyPr/>
                    <a:lstStyle/>
                    <a:p>
                      <a:pPr algn="l" fontAlgn="b"/>
                      <a:r>
                        <a:rPr lang="en-US" sz="12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-18.7%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-18.4%</a:t>
                      </a:r>
                    </a:p>
                  </a:txBody>
                  <a:tcPr marL="9525" marR="9525" marT="9525" marB="0" anchor="b">
                    <a:lnL>
                      <a:noFill/>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-18.4%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14023">
                <a:tc>
                  <a:txBody>
                    <a:bodyPr/>
                    <a:lstStyle/>
                    <a:p>
                      <a:pPr algn="l" fontAlgn="b"/>
                      <a:r>
                        <a:rPr lang="en-US" sz="12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-28.7%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200" b="0" i="0" u="none" strike="noStrike">
                          <a:solidFill>
                            <a:srgbClr val="000000"/>
                          </a:solidFill>
                          <a:effectLst/>
                          <a:latin typeface="Arial"/>
                        </a:rPr>
                        <a:t>-28.5%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200" b="0" i="0" u="none" strike="noStrike">
                          <a:solidFill>
                            <a:srgbClr val="000000"/>
                          </a:solidFill>
                          <a:effectLst/>
                          <a:latin typeface="Arial"/>
                        </a:rPr>
                        <a:t>-28.6%</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201433">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92%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4023">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dirty="0">
                          <a:solidFill>
                            <a:srgbClr val="000000"/>
                          </a:solidFill>
                          <a:effectLst/>
                          <a:latin typeface="Arial"/>
                        </a:rPr>
                        <a:t>89%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2601171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 usage of method 1 with respect to anchor for HBD</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453092146"/>
              </p:ext>
            </p:extLst>
          </p:nvPr>
        </p:nvGraphicFramePr>
        <p:xfrm>
          <a:off x="838200" y="1828800"/>
          <a:ext cx="3810000" cy="2133600"/>
        </p:xfrm>
        <a:graphic>
          <a:graphicData uri="http://schemas.openxmlformats.org/drawingml/2006/table">
            <a:tbl>
              <a:tblPr firstRow="1" firstCol="1" bandRow="1"/>
              <a:tblGrid>
                <a:gridCol w="1905000"/>
                <a:gridCol w="1905000"/>
              </a:tblGrid>
              <a:tr h="355600">
                <a:tc>
                  <a:txBody>
                    <a:bodyPr/>
                    <a:lstStyle/>
                    <a:p>
                      <a:pPr marL="0" marR="0" algn="just" hangingPunct="0">
                        <a:spcBef>
                          <a:spcPts val="680"/>
                        </a:spcBef>
                        <a:spcAft>
                          <a:spcPts val="0"/>
                        </a:spcAft>
                        <a:tabLst>
                          <a:tab pos="228600" algn="l"/>
                          <a:tab pos="457200" algn="l"/>
                          <a:tab pos="685800" algn="l"/>
                          <a:tab pos="914400" algn="l"/>
                        </a:tabLst>
                      </a:pPr>
                      <a:r>
                        <a:rPr lang="en-US" sz="1400" b="1" dirty="0">
                          <a:effectLst/>
                          <a:latin typeface="Times New Roman"/>
                          <a:ea typeface="Times New Roman"/>
                        </a:rPr>
                        <a:t>Bin category</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effectLst/>
                          <a:latin typeface="Times New Roman"/>
                          <a:ea typeface="Times New Roman"/>
                        </a:rPr>
                        <a:t>Bin usage </a:t>
                      </a:r>
                      <a:r>
                        <a:rPr lang="en-US" sz="1400" b="1" dirty="0" smtClean="0">
                          <a:effectLst/>
                          <a:latin typeface="Times New Roman"/>
                          <a:ea typeface="Times New Roman"/>
                        </a:rPr>
                        <a:t>(%)</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effectLst/>
                          <a:latin typeface="Times New Roman"/>
                          <a:ea typeface="Times New Roman"/>
                        </a:rPr>
                        <a:t>All</a:t>
                      </a:r>
                      <a:r>
                        <a:rPr lang="en-US" sz="1400" baseline="0" dirty="0" smtClean="0">
                          <a:effectLst/>
                          <a:latin typeface="Times New Roman"/>
                          <a:ea typeface="Times New Roman"/>
                        </a:rPr>
                        <a:t> bins</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effectLst/>
                          <a:latin typeface="Times New Roman"/>
                          <a:ea typeface="Times New Roman"/>
                        </a:rPr>
                        <a:t>96.8%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just" hangingPunct="0">
                        <a:spcBef>
                          <a:spcPts val="680"/>
                        </a:spcBef>
                        <a:spcAft>
                          <a:spcPts val="0"/>
                        </a:spcAft>
                        <a:tabLst>
                          <a:tab pos="228600" algn="l"/>
                          <a:tab pos="457200" algn="l"/>
                          <a:tab pos="685800" algn="l"/>
                          <a:tab pos="914400" algn="l"/>
                        </a:tabLst>
                      </a:pPr>
                      <a:r>
                        <a:rPr lang="en-US" sz="1400" dirty="0">
                          <a:effectLst/>
                          <a:latin typeface="Times New Roman"/>
                          <a:ea typeface="Times New Roman"/>
                        </a:rPr>
                        <a:t>Context-coded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latin typeface="Times New Roman"/>
                          <a:ea typeface="Times New Roman"/>
                        </a:rPr>
                        <a:t>73.9%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just" hangingPunct="0">
                        <a:spcBef>
                          <a:spcPts val="680"/>
                        </a:spcBef>
                        <a:spcAft>
                          <a:spcPts val="0"/>
                        </a:spcAft>
                        <a:tabLst>
                          <a:tab pos="228600" algn="l"/>
                          <a:tab pos="457200" algn="l"/>
                          <a:tab pos="685800" algn="l"/>
                          <a:tab pos="914400" algn="l"/>
                        </a:tabLst>
                      </a:pPr>
                      <a:r>
                        <a:rPr lang="en-US" sz="1400">
                          <a:effectLst/>
                          <a:latin typeface="Times New Roman"/>
                          <a:ea typeface="Times New Roman"/>
                        </a:rPr>
                        <a:t>Bypass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effectLst/>
                          <a:latin typeface="Times New Roman"/>
                          <a:ea typeface="Times New Roman"/>
                        </a:rPr>
                        <a:t>101.3%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just" hangingPunct="0">
                        <a:spcBef>
                          <a:spcPts val="680"/>
                        </a:spcBef>
                        <a:spcAft>
                          <a:spcPts val="0"/>
                        </a:spcAft>
                        <a:tabLst>
                          <a:tab pos="228600" algn="l"/>
                          <a:tab pos="457200" algn="l"/>
                          <a:tab pos="685800" algn="l"/>
                          <a:tab pos="914400" algn="l"/>
                        </a:tabLst>
                      </a:pPr>
                      <a:r>
                        <a:rPr lang="en-US" sz="1400">
                          <a:effectLst/>
                          <a:latin typeface="Times New Roman"/>
                          <a:ea typeface="Times New Roman"/>
                        </a:rPr>
                        <a:t>Greater than 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effectLst/>
                          <a:latin typeface="Times New Roman"/>
                          <a:ea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just" hangingPunct="0">
                        <a:spcBef>
                          <a:spcPts val="680"/>
                        </a:spcBef>
                        <a:spcAft>
                          <a:spcPts val="0"/>
                        </a:spcAft>
                        <a:tabLst>
                          <a:tab pos="228600" algn="l"/>
                          <a:tab pos="457200" algn="l"/>
                          <a:tab pos="685800" algn="l"/>
                          <a:tab pos="914400" algn="l"/>
                        </a:tabLst>
                      </a:pPr>
                      <a:r>
                        <a:rPr lang="en-US" sz="1400" dirty="0">
                          <a:effectLst/>
                          <a:latin typeface="Times New Roman"/>
                          <a:ea typeface="Times New Roman"/>
                        </a:rPr>
                        <a:t>Greater than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dirty="0">
                          <a:effectLst/>
                          <a:latin typeface="Times New Roman"/>
                          <a:ea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extBox 9"/>
          <p:cNvSpPr txBox="1"/>
          <p:nvPr/>
        </p:nvSpPr>
        <p:spPr>
          <a:xfrm>
            <a:off x="762000" y="4724400"/>
            <a:ext cx="5943600" cy="307777"/>
          </a:xfrm>
          <a:prstGeom prst="rect">
            <a:avLst/>
          </a:prstGeom>
          <a:noFill/>
        </p:spPr>
        <p:txBody>
          <a:bodyPr wrap="square" rtlCol="0">
            <a:spAutoFit/>
          </a:bodyPr>
          <a:lstStyle/>
          <a:p>
            <a:r>
              <a:rPr lang="en-US" sz="1400" b="1" dirty="0" smtClean="0"/>
              <a:t>95% bin reduction for the coefficient level flags</a:t>
            </a:r>
            <a:endParaRPr lang="en-US" sz="1400" b="1" dirty="0"/>
          </a:p>
        </p:txBody>
      </p:sp>
    </p:spTree>
    <p:extLst>
      <p:ext uri="{BB962C8B-B14F-4D97-AF65-F5344CB8AC3E}">
        <p14:creationId xmlns:p14="http://schemas.microsoft.com/office/powerpoint/2010/main" val="749317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8616</TotalTime>
  <Words>1339</Words>
  <Application>Microsoft Office PowerPoint</Application>
  <PresentationFormat>On-screen Show (4:3)</PresentationFormat>
  <Paragraphs>539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JCTVC-D257</vt:lpstr>
      <vt:lpstr>AhG5 and AhG18: Bypass of the coefficient level flags  for higher throughput  JCTVC-O0208</vt:lpstr>
      <vt:lpstr>Introduction</vt:lpstr>
      <vt:lpstr>Technical Description – Method 1</vt:lpstr>
      <vt:lpstr>Technical Description – Method 2</vt:lpstr>
      <vt:lpstr>Results</vt:lpstr>
      <vt:lpstr>Performance for CTC - method 1</vt:lpstr>
      <vt:lpstr>Performance for CTC - method 2</vt:lpstr>
      <vt:lpstr>Performance for HBD</vt:lpstr>
      <vt:lpstr>Bin usage of method 1 with respect to anchor for HBD</vt:lpstr>
      <vt:lpstr>Conclusions</vt:lpstr>
      <vt:lpstr>AhG5 and AhG18: Bypass of the coefficient level flags  for higher throughput  JCTVC-O0208</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Joel N1005_v4</cp:lastModifiedBy>
  <cp:revision>287</cp:revision>
  <dcterms:created xsi:type="dcterms:W3CDTF">2011-12-07T01:29:30Z</dcterms:created>
  <dcterms:modified xsi:type="dcterms:W3CDTF">2013-10-22T09:21:42Z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