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78" r:id="rId3"/>
    <p:sldId id="269" r:id="rId4"/>
    <p:sldId id="296" r:id="rId5"/>
    <p:sldId id="279" r:id="rId6"/>
    <p:sldId id="293" r:id="rId7"/>
    <p:sldId id="268" r:id="rId8"/>
    <p:sldId id="274" r:id="rId9"/>
    <p:sldId id="297"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3FE1D05-6153-4916-ACB7-E4BE44B4F244}">
          <p14:sldIdLst>
            <p14:sldId id="256"/>
            <p14:sldId id="278"/>
            <p14:sldId id="269"/>
            <p14:sldId id="296"/>
            <p14:sldId id="279"/>
            <p14:sldId id="293"/>
            <p14:sldId id="268"/>
            <p14:sldId id="274"/>
            <p14:sldId id="297"/>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0" d="100"/>
          <a:sy n="90" d="100"/>
        </p:scale>
        <p:origin x="-1002"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285B74-672F-4C50-A2AF-82641223F377}" type="datetimeFigureOut">
              <a:rPr lang="en-US" smtClean="0"/>
              <a:pPr/>
              <a:t>10/24/2013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760A96-B9A0-4977-9688-08995ED4B580}" type="slidenum">
              <a:rPr lang="en-US" smtClean="0"/>
              <a:pPr/>
              <a:t>‹#›</a:t>
            </a:fld>
            <a:endParaRPr lang="en-US" dirty="0"/>
          </a:p>
        </p:txBody>
      </p:sp>
    </p:spTree>
    <p:extLst>
      <p:ext uri="{BB962C8B-B14F-4D97-AF65-F5344CB8AC3E}">
        <p14:creationId xmlns:p14="http://schemas.microsoft.com/office/powerpoint/2010/main" val="6402443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p:nvPicPr>
        <p:blipFill>
          <a:blip r:embed="rId4" cstate="print"/>
          <a:stretch>
            <a:fillRect/>
          </a:stretch>
        </p:blipFill>
        <p:spPr>
          <a:xfrm>
            <a:off x="280962" y="3244230"/>
            <a:ext cx="1545840" cy="349364"/>
          </a:xfrm>
          <a:prstGeom prst="rect">
            <a:avLst/>
          </a:prstGeom>
        </p:spPr>
      </p:pic>
      <p:sp>
        <p:nvSpPr>
          <p:cNvPr id="12" name="Rectangle 11"/>
          <p:cNvSpPr/>
          <p:nvPr/>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14" name="TextBox 13"/>
          <p:cNvSpPr txBox="1"/>
          <p:nvPr/>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isclaimer Slide">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vider Slide">
    <p:spTree>
      <p:nvGrpSpPr>
        <p:cNvPr id="1" name=""/>
        <p:cNvGrpSpPr/>
        <p:nvPr/>
      </p:nvGrpSpPr>
      <p:grpSpPr>
        <a:xfrm>
          <a:off x="0" y="0"/>
          <a:ext cx="0" cy="0"/>
          <a:chOff x="0" y="0"/>
          <a:chExt cx="0" cy="0"/>
        </a:xfrm>
      </p:grpSpPr>
      <p:sp>
        <p:nvSpPr>
          <p:cNvPr id="3128" name="Rectangle 56"/>
          <p:cNvSpPr>
            <a:spLocks noChangeArrowheads="1"/>
          </p:cNvSpPr>
          <p:nvPr/>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dirty="0"/>
          </a:p>
        </p:txBody>
      </p:sp>
      <p:pic>
        <p:nvPicPr>
          <p:cNvPr id="8" name="Picture 7" descr="Final_Divider.png"/>
          <p:cNvPicPr>
            <a:picLocks noChangeAspect="1"/>
          </p:cNvPicPr>
          <p:nvPr/>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dirty="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4038600"/>
            <a:ext cx="8679670" cy="1470025"/>
          </a:xfrm>
        </p:spPr>
        <p:txBody>
          <a:bodyPr/>
          <a:lstStyle/>
          <a:p>
            <a:pPr algn="ctr"/>
            <a:r>
              <a:rPr lang="en-US" sz="2400" b="1" dirty="0"/>
              <a:t>AhG5 and AhG18: Bypass bins alignment depending on the Rice parameter</a:t>
            </a:r>
            <a:r>
              <a:rPr lang="en-CA" sz="2400" b="1" dirty="0" smtClean="0"/>
              <a:t/>
            </a:r>
            <a:br>
              <a:rPr lang="en-CA" sz="2400" b="1" dirty="0" smtClean="0"/>
            </a:br>
            <a:r>
              <a:rPr lang="en-CA" sz="2400" b="1" dirty="0" smtClean="0"/>
              <a:t/>
            </a:r>
            <a:br>
              <a:rPr lang="en-CA" sz="2400" b="1" dirty="0" smtClean="0"/>
            </a:br>
            <a:r>
              <a:rPr lang="en-CA" sz="2400" b="1" dirty="0" smtClean="0"/>
              <a:t>JCTVC-O0207</a:t>
            </a:r>
            <a:endParaRPr lang="en-US" sz="2400" dirty="0"/>
          </a:p>
        </p:txBody>
      </p:sp>
      <p:sp>
        <p:nvSpPr>
          <p:cNvPr id="3" name="Subtitle 2"/>
          <p:cNvSpPr>
            <a:spLocks noGrp="1"/>
          </p:cNvSpPr>
          <p:nvPr>
            <p:ph type="subTitle" idx="1"/>
          </p:nvPr>
        </p:nvSpPr>
        <p:spPr>
          <a:xfrm>
            <a:off x="2296354" y="5715000"/>
            <a:ext cx="5018846" cy="364390"/>
          </a:xfrm>
        </p:spPr>
        <p:txBody>
          <a:bodyPr/>
          <a:lstStyle/>
          <a:p>
            <a:pPr hangingPunct="0"/>
            <a:r>
              <a:rPr lang="fi-FI" sz="1800" dirty="0" smtClean="0"/>
              <a:t>Joel </a:t>
            </a:r>
            <a:r>
              <a:rPr lang="fi-FI" sz="1800" dirty="0"/>
              <a:t>Sole, Rajan Joshi, Marta </a:t>
            </a:r>
            <a:r>
              <a:rPr lang="fi-FI" sz="1800" dirty="0" smtClean="0"/>
              <a:t>Karczewicz</a:t>
            </a:r>
            <a:endParaRPr lang="en-US" sz="1800" dirty="0"/>
          </a:p>
        </p:txBody>
      </p:sp>
    </p:spTree>
    <p:extLst>
      <p:ext uri="{BB962C8B-B14F-4D97-AF65-F5344CB8AC3E}">
        <p14:creationId xmlns:p14="http://schemas.microsoft.com/office/powerpoint/2010/main" val="26842732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a:xfrm>
            <a:off x="163513" y="904108"/>
            <a:ext cx="8712200" cy="5953892"/>
          </a:xfrm>
        </p:spPr>
        <p:txBody>
          <a:bodyPr>
            <a:normAutofit/>
          </a:bodyPr>
          <a:lstStyle/>
          <a:p>
            <a:pPr hangingPunct="0"/>
            <a:endParaRPr lang="en-CA" sz="1800" dirty="0" smtClean="0"/>
          </a:p>
          <a:p>
            <a:pPr hangingPunct="0"/>
            <a:r>
              <a:rPr lang="en-US" sz="1800" dirty="0"/>
              <a:t>H</a:t>
            </a:r>
            <a:r>
              <a:rPr lang="en-US" sz="1800" dirty="0" smtClean="0"/>
              <a:t>igh </a:t>
            </a:r>
            <a:r>
              <a:rPr lang="en-US" sz="1800" dirty="0"/>
              <a:t>bit-depths and extended </a:t>
            </a:r>
            <a:r>
              <a:rPr lang="en-US" sz="1800" dirty="0" err="1"/>
              <a:t>chroma</a:t>
            </a:r>
            <a:r>
              <a:rPr lang="en-US" sz="1800" dirty="0"/>
              <a:t> formats </a:t>
            </a:r>
            <a:r>
              <a:rPr lang="en-US" sz="1800" dirty="0" smtClean="0"/>
              <a:t>impose </a:t>
            </a:r>
            <a:r>
              <a:rPr lang="en-US" sz="1800" dirty="0"/>
              <a:t>increased demands on the throughput of the </a:t>
            </a:r>
            <a:r>
              <a:rPr lang="en-US" sz="1800" dirty="0" smtClean="0"/>
              <a:t>codec</a:t>
            </a:r>
          </a:p>
          <a:p>
            <a:pPr lvl="1" hangingPunct="0"/>
            <a:r>
              <a:rPr lang="en-US" sz="1600" dirty="0"/>
              <a:t>Especially with the extended precision flag </a:t>
            </a:r>
            <a:r>
              <a:rPr lang="en-US" sz="1600" dirty="0" smtClean="0"/>
              <a:t>enabled, which has around 50% increase of bypass bins in the worst-case</a:t>
            </a:r>
          </a:p>
          <a:p>
            <a:pPr lvl="1" hangingPunct="0"/>
            <a:endParaRPr lang="en-CA" sz="1600" dirty="0"/>
          </a:p>
          <a:p>
            <a:pPr hangingPunct="0"/>
            <a:r>
              <a:rPr lang="en-CA" sz="1800" dirty="0" err="1" smtClean="0"/>
              <a:t>Bitstream</a:t>
            </a:r>
            <a:r>
              <a:rPr lang="en-CA" sz="1800" dirty="0" smtClean="0"/>
              <a:t> alignment allows further decoder </a:t>
            </a:r>
            <a:r>
              <a:rPr lang="en-CA" sz="1800" dirty="0"/>
              <a:t>parallelization of </a:t>
            </a:r>
            <a:r>
              <a:rPr lang="en-CA" sz="1800" dirty="0" smtClean="0"/>
              <a:t>bypass bins</a:t>
            </a:r>
          </a:p>
          <a:p>
            <a:pPr lvl="1" hangingPunct="0"/>
            <a:r>
              <a:rPr lang="en-CA" sz="1600" dirty="0" smtClean="0"/>
              <a:t>A simple alignment is achieved by setting the BAC range to 256 (M0178, method 1) </a:t>
            </a:r>
          </a:p>
          <a:p>
            <a:pPr lvl="1" hangingPunct="0"/>
            <a:r>
              <a:rPr lang="en-CA" sz="1600" dirty="0" smtClean="0"/>
              <a:t>Incurs in losses if always applied: need for a criterion to switch alignment on only when large amount of data is present</a:t>
            </a:r>
          </a:p>
          <a:p>
            <a:pPr lvl="1" hangingPunct="0"/>
            <a:endParaRPr lang="en-US" b="1" dirty="0" smtClean="0"/>
          </a:p>
          <a:p>
            <a:pPr hangingPunct="0"/>
            <a:r>
              <a:rPr lang="en-CA" sz="1800" dirty="0" smtClean="0"/>
              <a:t>Rice parameter correlates well with the amount of data to be coded</a:t>
            </a:r>
          </a:p>
          <a:p>
            <a:pPr lvl="1" hangingPunct="0"/>
            <a:r>
              <a:rPr lang="en-CA" sz="1600" dirty="0" smtClean="0"/>
              <a:t>For common test conditions, Rice is equal to 4 for less than </a:t>
            </a:r>
            <a:r>
              <a:rPr lang="en-CA" sz="1600" b="1" dirty="0" smtClean="0"/>
              <a:t>1% </a:t>
            </a:r>
            <a:r>
              <a:rPr lang="en-CA" sz="1600" dirty="0" smtClean="0"/>
              <a:t>of the sub-blocks</a:t>
            </a:r>
          </a:p>
          <a:p>
            <a:pPr lvl="1" hangingPunct="0"/>
            <a:r>
              <a:rPr lang="en-CA" sz="1600" dirty="0" smtClean="0"/>
              <a:t>For high bit-rate (AhG18), Rice is equal to 4 for more than </a:t>
            </a:r>
            <a:r>
              <a:rPr lang="en-CA" sz="1600" b="1" dirty="0" smtClean="0"/>
              <a:t>95%</a:t>
            </a:r>
            <a:r>
              <a:rPr lang="en-CA" sz="1600" dirty="0" smtClean="0"/>
              <a:t> of the sub-blocks</a:t>
            </a:r>
            <a:endParaRPr lang="en-CA" sz="1600" dirty="0"/>
          </a:p>
          <a:p>
            <a:pPr hangingPunct="0"/>
            <a:endParaRPr lang="en-US" dirty="0" smtClean="0"/>
          </a:p>
          <a:p>
            <a:pPr hangingPunct="0"/>
            <a:r>
              <a:rPr lang="en-US" sz="1800" b="1" dirty="0"/>
              <a:t>Proposal:</a:t>
            </a:r>
            <a:r>
              <a:rPr lang="en-US" sz="1800" dirty="0"/>
              <a:t> </a:t>
            </a:r>
            <a:r>
              <a:rPr lang="en-US" sz="1800" dirty="0" err="1"/>
              <a:t>B</a:t>
            </a:r>
            <a:r>
              <a:rPr lang="en-US" sz="1800" dirty="0" err="1" smtClean="0"/>
              <a:t>itstream</a:t>
            </a:r>
            <a:r>
              <a:rPr lang="en-US" sz="1800" dirty="0" smtClean="0"/>
              <a:t> alignment when Rice parameter is above a threshold</a:t>
            </a:r>
          </a:p>
          <a:p>
            <a:pPr lvl="1" hangingPunct="0"/>
            <a:r>
              <a:rPr lang="en-US" sz="1600" dirty="0" smtClean="0"/>
              <a:t>Increased throughput on average and on the worst-case</a:t>
            </a:r>
          </a:p>
        </p:txBody>
      </p:sp>
    </p:spTree>
    <p:extLst>
      <p:ext uri="{BB962C8B-B14F-4D97-AF65-F5344CB8AC3E}">
        <p14:creationId xmlns:p14="http://schemas.microsoft.com/office/powerpoint/2010/main" val="36558300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Technical Description</a:t>
            </a:r>
            <a:endParaRPr lang="en-US" dirty="0"/>
          </a:p>
        </p:txBody>
      </p:sp>
      <p:sp>
        <p:nvSpPr>
          <p:cNvPr id="3" name="Content Placeholder 2"/>
          <p:cNvSpPr>
            <a:spLocks noGrp="1"/>
          </p:cNvSpPr>
          <p:nvPr>
            <p:ph idx="1"/>
          </p:nvPr>
        </p:nvSpPr>
        <p:spPr>
          <a:xfrm>
            <a:off x="163512" y="904108"/>
            <a:ext cx="8828087" cy="5953892"/>
          </a:xfrm>
        </p:spPr>
        <p:txBody>
          <a:bodyPr>
            <a:noAutofit/>
          </a:bodyPr>
          <a:lstStyle/>
          <a:p>
            <a:pPr hangingPunct="0"/>
            <a:endParaRPr lang="en-US" sz="1800" dirty="0" smtClean="0"/>
          </a:p>
          <a:p>
            <a:pPr hangingPunct="0"/>
            <a:r>
              <a:rPr lang="en-US" sz="1800" dirty="0" smtClean="0"/>
              <a:t>In HEVC, for each 4×4 sub-block, the Rice parameter is initialized to 0 and updated for each coefficient</a:t>
            </a:r>
          </a:p>
          <a:p>
            <a:pPr lvl="1" hangingPunct="0"/>
            <a:endParaRPr lang="en-US" sz="1600" dirty="0" smtClean="0"/>
          </a:p>
          <a:p>
            <a:pPr hangingPunct="0"/>
            <a:r>
              <a:rPr lang="en-US" sz="1800" dirty="0" smtClean="0"/>
              <a:t>Three methods are proposed</a:t>
            </a:r>
          </a:p>
          <a:p>
            <a:pPr marL="0" indent="0" hangingPunct="0">
              <a:buNone/>
            </a:pPr>
            <a:endParaRPr lang="en-US" sz="1600" dirty="0" smtClean="0"/>
          </a:p>
          <a:p>
            <a:pPr hangingPunct="0"/>
            <a:r>
              <a:rPr lang="en-US" sz="1800" b="1" dirty="0" smtClean="0"/>
              <a:t>Method 1</a:t>
            </a:r>
            <a:r>
              <a:rPr lang="en-US" sz="1800" dirty="0" smtClean="0"/>
              <a:t>: </a:t>
            </a:r>
            <a:r>
              <a:rPr lang="en-US" sz="1800" dirty="0" err="1" smtClean="0"/>
              <a:t>bitsream</a:t>
            </a:r>
            <a:r>
              <a:rPr lang="en-US" sz="1800" dirty="0" smtClean="0"/>
              <a:t> is aligned if the Rice parameter at the end of the previous sub-block is above 3 and the sign data hiding condition is met</a:t>
            </a:r>
          </a:p>
          <a:p>
            <a:pPr hangingPunct="0"/>
            <a:endParaRPr lang="en-US" sz="1800" dirty="0" smtClean="0"/>
          </a:p>
          <a:p>
            <a:pPr marL="287337" lvl="1" indent="0" hangingPunct="0">
              <a:buNone/>
            </a:pPr>
            <a:r>
              <a:rPr lang="en-CA" sz="1600" dirty="0" smtClean="0"/>
              <a:t>	if </a:t>
            </a:r>
            <a:r>
              <a:rPr lang="en-CA" sz="1600" dirty="0"/>
              <a:t>( </a:t>
            </a:r>
            <a:r>
              <a:rPr lang="en-CA" sz="1600" dirty="0" err="1"/>
              <a:t>prevGoRiceParam</a:t>
            </a:r>
            <a:r>
              <a:rPr lang="en-CA" sz="1600" dirty="0"/>
              <a:t> &gt; 3 &amp;&amp; ( </a:t>
            </a:r>
            <a:r>
              <a:rPr lang="en-CA" sz="1600" dirty="0" err="1"/>
              <a:t>lastNZPosInCG</a:t>
            </a:r>
            <a:r>
              <a:rPr lang="en-CA" sz="1600" dirty="0"/>
              <a:t> - </a:t>
            </a:r>
            <a:r>
              <a:rPr lang="en-CA" sz="1600" dirty="0" err="1"/>
              <a:t>firstNZPosInCG</a:t>
            </a:r>
            <a:r>
              <a:rPr lang="en-CA" sz="1600" dirty="0"/>
              <a:t> &gt;= 4 )  ) </a:t>
            </a:r>
            <a:endParaRPr lang="en-US" sz="1600" dirty="0"/>
          </a:p>
          <a:p>
            <a:pPr marL="287337" lvl="1" indent="0" hangingPunct="0">
              <a:buNone/>
            </a:pPr>
            <a:r>
              <a:rPr lang="en-CA" sz="1600" dirty="0" smtClean="0"/>
              <a:t>        		</a:t>
            </a:r>
            <a:r>
              <a:rPr lang="en-CA" sz="1600" dirty="0" err="1" smtClean="0"/>
              <a:t>m_uiRange</a:t>
            </a:r>
            <a:r>
              <a:rPr lang="en-CA" sz="1600" dirty="0" smtClean="0"/>
              <a:t> = 256;</a:t>
            </a:r>
          </a:p>
          <a:p>
            <a:pPr hangingPunct="0"/>
            <a:endParaRPr lang="en-US" sz="1800" dirty="0"/>
          </a:p>
          <a:p>
            <a:pPr lvl="1" hangingPunct="0"/>
            <a:r>
              <a:rPr lang="en-US" sz="1600" dirty="0"/>
              <a:t>Alignment </a:t>
            </a:r>
            <a:r>
              <a:rPr lang="en-US" sz="1600" dirty="0" smtClean="0"/>
              <a:t>occurs </a:t>
            </a:r>
            <a:r>
              <a:rPr lang="en-US" sz="1600" dirty="0"/>
              <a:t>before the bypass data of 4×4 sub-block is coded</a:t>
            </a:r>
          </a:p>
          <a:p>
            <a:pPr lvl="1" hangingPunct="0"/>
            <a:r>
              <a:rPr lang="en-US" sz="1600" dirty="0"/>
              <a:t>Alignment applied by setting the range to 256</a:t>
            </a:r>
          </a:p>
          <a:p>
            <a:pPr marL="287337" lvl="1" indent="0" hangingPunct="0">
              <a:buNone/>
            </a:pPr>
            <a:endParaRPr lang="en-CA" sz="1600" dirty="0" smtClean="0"/>
          </a:p>
          <a:p>
            <a:pPr marL="287337" lvl="1" indent="0" hangingPunct="0">
              <a:buNone/>
            </a:pPr>
            <a:endParaRPr lang="en-CA" sz="1600" dirty="0"/>
          </a:p>
          <a:p>
            <a:pPr marL="287337" lvl="1" indent="0" hangingPunct="0">
              <a:buNone/>
            </a:pPr>
            <a:endParaRPr lang="en-CA" sz="1600" dirty="0" smtClean="0"/>
          </a:p>
        </p:txBody>
      </p:sp>
    </p:spTree>
    <p:extLst>
      <p:ext uri="{BB962C8B-B14F-4D97-AF65-F5344CB8AC3E}">
        <p14:creationId xmlns:p14="http://schemas.microsoft.com/office/powerpoint/2010/main" val="18165654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Technical Description</a:t>
            </a:r>
            <a:endParaRPr lang="en-US" dirty="0"/>
          </a:p>
        </p:txBody>
      </p:sp>
      <p:sp>
        <p:nvSpPr>
          <p:cNvPr id="3" name="Content Placeholder 2"/>
          <p:cNvSpPr>
            <a:spLocks noGrp="1"/>
          </p:cNvSpPr>
          <p:nvPr>
            <p:ph idx="1"/>
          </p:nvPr>
        </p:nvSpPr>
        <p:spPr/>
        <p:txBody>
          <a:bodyPr>
            <a:noAutofit/>
          </a:bodyPr>
          <a:lstStyle/>
          <a:p>
            <a:pPr hangingPunct="0"/>
            <a:endParaRPr lang="en-US" sz="1800" dirty="0" smtClean="0"/>
          </a:p>
          <a:p>
            <a:pPr hangingPunct="0"/>
            <a:r>
              <a:rPr lang="en-US" sz="1800" dirty="0"/>
              <a:t>In RCE2 test D1, it is proposed to</a:t>
            </a:r>
          </a:p>
          <a:p>
            <a:pPr lvl="1" hangingPunct="0"/>
            <a:r>
              <a:rPr lang="en-US" sz="1600" dirty="0"/>
              <a:t>Initialize the Rice parameter to a value different from 0 depending on </a:t>
            </a:r>
            <a:r>
              <a:rPr lang="en-US" sz="1600" dirty="0" smtClean="0"/>
              <a:t>statistics</a:t>
            </a:r>
            <a:endParaRPr lang="en-US" sz="1600" dirty="0"/>
          </a:p>
          <a:p>
            <a:pPr lvl="1" hangingPunct="0"/>
            <a:r>
              <a:rPr lang="en-US" sz="1600" dirty="0"/>
              <a:t>Increase the maximum Rice parameter (which </a:t>
            </a:r>
            <a:r>
              <a:rPr lang="en-US" sz="1600" dirty="0" smtClean="0"/>
              <a:t>is 4 in HEVCv1)</a:t>
            </a:r>
          </a:p>
          <a:p>
            <a:pPr lvl="1" hangingPunct="0"/>
            <a:endParaRPr lang="en-US" sz="1600" dirty="0"/>
          </a:p>
          <a:p>
            <a:pPr hangingPunct="0"/>
            <a:r>
              <a:rPr lang="en-US" sz="1800" b="1" dirty="0"/>
              <a:t>Method </a:t>
            </a:r>
            <a:r>
              <a:rPr lang="en-US" sz="1800" b="1" dirty="0" smtClean="0"/>
              <a:t>2</a:t>
            </a:r>
            <a:r>
              <a:rPr lang="en-US" sz="1800" dirty="0" smtClean="0"/>
              <a:t>: Applied on top of RCE2 test D1</a:t>
            </a:r>
          </a:p>
          <a:p>
            <a:pPr lvl="1" hangingPunct="0"/>
            <a:r>
              <a:rPr lang="en-US" sz="1600" dirty="0" smtClean="0"/>
              <a:t>Align if the initial Rice </a:t>
            </a:r>
            <a:r>
              <a:rPr lang="en-US" sz="1600" dirty="0"/>
              <a:t>parameter </a:t>
            </a:r>
            <a:r>
              <a:rPr lang="en-US" sz="1600" dirty="0" smtClean="0"/>
              <a:t>for the sub-block is </a:t>
            </a:r>
            <a:r>
              <a:rPr lang="en-US" sz="1600" dirty="0"/>
              <a:t>above </a:t>
            </a:r>
            <a:r>
              <a:rPr lang="en-US" sz="1600" dirty="0" smtClean="0"/>
              <a:t>4 </a:t>
            </a:r>
            <a:r>
              <a:rPr lang="en-US" sz="1600" dirty="0"/>
              <a:t>and sign data hiding condition is </a:t>
            </a:r>
            <a:r>
              <a:rPr lang="en-US" sz="1600" dirty="0" smtClean="0"/>
              <a:t>met</a:t>
            </a:r>
          </a:p>
          <a:p>
            <a:pPr lvl="1" hangingPunct="0"/>
            <a:r>
              <a:rPr lang="en-US" sz="1600" dirty="0" smtClean="0"/>
              <a:t>Method behaves as HEVCv1 when Rice parameter is 4 or less</a:t>
            </a:r>
            <a:endParaRPr lang="en-US" sz="1600" dirty="0"/>
          </a:p>
          <a:p>
            <a:pPr marL="287337" lvl="1" indent="0" hangingPunct="0">
              <a:buNone/>
            </a:pPr>
            <a:r>
              <a:rPr lang="en-CA" sz="1600" dirty="0"/>
              <a:t>	if </a:t>
            </a:r>
            <a:r>
              <a:rPr lang="en-CA" sz="1600" dirty="0" smtClean="0"/>
              <a:t>( </a:t>
            </a:r>
            <a:r>
              <a:rPr lang="en-CA" sz="1600" dirty="0" err="1" smtClean="0"/>
              <a:t>uiGoRiceParam</a:t>
            </a:r>
            <a:r>
              <a:rPr lang="en-CA" sz="1600" dirty="0" smtClean="0"/>
              <a:t> &gt; 4 </a:t>
            </a:r>
            <a:r>
              <a:rPr lang="en-CA" sz="1600" dirty="0"/>
              <a:t>&amp;&amp; ( </a:t>
            </a:r>
            <a:r>
              <a:rPr lang="en-CA" sz="1600" dirty="0" err="1"/>
              <a:t>lastNZPosInCG</a:t>
            </a:r>
            <a:r>
              <a:rPr lang="en-CA" sz="1600" dirty="0"/>
              <a:t> - </a:t>
            </a:r>
            <a:r>
              <a:rPr lang="en-CA" sz="1600" dirty="0" err="1"/>
              <a:t>firstNZPosInCG</a:t>
            </a:r>
            <a:r>
              <a:rPr lang="en-CA" sz="1600" dirty="0"/>
              <a:t> &gt;= 4 )  ) </a:t>
            </a:r>
            <a:endParaRPr lang="en-US" sz="1600" dirty="0"/>
          </a:p>
          <a:p>
            <a:pPr marL="287337" lvl="1" indent="0" hangingPunct="0">
              <a:buNone/>
            </a:pPr>
            <a:r>
              <a:rPr lang="en-CA" sz="1600" dirty="0"/>
              <a:t>        		</a:t>
            </a:r>
            <a:r>
              <a:rPr lang="en-CA" sz="1600" dirty="0" err="1"/>
              <a:t>m_uiRange</a:t>
            </a:r>
            <a:r>
              <a:rPr lang="en-CA" sz="1600" dirty="0"/>
              <a:t> = 256;</a:t>
            </a:r>
            <a:endParaRPr lang="en-US" sz="1600" dirty="0"/>
          </a:p>
          <a:p>
            <a:pPr lvl="1" hangingPunct="0"/>
            <a:endParaRPr lang="en-US" sz="1600" dirty="0"/>
          </a:p>
          <a:p>
            <a:pPr hangingPunct="0"/>
            <a:r>
              <a:rPr lang="en-US" sz="1800" b="1" dirty="0"/>
              <a:t>Method </a:t>
            </a:r>
            <a:r>
              <a:rPr lang="en-US" sz="1800" b="1" dirty="0" smtClean="0"/>
              <a:t>3</a:t>
            </a:r>
            <a:r>
              <a:rPr lang="en-US" sz="1800" dirty="0" smtClean="0"/>
              <a:t>: Alignment condition includes the number of significant coefficients in the sub-block</a:t>
            </a:r>
            <a:endParaRPr lang="en-US" sz="1800" dirty="0"/>
          </a:p>
          <a:p>
            <a:pPr marL="287337" lvl="1" indent="0" hangingPunct="0">
              <a:buNone/>
            </a:pPr>
            <a:r>
              <a:rPr lang="en-CA" sz="1600" dirty="0"/>
              <a:t>	if </a:t>
            </a:r>
            <a:r>
              <a:rPr lang="en-CA" sz="1600" dirty="0" smtClean="0"/>
              <a:t>( </a:t>
            </a:r>
            <a:r>
              <a:rPr lang="en-CA" sz="1600" dirty="0" err="1" smtClean="0"/>
              <a:t>uiGoRiceParam</a:t>
            </a:r>
            <a:r>
              <a:rPr lang="en-CA" sz="1600" dirty="0" smtClean="0"/>
              <a:t> </a:t>
            </a:r>
            <a:r>
              <a:rPr lang="en-CA" sz="1600" dirty="0"/>
              <a:t>&gt; 4 | | </a:t>
            </a:r>
            <a:r>
              <a:rPr lang="en-CA" sz="1600" dirty="0" err="1"/>
              <a:t>numNonZero</a:t>
            </a:r>
            <a:r>
              <a:rPr lang="en-CA" sz="1600" dirty="0"/>
              <a:t> &gt; 8 </a:t>
            </a:r>
            <a:r>
              <a:rPr lang="en-CA" sz="1600" dirty="0" smtClean="0"/>
              <a:t>) </a:t>
            </a:r>
            <a:endParaRPr lang="en-US" sz="1600" dirty="0"/>
          </a:p>
          <a:p>
            <a:pPr marL="287337" lvl="1" indent="0" hangingPunct="0">
              <a:buNone/>
            </a:pPr>
            <a:r>
              <a:rPr lang="en-CA" sz="1600" dirty="0"/>
              <a:t>        		</a:t>
            </a:r>
            <a:r>
              <a:rPr lang="en-CA" sz="1600" dirty="0" err="1"/>
              <a:t>m_uiRange</a:t>
            </a:r>
            <a:r>
              <a:rPr lang="en-CA" sz="1600" dirty="0"/>
              <a:t> = 256;</a:t>
            </a:r>
            <a:endParaRPr lang="en-US" sz="1600" dirty="0"/>
          </a:p>
          <a:p>
            <a:pPr hangingPunct="0"/>
            <a:endParaRPr lang="en-US" sz="1600" dirty="0" smtClean="0"/>
          </a:p>
          <a:p>
            <a:pPr hangingPunct="0"/>
            <a:endParaRPr lang="en-US" sz="1600" dirty="0" smtClean="0"/>
          </a:p>
        </p:txBody>
      </p:sp>
    </p:spTree>
    <p:extLst>
      <p:ext uri="{BB962C8B-B14F-4D97-AF65-F5344CB8AC3E}">
        <p14:creationId xmlns:p14="http://schemas.microsoft.com/office/powerpoint/2010/main" val="19585396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nSpc>
                <a:spcPct val="100000"/>
              </a:lnSpc>
            </a:pPr>
            <a:r>
              <a:rPr lang="en-US" dirty="0" smtClean="0"/>
              <a:t>Results</a:t>
            </a:r>
            <a:endParaRPr lang="en-US" dirty="0"/>
          </a:p>
        </p:txBody>
      </p:sp>
      <p:sp>
        <p:nvSpPr>
          <p:cNvPr id="3" name="Content Placeholder 2"/>
          <p:cNvSpPr>
            <a:spLocks noGrp="1"/>
          </p:cNvSpPr>
          <p:nvPr>
            <p:ph idx="1"/>
          </p:nvPr>
        </p:nvSpPr>
        <p:spPr>
          <a:xfrm>
            <a:off x="163512" y="904108"/>
            <a:ext cx="8904287" cy="5314950"/>
          </a:xfrm>
        </p:spPr>
        <p:txBody>
          <a:bodyPr>
            <a:normAutofit/>
          </a:bodyPr>
          <a:lstStyle/>
          <a:p>
            <a:pPr marL="0" lvl="0" indent="0" hangingPunct="0">
              <a:buNone/>
            </a:pPr>
            <a:endParaRPr lang="en-US" sz="1800" dirty="0" smtClean="0"/>
          </a:p>
          <a:p>
            <a:pPr hangingPunct="0"/>
            <a:r>
              <a:rPr lang="en-US" sz="1800" dirty="0" smtClean="0"/>
              <a:t>BD-rates for</a:t>
            </a:r>
          </a:p>
          <a:p>
            <a:pPr lvl="1" hangingPunct="0"/>
            <a:r>
              <a:rPr lang="en-US" sz="1600" dirty="0"/>
              <a:t>Range Extensions common test conditions (CTC)</a:t>
            </a:r>
          </a:p>
          <a:p>
            <a:pPr lvl="1" hangingPunct="0"/>
            <a:r>
              <a:rPr lang="en-US" sz="1600" dirty="0" smtClean="0"/>
              <a:t>AhG18 test conditions for high bit-depth (HBD)</a:t>
            </a:r>
          </a:p>
          <a:p>
            <a:pPr lvl="1" hangingPunct="0"/>
            <a:endParaRPr lang="en-US" sz="1600" dirty="0"/>
          </a:p>
          <a:p>
            <a:pPr hangingPunct="0"/>
            <a:r>
              <a:rPr lang="en-US" sz="1800" dirty="0" smtClean="0"/>
              <a:t>Three methods tested</a:t>
            </a:r>
            <a:endParaRPr lang="en-US" sz="1800" dirty="0"/>
          </a:p>
          <a:p>
            <a:pPr lvl="1" hangingPunct="0"/>
            <a:r>
              <a:rPr lang="en-US" sz="1600" dirty="0" smtClean="0"/>
              <a:t>Method 2 results also provided on top of RCE2 test D1 results</a:t>
            </a:r>
          </a:p>
          <a:p>
            <a:pPr hangingPunct="0"/>
            <a:endParaRPr lang="en-US" sz="1800" dirty="0"/>
          </a:p>
        </p:txBody>
      </p:sp>
    </p:spTree>
    <p:extLst>
      <p:ext uri="{BB962C8B-B14F-4D97-AF65-F5344CB8AC3E}">
        <p14:creationId xmlns:p14="http://schemas.microsoft.com/office/powerpoint/2010/main" val="40711403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Content Placeholder 2"/>
          <p:cNvSpPr txBox="1">
            <a:spLocks/>
          </p:cNvSpPr>
          <p:nvPr/>
        </p:nvSpPr>
        <p:spPr bwMode="auto">
          <a:xfrm>
            <a:off x="163513" y="914993"/>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a:lstStyle>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p:txBody>
      </p:sp>
      <p:sp>
        <p:nvSpPr>
          <p:cNvPr id="2" name="Title 1"/>
          <p:cNvSpPr>
            <a:spLocks noGrp="1"/>
          </p:cNvSpPr>
          <p:nvPr>
            <p:ph type="title"/>
          </p:nvPr>
        </p:nvSpPr>
        <p:spPr/>
        <p:txBody>
          <a:bodyPr/>
          <a:lstStyle/>
          <a:p>
            <a:r>
              <a:rPr lang="en-US" dirty="0" smtClean="0"/>
              <a:t>Performance for CTC - method 1</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037926529"/>
              </p:ext>
            </p:extLst>
          </p:nvPr>
        </p:nvGraphicFramePr>
        <p:xfrm>
          <a:off x="457206" y="1066805"/>
          <a:ext cx="7772393" cy="5579745"/>
        </p:xfrm>
        <a:graphic>
          <a:graphicData uri="http://schemas.openxmlformats.org/drawingml/2006/table">
            <a:tbl>
              <a:tblPr/>
              <a:tblGrid>
                <a:gridCol w="931403"/>
                <a:gridCol w="760110"/>
                <a:gridCol w="760110"/>
                <a:gridCol w="760110"/>
                <a:gridCol w="760110"/>
                <a:gridCol w="760110"/>
                <a:gridCol w="760110"/>
                <a:gridCol w="760110"/>
                <a:gridCol w="760110"/>
                <a:gridCol w="760110"/>
              </a:tblGrid>
              <a:tr h="170180">
                <a:tc>
                  <a:txBody>
                    <a:bodyPr/>
                    <a:lstStyle/>
                    <a:p>
                      <a:pPr algn="l" fontAlgn="b"/>
                      <a:endParaRPr lang="en-US" sz="12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200" b="1" i="0" u="none" strike="noStrike">
                          <a:solidFill>
                            <a:srgbClr val="000000"/>
                          </a:solidFill>
                          <a:effectLst/>
                          <a:latin typeface="Arial"/>
                        </a:rPr>
                        <a:t>All Intra HE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effectLst/>
                          <a:latin typeface="Arial"/>
                        </a:rPr>
                        <a:t>All Intra HE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effectLst/>
                          <a:latin typeface="Arial"/>
                        </a:rPr>
                        <a:t>All Intra HE Super-High-tier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80816">
                <a:tc>
                  <a:txBody>
                    <a:bodyPr/>
                    <a:lstStyle/>
                    <a:p>
                      <a:pPr algn="l" fontAlgn="b"/>
                      <a:endParaRPr lang="en-US" sz="12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70180">
                <a:tc>
                  <a:txBody>
                    <a:bodyPr/>
                    <a:lstStyle/>
                    <a:p>
                      <a:pPr algn="l" fontAlgn="b"/>
                      <a:r>
                        <a:rPr lang="en-US" sz="1200" b="0" i="0" u="none" strike="noStrike">
                          <a:solidFill>
                            <a:srgbClr val="000000"/>
                          </a:solidFill>
                          <a:effectLst/>
                          <a:latin typeface="Arial"/>
                        </a:rPr>
                        <a:t>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70180">
                <a:tc>
                  <a:txBody>
                    <a:bodyPr/>
                    <a:lstStyle/>
                    <a:p>
                      <a:pPr algn="l" fontAlgn="b"/>
                      <a:r>
                        <a:rPr lang="en-US" sz="1200" b="0" i="0" u="none" strike="noStrike">
                          <a:solidFill>
                            <a:srgbClr val="000000"/>
                          </a:solidFill>
                          <a:effectLst/>
                          <a:latin typeface="Arial"/>
                        </a:rPr>
                        <a:t>YCbCr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80816">
                <a:tc>
                  <a:txBody>
                    <a:bodyPr/>
                    <a:lstStyle/>
                    <a:p>
                      <a:pPr algn="l" fontAlgn="b"/>
                      <a:r>
                        <a:rPr lang="en-US" sz="1200" b="0" i="0" u="none" strike="noStrike">
                          <a:solidFill>
                            <a:srgbClr val="000000"/>
                          </a:solidFill>
                          <a:effectLst/>
                          <a:latin typeface="Arial"/>
                        </a:rPr>
                        <a:t>YCbCr 4:2:2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70180">
                <a:tc>
                  <a:txBody>
                    <a:bodyPr/>
                    <a:lstStyle/>
                    <a:p>
                      <a:pPr algn="l" fontAlgn="b"/>
                      <a:r>
                        <a:rPr lang="en-US" sz="1200" b="1" i="0" u="none" strike="noStrike">
                          <a:solidFill>
                            <a:srgbClr val="000000"/>
                          </a:solidFill>
                          <a:effectLst/>
                          <a:latin typeface="Arial"/>
                        </a:rPr>
                        <a:t>Overall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80816">
                <a:tc>
                  <a:txBody>
                    <a:bodyPr/>
                    <a:lstStyle/>
                    <a:p>
                      <a:pPr algn="l"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70180">
                <a:tc>
                  <a:txBody>
                    <a:bodyPr/>
                    <a:lstStyle/>
                    <a:p>
                      <a:pPr algn="l" fontAlgn="b"/>
                      <a:r>
                        <a:rPr lang="en-US" sz="12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200" b="0" i="0" u="none" strike="noStrike">
                          <a:solidFill>
                            <a:srgbClr val="000000"/>
                          </a:solidFill>
                          <a:effectLst/>
                          <a:latin typeface="Arial"/>
                        </a:rPr>
                        <a:t>105%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effectLst/>
                          <a:latin typeface="Arial"/>
                        </a:rPr>
                        <a:t>104%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effectLst/>
                          <a:latin typeface="Arial"/>
                        </a:rPr>
                        <a:t>104%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80816">
                <a:tc>
                  <a:txBody>
                    <a:bodyPr/>
                    <a:lstStyle/>
                    <a:p>
                      <a:pPr algn="l" fontAlgn="b"/>
                      <a:r>
                        <a:rPr lang="en-US" sz="12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200" b="0" i="0" u="none" strike="noStrike">
                          <a:solidFill>
                            <a:srgbClr val="000000"/>
                          </a:solidFill>
                          <a:effectLst/>
                          <a:latin typeface="Arial"/>
                        </a:rPr>
                        <a:t>102%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effectLst/>
                          <a:latin typeface="Arial"/>
                        </a:rPr>
                        <a:t>102%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80816">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200" b="0" i="0" u="none" strike="noStrike">
                          <a:solidFill>
                            <a:srgbClr val="000000"/>
                          </a:solidFill>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n-US" sz="1200" b="0" i="0" u="none" strike="noStrike">
                          <a:solidFill>
                            <a:srgbClr val="000000"/>
                          </a:solidFill>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n-US" sz="1200" b="0" i="0" u="none" strike="noStrike">
                          <a:solidFill>
                            <a:srgbClr val="000000"/>
                          </a:solidFill>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r>
              <a:tr h="170180">
                <a:tc>
                  <a:txBody>
                    <a:bodyPr/>
                    <a:lstStyle/>
                    <a:p>
                      <a:pPr algn="l" fontAlgn="b"/>
                      <a:endParaRPr lang="en-US" sz="12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200" b="1" i="0" u="none" strike="noStrike">
                          <a:solidFill>
                            <a:srgbClr val="000000"/>
                          </a:solidFill>
                          <a:effectLst/>
                          <a:latin typeface="Arial"/>
                        </a:rPr>
                        <a:t>Random Access HE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effectLst/>
                          <a:latin typeface="Arial"/>
                        </a:rPr>
                        <a:t>Random Access HE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200" b="1"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200" b="1"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200" b="1" i="0" u="none" strike="noStrike">
                        <a:solidFill>
                          <a:srgbClr val="000000"/>
                        </a:solidFill>
                        <a:effectLst/>
                        <a:latin typeface="Arial"/>
                      </a:endParaRPr>
                    </a:p>
                  </a:txBody>
                  <a:tcPr marL="9525" marR="9525" marT="9525" marB="0" anchor="b">
                    <a:lnL>
                      <a:noFill/>
                    </a:lnL>
                    <a:lnR>
                      <a:noFill/>
                    </a:lnR>
                    <a:lnT>
                      <a:noFill/>
                    </a:lnT>
                    <a:lnB>
                      <a:noFill/>
                    </a:lnB>
                  </a:tcPr>
                </a:tc>
              </a:tr>
              <a:tr h="180816">
                <a:tc>
                  <a:txBody>
                    <a:bodyPr/>
                    <a:lstStyle/>
                    <a:p>
                      <a:pPr algn="l" fontAlgn="b"/>
                      <a:endParaRPr lang="en-US" sz="12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70180">
                <a:tc>
                  <a:txBody>
                    <a:bodyPr/>
                    <a:lstStyle/>
                    <a:p>
                      <a:pPr algn="l" fontAlgn="b"/>
                      <a:r>
                        <a:rPr lang="en-US" sz="1200" b="0" i="0" u="none" strike="noStrike">
                          <a:solidFill>
                            <a:srgbClr val="000000"/>
                          </a:solidFill>
                          <a:effectLst/>
                          <a:latin typeface="Arial"/>
                        </a:rPr>
                        <a:t>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80816">
                <a:tc>
                  <a:txBody>
                    <a:bodyPr/>
                    <a:lstStyle/>
                    <a:p>
                      <a:pPr algn="l" fontAlgn="b"/>
                      <a:r>
                        <a:rPr lang="en-US" sz="1200" b="0" i="0" u="none" strike="noStrike">
                          <a:solidFill>
                            <a:srgbClr val="000000"/>
                          </a:solidFill>
                          <a:effectLst/>
                          <a:latin typeface="Arial"/>
                        </a:rPr>
                        <a:t>YCbCr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80816">
                <a:tc>
                  <a:txBody>
                    <a:bodyPr/>
                    <a:lstStyle/>
                    <a:p>
                      <a:pPr algn="l" fontAlgn="b"/>
                      <a:r>
                        <a:rPr lang="en-US" sz="1200" b="0" i="0" u="none" strike="noStrike">
                          <a:solidFill>
                            <a:srgbClr val="000000"/>
                          </a:solidFill>
                          <a:effectLst/>
                          <a:latin typeface="Arial"/>
                        </a:rPr>
                        <a:t>YCbCr 4:2:2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70180">
                <a:tc>
                  <a:txBody>
                    <a:bodyPr/>
                    <a:lstStyle/>
                    <a:p>
                      <a:pPr algn="l" fontAlgn="b"/>
                      <a:r>
                        <a:rPr lang="en-US" sz="1200" b="1" i="0" u="none" strike="noStrike">
                          <a:solidFill>
                            <a:srgbClr val="000000"/>
                          </a:solidFill>
                          <a:effectLst/>
                          <a:latin typeface="Arial"/>
                        </a:rPr>
                        <a:t>Overall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80816">
                <a:tc>
                  <a:txBody>
                    <a:bodyPr/>
                    <a:lstStyle/>
                    <a:p>
                      <a:pPr algn="l"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effectLst/>
                          <a:latin typeface="Arial"/>
                        </a:rPr>
                        <a:t>-0.1%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808080"/>
                        </a:solidFill>
                        <a:effectLst/>
                        <a:latin typeface="Arial"/>
                      </a:endParaRPr>
                    </a:p>
                  </a:txBody>
                  <a:tcPr marL="9525" marR="9525" marT="9525" marB="0" anchor="b">
                    <a:lnL>
                      <a:noFill/>
                    </a:lnL>
                    <a:lnR>
                      <a:noFill/>
                    </a:lnR>
                    <a:lnT>
                      <a:noFill/>
                    </a:lnT>
                    <a:lnB>
                      <a:noFill/>
                    </a:lnB>
                  </a:tcPr>
                </a:tc>
                <a:tc>
                  <a:txBody>
                    <a:bodyPr/>
                    <a:lstStyle/>
                    <a:p>
                      <a:pPr algn="ctr" fontAlgn="b"/>
                      <a:endParaRPr lang="en-US" sz="1200" b="0" i="0" u="none" strike="noStrike">
                        <a:solidFill>
                          <a:srgbClr val="808080"/>
                        </a:solidFill>
                        <a:effectLst/>
                        <a:latin typeface="Arial"/>
                      </a:endParaRPr>
                    </a:p>
                  </a:txBody>
                  <a:tcPr marL="9525" marR="9525" marT="9525" marB="0" anchor="b">
                    <a:lnL>
                      <a:noFill/>
                    </a:lnL>
                    <a:lnR>
                      <a:noFill/>
                    </a:lnR>
                    <a:lnT>
                      <a:noFill/>
                    </a:lnT>
                    <a:lnB>
                      <a:noFill/>
                    </a:lnB>
                  </a:tcPr>
                </a:tc>
              </a:tr>
              <a:tr h="170180">
                <a:tc>
                  <a:txBody>
                    <a:bodyPr/>
                    <a:lstStyle/>
                    <a:p>
                      <a:pPr algn="l" fontAlgn="b"/>
                      <a:r>
                        <a:rPr lang="en-US" sz="12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200" b="0" i="0" u="none" strike="noStrike">
                          <a:solidFill>
                            <a:srgbClr val="000000"/>
                          </a:solidFill>
                          <a:effectLst/>
                          <a:latin typeface="Arial"/>
                        </a:rPr>
                        <a:t>107%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effectLst/>
                          <a:latin typeface="Arial"/>
                        </a:rPr>
                        <a:t>106%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80816">
                <a:tc>
                  <a:txBody>
                    <a:bodyPr/>
                    <a:lstStyle/>
                    <a:p>
                      <a:pPr algn="l" fontAlgn="b"/>
                      <a:r>
                        <a:rPr lang="en-US" sz="12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200" b="0" i="0" u="none" strike="noStrike">
                          <a:solidFill>
                            <a:srgbClr val="000000"/>
                          </a:solidFill>
                          <a:effectLst/>
                          <a:latin typeface="Arial"/>
                        </a:rPr>
                        <a:t>102%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effectLst/>
                          <a:latin typeface="Arial"/>
                        </a:rPr>
                        <a:t>103%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80816">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80816">
                <a:tc>
                  <a:txBody>
                    <a:bodyPr/>
                    <a:lstStyle/>
                    <a:p>
                      <a:pPr algn="l" fontAlgn="b"/>
                      <a:endParaRPr lang="en-US" sz="12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200" b="1" i="0" u="none" strike="noStrike">
                          <a:solidFill>
                            <a:srgbClr val="000000"/>
                          </a:solidFill>
                          <a:effectLst/>
                          <a:latin typeface="Arial"/>
                        </a:rPr>
                        <a:t>Low delay B HE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effectLst/>
                          <a:latin typeface="Arial"/>
                        </a:rPr>
                        <a:t>Low delay B HE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200" b="1"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200" b="1"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200" b="1" i="0" u="none" strike="noStrike">
                        <a:solidFill>
                          <a:srgbClr val="000000"/>
                        </a:solidFill>
                        <a:effectLst/>
                        <a:latin typeface="Arial"/>
                      </a:endParaRPr>
                    </a:p>
                  </a:txBody>
                  <a:tcPr marL="9525" marR="9525" marT="9525" marB="0" anchor="b">
                    <a:lnL>
                      <a:noFill/>
                    </a:lnL>
                    <a:lnR>
                      <a:noFill/>
                    </a:lnR>
                    <a:lnT>
                      <a:noFill/>
                    </a:lnT>
                    <a:lnB>
                      <a:noFill/>
                    </a:lnB>
                  </a:tcPr>
                </a:tc>
              </a:tr>
              <a:tr h="180816">
                <a:tc>
                  <a:txBody>
                    <a:bodyPr/>
                    <a:lstStyle/>
                    <a:p>
                      <a:pPr algn="l" fontAlgn="b"/>
                      <a:endParaRPr lang="en-US" sz="12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70180">
                <a:tc>
                  <a:txBody>
                    <a:bodyPr/>
                    <a:lstStyle/>
                    <a:p>
                      <a:pPr algn="l" fontAlgn="b"/>
                      <a:r>
                        <a:rPr lang="en-US" sz="1200" b="0" i="0" u="none" strike="noStrike">
                          <a:solidFill>
                            <a:srgbClr val="000000"/>
                          </a:solidFill>
                          <a:effectLst/>
                          <a:latin typeface="Arial"/>
                        </a:rPr>
                        <a:t>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70180">
                <a:tc>
                  <a:txBody>
                    <a:bodyPr/>
                    <a:lstStyle/>
                    <a:p>
                      <a:pPr algn="l" fontAlgn="b"/>
                      <a:r>
                        <a:rPr lang="en-US" sz="1200" b="0" i="0" u="none" strike="noStrike">
                          <a:solidFill>
                            <a:srgbClr val="000000"/>
                          </a:solidFill>
                          <a:effectLst/>
                          <a:latin typeface="Arial"/>
                        </a:rPr>
                        <a:t>YCbCr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80816">
                <a:tc>
                  <a:txBody>
                    <a:bodyPr/>
                    <a:lstStyle/>
                    <a:p>
                      <a:pPr algn="l" fontAlgn="b"/>
                      <a:r>
                        <a:rPr lang="en-US" sz="1200" b="0" i="0" u="none" strike="noStrike">
                          <a:solidFill>
                            <a:srgbClr val="000000"/>
                          </a:solidFill>
                          <a:effectLst/>
                          <a:latin typeface="Arial"/>
                        </a:rPr>
                        <a:t>YCbCr 4:2:2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70180">
                <a:tc>
                  <a:txBody>
                    <a:bodyPr/>
                    <a:lstStyle/>
                    <a:p>
                      <a:pPr algn="l" fontAlgn="b"/>
                      <a:r>
                        <a:rPr lang="en-US" sz="1200" b="1" i="0" u="none" strike="noStrike">
                          <a:solidFill>
                            <a:srgbClr val="000000"/>
                          </a:solidFill>
                          <a:effectLst/>
                          <a:latin typeface="Arial"/>
                        </a:rPr>
                        <a:t>Overall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80816">
                <a:tc>
                  <a:txBody>
                    <a:bodyPr/>
                    <a:lstStyle/>
                    <a:p>
                      <a:pPr algn="l"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effectLst/>
                          <a:latin typeface="Arial"/>
                        </a:rPr>
                        <a:t>-0.3%</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effectLst/>
                          <a:latin typeface="Arial"/>
                        </a:rPr>
                        <a:t>0.1%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808080"/>
                        </a:solidFill>
                        <a:effectLst/>
                        <a:latin typeface="Arial"/>
                      </a:endParaRPr>
                    </a:p>
                  </a:txBody>
                  <a:tcPr marL="9525" marR="9525" marT="9525" marB="0" anchor="b">
                    <a:lnL>
                      <a:noFill/>
                    </a:lnL>
                    <a:lnR>
                      <a:noFill/>
                    </a:lnR>
                    <a:lnT>
                      <a:noFill/>
                    </a:lnT>
                    <a:lnB>
                      <a:noFill/>
                    </a:lnB>
                  </a:tcPr>
                </a:tc>
                <a:tc>
                  <a:txBody>
                    <a:bodyPr/>
                    <a:lstStyle/>
                    <a:p>
                      <a:pPr algn="ctr" fontAlgn="b"/>
                      <a:endParaRPr lang="en-US" sz="1200" b="0" i="0" u="none" strike="noStrike">
                        <a:solidFill>
                          <a:srgbClr val="808080"/>
                        </a:solidFill>
                        <a:effectLst/>
                        <a:latin typeface="Arial"/>
                      </a:endParaRPr>
                    </a:p>
                  </a:txBody>
                  <a:tcPr marL="9525" marR="9525" marT="9525" marB="0" anchor="b">
                    <a:lnL>
                      <a:noFill/>
                    </a:lnL>
                    <a:lnR>
                      <a:noFill/>
                    </a:lnR>
                    <a:lnT>
                      <a:noFill/>
                    </a:lnT>
                    <a:lnB>
                      <a:noFill/>
                    </a:lnB>
                  </a:tcPr>
                </a:tc>
              </a:tr>
              <a:tr h="170180">
                <a:tc>
                  <a:txBody>
                    <a:bodyPr/>
                    <a:lstStyle/>
                    <a:p>
                      <a:pPr algn="l" fontAlgn="b"/>
                      <a:r>
                        <a:rPr lang="en-US" sz="12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200" b="0" i="0" u="none" strike="noStrike">
                          <a:solidFill>
                            <a:srgbClr val="000000"/>
                          </a:solidFill>
                          <a:effectLst/>
                          <a:latin typeface="Arial"/>
                        </a:rPr>
                        <a:t>104%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effectLst/>
                          <a:latin typeface="Arial"/>
                        </a:rPr>
                        <a:t>104%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80816">
                <a:tc>
                  <a:txBody>
                    <a:bodyPr/>
                    <a:lstStyle/>
                    <a:p>
                      <a:pPr algn="l" fontAlgn="b"/>
                      <a:r>
                        <a:rPr lang="en-US" sz="12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200" b="0" i="0" u="none" strike="noStrike">
                          <a:solidFill>
                            <a:srgbClr val="000000"/>
                          </a:solidFill>
                          <a:effectLst/>
                          <a:latin typeface="Arial"/>
                        </a:rPr>
                        <a:t>103%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effectLst/>
                          <a:latin typeface="Arial"/>
                        </a:rPr>
                        <a:t>103%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200" b="0" i="0" u="none" strike="noStrike" dirty="0">
                        <a:solidFill>
                          <a:srgbClr val="000000"/>
                        </a:solidFill>
                        <a:effectLst/>
                        <a:latin typeface="Arial"/>
                      </a:endParaRPr>
                    </a:p>
                  </a:txBody>
                  <a:tcPr marL="9525" marR="9525" marT="9525" marB="0" anchor="b">
                    <a:lnL>
                      <a:noFill/>
                    </a:lnL>
                    <a:lnR>
                      <a:noFill/>
                    </a:lnR>
                    <a:lnT>
                      <a:noFill/>
                    </a:lnT>
                    <a:lnB>
                      <a:noFill/>
                    </a:lnB>
                  </a:tcPr>
                </a:tc>
              </a:tr>
            </a:tbl>
          </a:graphicData>
        </a:graphic>
      </p:graphicFrame>
    </p:spTree>
    <p:extLst>
      <p:ext uri="{BB962C8B-B14F-4D97-AF65-F5344CB8AC3E}">
        <p14:creationId xmlns:p14="http://schemas.microsoft.com/office/powerpoint/2010/main" val="13902919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Performance for HBD</a:t>
            </a:r>
            <a:endParaRPr lang="en-US" dirty="0"/>
          </a:p>
        </p:txBody>
      </p:sp>
      <p:sp>
        <p:nvSpPr>
          <p:cNvPr id="23" name="TextBox 22"/>
          <p:cNvSpPr txBox="1"/>
          <p:nvPr/>
        </p:nvSpPr>
        <p:spPr>
          <a:xfrm>
            <a:off x="1752600" y="1295400"/>
            <a:ext cx="1524000" cy="307777"/>
          </a:xfrm>
          <a:prstGeom prst="rect">
            <a:avLst/>
          </a:prstGeom>
          <a:noFill/>
        </p:spPr>
        <p:txBody>
          <a:bodyPr wrap="square" rtlCol="0">
            <a:spAutoFit/>
          </a:bodyPr>
          <a:lstStyle/>
          <a:p>
            <a:r>
              <a:rPr lang="en-US" sz="1400" b="1" dirty="0" smtClean="0"/>
              <a:t>Method 1</a:t>
            </a:r>
            <a:endParaRPr lang="en-US" sz="1400" b="1" dirty="0"/>
          </a:p>
        </p:txBody>
      </p:sp>
      <p:sp>
        <p:nvSpPr>
          <p:cNvPr id="24" name="TextBox 23"/>
          <p:cNvSpPr txBox="1"/>
          <p:nvPr/>
        </p:nvSpPr>
        <p:spPr>
          <a:xfrm>
            <a:off x="4248150" y="4343400"/>
            <a:ext cx="2305050" cy="307777"/>
          </a:xfrm>
          <a:prstGeom prst="rect">
            <a:avLst/>
          </a:prstGeom>
          <a:noFill/>
        </p:spPr>
        <p:txBody>
          <a:bodyPr wrap="square" rtlCol="0">
            <a:spAutoFit/>
          </a:bodyPr>
          <a:lstStyle/>
          <a:p>
            <a:r>
              <a:rPr lang="en-US" sz="1400" b="1" dirty="0" smtClean="0"/>
              <a:t>Method 2</a:t>
            </a:r>
            <a:endParaRPr lang="en-US" sz="1400" b="1" dirty="0"/>
          </a:p>
        </p:txBody>
      </p:sp>
      <p:sp>
        <p:nvSpPr>
          <p:cNvPr id="12" name="TextBox 11"/>
          <p:cNvSpPr txBox="1"/>
          <p:nvPr/>
        </p:nvSpPr>
        <p:spPr>
          <a:xfrm>
            <a:off x="3086100" y="1305580"/>
            <a:ext cx="3162300" cy="523220"/>
          </a:xfrm>
          <a:prstGeom prst="rect">
            <a:avLst/>
          </a:prstGeom>
          <a:noFill/>
        </p:spPr>
        <p:txBody>
          <a:bodyPr wrap="square" rtlCol="0">
            <a:spAutoFit/>
          </a:bodyPr>
          <a:lstStyle/>
          <a:p>
            <a:pPr algn="ctr"/>
            <a:r>
              <a:rPr lang="en-US" sz="1400" b="1" dirty="0" smtClean="0"/>
              <a:t>Method 2 </a:t>
            </a:r>
          </a:p>
          <a:p>
            <a:pPr algn="ctr"/>
            <a:r>
              <a:rPr lang="en-US" sz="1400" b="1" dirty="0" smtClean="0"/>
              <a:t>(anchor RCE2 test D1)</a:t>
            </a:r>
            <a:endParaRPr lang="en-US" sz="1400" b="1" dirty="0"/>
          </a:p>
        </p:txBody>
      </p:sp>
      <p:sp>
        <p:nvSpPr>
          <p:cNvPr id="9" name="TextBox 8"/>
          <p:cNvSpPr txBox="1"/>
          <p:nvPr/>
        </p:nvSpPr>
        <p:spPr>
          <a:xfrm>
            <a:off x="6686550" y="1295400"/>
            <a:ext cx="2305050" cy="307777"/>
          </a:xfrm>
          <a:prstGeom prst="rect">
            <a:avLst/>
          </a:prstGeom>
          <a:noFill/>
        </p:spPr>
        <p:txBody>
          <a:bodyPr wrap="square" rtlCol="0">
            <a:spAutoFit/>
          </a:bodyPr>
          <a:lstStyle/>
          <a:p>
            <a:r>
              <a:rPr lang="en-US" sz="1400" b="1" dirty="0" smtClean="0"/>
              <a:t>Method 3</a:t>
            </a:r>
            <a:endParaRPr lang="en-US" sz="1400" b="1" dirty="0"/>
          </a:p>
        </p:txBody>
      </p:sp>
      <p:graphicFrame>
        <p:nvGraphicFramePr>
          <p:cNvPr id="10" name="Table 9"/>
          <p:cNvGraphicFramePr>
            <a:graphicFrameLocks noGrp="1"/>
          </p:cNvGraphicFramePr>
          <p:nvPr>
            <p:extLst>
              <p:ext uri="{D42A27DB-BD31-4B8C-83A1-F6EECF244321}">
                <p14:modId xmlns:p14="http://schemas.microsoft.com/office/powerpoint/2010/main" val="1842418959"/>
              </p:ext>
            </p:extLst>
          </p:nvPr>
        </p:nvGraphicFramePr>
        <p:xfrm>
          <a:off x="190500" y="1981200"/>
          <a:ext cx="3124200" cy="1447801"/>
        </p:xfrm>
        <a:graphic>
          <a:graphicData uri="http://schemas.openxmlformats.org/drawingml/2006/table">
            <a:tbl>
              <a:tblPr/>
              <a:tblGrid>
                <a:gridCol w="906018"/>
                <a:gridCol w="739394"/>
                <a:gridCol w="739394"/>
                <a:gridCol w="739394"/>
              </a:tblGrid>
              <a:tr h="201433">
                <a:tc>
                  <a:txBody>
                    <a:bodyPr/>
                    <a:lstStyle/>
                    <a:p>
                      <a:pPr algn="l" fontAlgn="b"/>
                      <a:endParaRPr lang="en-US" sz="12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200" b="1" i="0" u="none" strike="noStrike">
                          <a:solidFill>
                            <a:srgbClr val="000000"/>
                          </a:solidFill>
                          <a:effectLst/>
                          <a:latin typeface="Arial"/>
                        </a:rPr>
                        <a:t>All Intra</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14023">
                <a:tc>
                  <a:txBody>
                    <a:bodyPr/>
                    <a:lstStyle/>
                    <a:p>
                      <a:pPr algn="l" fontAlgn="b"/>
                      <a:endParaRPr lang="en-US" sz="12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01433">
                <a:tc>
                  <a:txBody>
                    <a:bodyPr/>
                    <a:lstStyle/>
                    <a:p>
                      <a:pPr algn="l" fontAlgn="b"/>
                      <a:r>
                        <a:rPr lang="en-US" sz="1200" b="0" i="0" u="none" strike="noStrike">
                          <a:solidFill>
                            <a:srgbClr val="000000"/>
                          </a:solidFill>
                          <a:effectLst/>
                          <a:latin typeface="Arial"/>
                        </a:rPr>
                        <a:t>12-bit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0.4%</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0.4%</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0.4%</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01433">
                <a:tc>
                  <a:txBody>
                    <a:bodyPr/>
                    <a:lstStyle/>
                    <a:p>
                      <a:pPr algn="l" fontAlgn="b"/>
                      <a:r>
                        <a:rPr lang="en-US" sz="1200" b="0" i="0" u="none" strike="noStrike">
                          <a:solidFill>
                            <a:srgbClr val="000000"/>
                          </a:solidFill>
                          <a:effectLst/>
                          <a:latin typeface="Arial"/>
                        </a:rPr>
                        <a:t>14-bit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0.3%</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214023">
                <a:tc>
                  <a:txBody>
                    <a:bodyPr/>
                    <a:lstStyle/>
                    <a:p>
                      <a:pPr algn="l" fontAlgn="b"/>
                      <a:r>
                        <a:rPr lang="en-US" sz="1200" b="0" i="0" u="none" strike="noStrike">
                          <a:solidFill>
                            <a:srgbClr val="000000"/>
                          </a:solidFill>
                          <a:effectLst/>
                          <a:latin typeface="Arial"/>
                        </a:rPr>
                        <a:t>16-bit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0.2%</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01433">
                <a:tc>
                  <a:txBody>
                    <a:bodyPr/>
                    <a:lstStyle/>
                    <a:p>
                      <a:pPr algn="l" fontAlgn="b"/>
                      <a:r>
                        <a:rPr lang="en-US" sz="12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200" b="0" i="0" u="none" strike="noStrike">
                          <a:solidFill>
                            <a:srgbClr val="000000"/>
                          </a:solidFill>
                          <a:effectLst/>
                          <a:latin typeface="Arial"/>
                        </a:rPr>
                        <a:t>102%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14023">
                <a:tc>
                  <a:txBody>
                    <a:bodyPr/>
                    <a:lstStyle/>
                    <a:p>
                      <a:pPr algn="l" fontAlgn="b"/>
                      <a:r>
                        <a:rPr lang="en-US" sz="12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200" b="0" i="0" u="none" strike="noStrike" dirty="0">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427939830"/>
              </p:ext>
            </p:extLst>
          </p:nvPr>
        </p:nvGraphicFramePr>
        <p:xfrm>
          <a:off x="3573018" y="1981200"/>
          <a:ext cx="2218182" cy="1447801"/>
        </p:xfrm>
        <a:graphic>
          <a:graphicData uri="http://schemas.openxmlformats.org/drawingml/2006/table">
            <a:tbl>
              <a:tblPr/>
              <a:tblGrid>
                <a:gridCol w="739394"/>
                <a:gridCol w="739394"/>
                <a:gridCol w="739394"/>
              </a:tblGrid>
              <a:tr h="201433">
                <a:tc gridSpan="3">
                  <a:txBody>
                    <a:bodyPr/>
                    <a:lstStyle/>
                    <a:p>
                      <a:pPr algn="ctr" fontAlgn="b"/>
                      <a:r>
                        <a:rPr lang="en-US" sz="1200" b="1" i="0" u="none" strike="noStrike" dirty="0">
                          <a:solidFill>
                            <a:srgbClr val="000000"/>
                          </a:solidFill>
                          <a:effectLst/>
                          <a:latin typeface="Arial"/>
                        </a:rPr>
                        <a:t>All Intra</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14023">
                <a:tc>
                  <a:txBody>
                    <a:bodyPr/>
                    <a:lstStyle/>
                    <a:p>
                      <a:pPr algn="ctr" fontAlgn="b"/>
                      <a:r>
                        <a:rPr lang="en-US" sz="12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01433">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01433">
                <a:tc>
                  <a:txBody>
                    <a:bodyPr/>
                    <a:lstStyle/>
                    <a:p>
                      <a:pPr algn="ctr" fontAlgn="b"/>
                      <a:r>
                        <a:rPr lang="en-US" sz="12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0.2%</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214023">
                <a:tc>
                  <a:txBody>
                    <a:bodyPr/>
                    <a:lstStyle/>
                    <a:p>
                      <a:pPr algn="ctr" fontAlgn="b"/>
                      <a:r>
                        <a:rPr lang="en-US" sz="12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0.2%</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01433">
                <a:tc gridSpan="3">
                  <a:txBody>
                    <a:bodyPr/>
                    <a:lstStyle/>
                    <a:p>
                      <a:pPr algn="ctr" fontAlgn="b"/>
                      <a:r>
                        <a:rPr lang="en-US" sz="1200" b="0" i="0" u="none" strike="noStrike" dirty="0">
                          <a:solidFill>
                            <a:srgbClr val="000000"/>
                          </a:solidFill>
                          <a:effectLst/>
                          <a:latin typeface="Arial"/>
                        </a:rPr>
                        <a:t>106%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14023">
                <a:tc gridSpan="3">
                  <a:txBody>
                    <a:bodyPr/>
                    <a:lstStyle/>
                    <a:p>
                      <a:pPr algn="ctr" fontAlgn="b"/>
                      <a:r>
                        <a:rPr lang="en-US" sz="1200" b="0" i="0" u="none" strike="noStrike" dirty="0">
                          <a:solidFill>
                            <a:srgbClr val="000000"/>
                          </a:solidFill>
                          <a:effectLst/>
                          <a:latin typeface="Arial"/>
                        </a:rPr>
                        <a:t>97%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2549213340"/>
              </p:ext>
            </p:extLst>
          </p:nvPr>
        </p:nvGraphicFramePr>
        <p:xfrm>
          <a:off x="6087618" y="1981200"/>
          <a:ext cx="2218182" cy="1447801"/>
        </p:xfrm>
        <a:graphic>
          <a:graphicData uri="http://schemas.openxmlformats.org/drawingml/2006/table">
            <a:tbl>
              <a:tblPr/>
              <a:tblGrid>
                <a:gridCol w="739394"/>
                <a:gridCol w="739394"/>
                <a:gridCol w="739394"/>
              </a:tblGrid>
              <a:tr h="201433">
                <a:tc gridSpan="3">
                  <a:txBody>
                    <a:bodyPr/>
                    <a:lstStyle/>
                    <a:p>
                      <a:pPr algn="ctr" fontAlgn="b"/>
                      <a:r>
                        <a:rPr lang="en-US" sz="1200" b="1" i="0" u="none" strike="noStrike">
                          <a:solidFill>
                            <a:srgbClr val="000000"/>
                          </a:solidFill>
                          <a:effectLst/>
                          <a:latin typeface="Arial"/>
                        </a:rPr>
                        <a:t>All Intra</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14023">
                <a:tc>
                  <a:txBody>
                    <a:bodyPr/>
                    <a:lstStyle/>
                    <a:p>
                      <a:pPr algn="ctr" fontAlgn="b"/>
                      <a:r>
                        <a:rPr lang="en-US" sz="12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01433">
                <a:tc>
                  <a:txBody>
                    <a:bodyPr/>
                    <a:lstStyle/>
                    <a:p>
                      <a:pPr algn="ctr" fontAlgn="b"/>
                      <a:r>
                        <a:rPr lang="en-US" sz="1200" b="0" i="0" u="none" strike="noStrike">
                          <a:solidFill>
                            <a:srgbClr val="000000"/>
                          </a:solidFill>
                          <a:effectLst/>
                          <a:latin typeface="Arial"/>
                        </a:rPr>
                        <a:t>0.4%</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0.4%</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0.4%</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01433">
                <a:tc>
                  <a:txBody>
                    <a:bodyPr/>
                    <a:lstStyle/>
                    <a:p>
                      <a:pPr algn="ctr" fontAlgn="b"/>
                      <a:r>
                        <a:rPr lang="en-US" sz="1200" b="0" i="0" u="none" strike="noStrike">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0.3%</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214023">
                <a:tc>
                  <a:txBody>
                    <a:bodyPr/>
                    <a:lstStyle/>
                    <a:p>
                      <a:pPr algn="ctr" fontAlgn="b"/>
                      <a:r>
                        <a:rPr lang="en-US" sz="12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0.2%</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01433">
                <a:tc gridSpan="3">
                  <a:txBody>
                    <a:bodyPr/>
                    <a:lstStyle/>
                    <a:p>
                      <a:pPr algn="ctr" fontAlgn="b"/>
                      <a:r>
                        <a:rPr lang="en-US" sz="1200" b="0" i="0" u="none" strike="noStrike">
                          <a:solidFill>
                            <a:srgbClr val="000000"/>
                          </a:solidFill>
                          <a:effectLst/>
                          <a:latin typeface="Arial"/>
                        </a:rPr>
                        <a:t>102%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14023">
                <a:tc gridSpan="3">
                  <a:txBody>
                    <a:bodyPr/>
                    <a:lstStyle/>
                    <a:p>
                      <a:pPr algn="ctr" fontAlgn="b"/>
                      <a:r>
                        <a:rPr lang="en-US" sz="1200" b="0" i="0" u="none" strike="noStrike" dirty="0">
                          <a:solidFill>
                            <a:srgbClr val="000000"/>
                          </a:solidFill>
                          <a:effectLst/>
                          <a:latin typeface="Arial"/>
                        </a:rPr>
                        <a:t>96%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3888150654"/>
              </p:ext>
            </p:extLst>
          </p:nvPr>
        </p:nvGraphicFramePr>
        <p:xfrm>
          <a:off x="2590800" y="4772027"/>
          <a:ext cx="3270250" cy="1552573"/>
        </p:xfrm>
        <a:graphic>
          <a:graphicData uri="http://schemas.openxmlformats.org/drawingml/2006/table">
            <a:tbl>
              <a:tblPr/>
              <a:tblGrid>
                <a:gridCol w="948373"/>
                <a:gridCol w="773959"/>
                <a:gridCol w="773959"/>
                <a:gridCol w="773959"/>
              </a:tblGrid>
              <a:tr h="216010">
                <a:tc>
                  <a:txBody>
                    <a:bodyPr/>
                    <a:lstStyle/>
                    <a:p>
                      <a:pPr algn="l" fontAlgn="b"/>
                      <a:endParaRPr lang="en-US" sz="12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200" b="1" i="0" u="none" strike="noStrike" dirty="0">
                          <a:solidFill>
                            <a:srgbClr val="000000"/>
                          </a:solidFill>
                          <a:effectLst/>
                          <a:latin typeface="Arial"/>
                        </a:rPr>
                        <a:t>All Intra</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29511">
                <a:tc>
                  <a:txBody>
                    <a:bodyPr/>
                    <a:lstStyle/>
                    <a:p>
                      <a:pPr algn="l" fontAlgn="b"/>
                      <a:endParaRPr lang="en-US" sz="12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16010">
                <a:tc>
                  <a:txBody>
                    <a:bodyPr/>
                    <a:lstStyle/>
                    <a:p>
                      <a:pPr algn="l" fontAlgn="b"/>
                      <a:r>
                        <a:rPr lang="en-US" sz="1200" b="0" i="0" u="none" strike="noStrike">
                          <a:solidFill>
                            <a:srgbClr val="000000"/>
                          </a:solidFill>
                          <a:effectLst/>
                          <a:latin typeface="Arial"/>
                        </a:rPr>
                        <a:t>12-bit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-7.1%</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200" b="0" i="0" u="none" strike="noStrike">
                          <a:solidFill>
                            <a:srgbClr val="000000"/>
                          </a:solidFill>
                          <a:effectLst/>
                          <a:latin typeface="Arial"/>
                        </a:rPr>
                        <a:t>-6.8%</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200" b="0" i="0" u="none" strike="noStrike">
                          <a:solidFill>
                            <a:srgbClr val="000000"/>
                          </a:solidFill>
                          <a:effectLst/>
                          <a:latin typeface="Arial"/>
                        </a:rPr>
                        <a:t>-6.8%</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216010">
                <a:tc>
                  <a:txBody>
                    <a:bodyPr/>
                    <a:lstStyle/>
                    <a:p>
                      <a:pPr algn="l" fontAlgn="b"/>
                      <a:r>
                        <a:rPr lang="en-US" sz="1200" b="0" i="0" u="none" strike="noStrike">
                          <a:solidFill>
                            <a:srgbClr val="000000"/>
                          </a:solidFill>
                          <a:effectLst/>
                          <a:latin typeface="Arial"/>
                        </a:rPr>
                        <a:t>14-bit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-18.5%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200" b="0" i="0" u="none" strike="noStrike">
                          <a:solidFill>
                            <a:srgbClr val="000000"/>
                          </a:solidFill>
                          <a:effectLst/>
                          <a:latin typeface="Arial"/>
                        </a:rPr>
                        <a:t>-18.2%</a:t>
                      </a:r>
                    </a:p>
                  </a:txBody>
                  <a:tcPr marL="9525" marR="9525" marT="9525" marB="0" anchor="b">
                    <a:lnL>
                      <a:noFill/>
                    </a:lnL>
                    <a:lnR>
                      <a:noFill/>
                    </a:lnR>
                    <a:lnT>
                      <a:noFill/>
                    </a:lnT>
                    <a:lnB>
                      <a:noFill/>
                    </a:lnB>
                    <a:solidFill>
                      <a:srgbClr val="CCFFCC"/>
                    </a:solidFill>
                  </a:tcPr>
                </a:tc>
                <a:tc>
                  <a:txBody>
                    <a:bodyPr/>
                    <a:lstStyle/>
                    <a:p>
                      <a:pPr algn="ctr" fontAlgn="b"/>
                      <a:r>
                        <a:rPr lang="en-US" sz="1200" b="0" i="0" u="none" strike="noStrike">
                          <a:solidFill>
                            <a:srgbClr val="000000"/>
                          </a:solidFill>
                          <a:effectLst/>
                          <a:latin typeface="Arial"/>
                        </a:rPr>
                        <a:t>-18.1%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229511">
                <a:tc>
                  <a:txBody>
                    <a:bodyPr/>
                    <a:lstStyle/>
                    <a:p>
                      <a:pPr algn="l" fontAlgn="b"/>
                      <a:r>
                        <a:rPr lang="en-US" sz="1200" b="0" i="0" u="none" strike="noStrike">
                          <a:solidFill>
                            <a:srgbClr val="000000"/>
                          </a:solidFill>
                          <a:effectLst/>
                          <a:latin typeface="Arial"/>
                        </a:rPr>
                        <a:t>16-bit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-28.5%</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200" b="0" i="0" u="none" strike="noStrike">
                          <a:solidFill>
                            <a:srgbClr val="000000"/>
                          </a:solidFill>
                          <a:effectLst/>
                          <a:latin typeface="Arial"/>
                        </a:rPr>
                        <a:t>-28.3%</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200" b="0" i="0" u="none" strike="noStrike">
                          <a:solidFill>
                            <a:srgbClr val="000000"/>
                          </a:solidFill>
                          <a:effectLst/>
                          <a:latin typeface="Arial"/>
                        </a:rPr>
                        <a:t>-28.4%</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216010">
                <a:tc>
                  <a:txBody>
                    <a:bodyPr/>
                    <a:lstStyle/>
                    <a:p>
                      <a:pPr algn="l" fontAlgn="b"/>
                      <a:r>
                        <a:rPr lang="en-US" sz="12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200" b="0" i="0" u="none" strike="noStrike">
                          <a:solidFill>
                            <a:srgbClr val="000000"/>
                          </a:solidFill>
                          <a:effectLst/>
                          <a:latin typeface="Arial"/>
                        </a:rPr>
                        <a:t>93%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29511">
                <a:tc>
                  <a:txBody>
                    <a:bodyPr/>
                    <a:lstStyle/>
                    <a:p>
                      <a:pPr algn="l" fontAlgn="b"/>
                      <a:r>
                        <a:rPr lang="en-US" sz="12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200" b="0" i="0" u="none" strike="noStrike" dirty="0">
                          <a:solidFill>
                            <a:srgbClr val="000000"/>
                          </a:solidFill>
                          <a:effectLst/>
                          <a:latin typeface="Arial"/>
                        </a:rPr>
                        <a:t>83%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32601171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p:txBody>
          <a:bodyPr>
            <a:normAutofit/>
          </a:bodyPr>
          <a:lstStyle/>
          <a:p>
            <a:pPr lvl="0" hangingPunct="0"/>
            <a:endParaRPr lang="en-US" sz="1800" dirty="0" smtClean="0"/>
          </a:p>
          <a:p>
            <a:pPr lvl="0" hangingPunct="0"/>
            <a:r>
              <a:rPr lang="en-US" sz="1800" dirty="0" smtClean="0"/>
              <a:t>Method to increase throughput by setting the range to 256 prior to coding the bypass bins in a sub-block</a:t>
            </a:r>
          </a:p>
          <a:p>
            <a:pPr lvl="1" hangingPunct="0"/>
            <a:r>
              <a:rPr lang="en-US" sz="1600" dirty="0" smtClean="0"/>
              <a:t>Simple conditions to switch on the </a:t>
            </a:r>
            <a:r>
              <a:rPr lang="en-US" sz="1600" dirty="0" err="1" smtClean="0"/>
              <a:t>bitstream</a:t>
            </a:r>
            <a:r>
              <a:rPr lang="en-US" sz="1600" dirty="0" smtClean="0"/>
              <a:t> alignment</a:t>
            </a:r>
          </a:p>
          <a:p>
            <a:pPr lvl="1" hangingPunct="0"/>
            <a:endParaRPr lang="en-US" sz="1600" dirty="0"/>
          </a:p>
          <a:p>
            <a:pPr hangingPunct="0"/>
            <a:r>
              <a:rPr lang="en-US" sz="1800" dirty="0" smtClean="0"/>
              <a:t>No performance impact on CTC for method 1 and 2</a:t>
            </a:r>
          </a:p>
          <a:p>
            <a:pPr lvl="1" hangingPunct="0"/>
            <a:endParaRPr lang="en-US" sz="1600" dirty="0" smtClean="0"/>
          </a:p>
          <a:p>
            <a:pPr lvl="1" hangingPunct="0"/>
            <a:endParaRPr lang="en-US" sz="1600" dirty="0"/>
          </a:p>
          <a:p>
            <a:pPr hangingPunct="0"/>
            <a:r>
              <a:rPr lang="en-US" sz="1800" dirty="0" smtClean="0"/>
              <a:t>Small performance </a:t>
            </a:r>
            <a:r>
              <a:rPr lang="en-US" sz="1800" dirty="0"/>
              <a:t>impact </a:t>
            </a:r>
            <a:r>
              <a:rPr lang="en-US" sz="1800" dirty="0" smtClean="0"/>
              <a:t>for HBD test conditions</a:t>
            </a:r>
          </a:p>
          <a:p>
            <a:pPr hangingPunct="0"/>
            <a:endParaRPr lang="en-US" sz="1800" dirty="0"/>
          </a:p>
          <a:p>
            <a:pPr hangingPunct="0"/>
            <a:endParaRPr lang="en-US" sz="1800" dirty="0" smtClean="0"/>
          </a:p>
          <a:p>
            <a:pPr lvl="1" hangingPunct="0"/>
            <a:endParaRPr lang="en-US" sz="1600" dirty="0"/>
          </a:p>
        </p:txBody>
      </p:sp>
    </p:spTree>
    <p:extLst>
      <p:ext uri="{BB962C8B-B14F-4D97-AF65-F5344CB8AC3E}">
        <p14:creationId xmlns:p14="http://schemas.microsoft.com/office/powerpoint/2010/main" val="9803156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4038600"/>
            <a:ext cx="8679670" cy="1470025"/>
          </a:xfrm>
        </p:spPr>
        <p:txBody>
          <a:bodyPr/>
          <a:lstStyle/>
          <a:p>
            <a:pPr algn="ctr"/>
            <a:r>
              <a:rPr lang="en-US" sz="2400" b="1" dirty="0"/>
              <a:t>AhG5 and AhG18: Bypass bins alignment depending on the Rice parameter</a:t>
            </a:r>
            <a:r>
              <a:rPr lang="en-CA" sz="2400" b="1" dirty="0" smtClean="0"/>
              <a:t/>
            </a:r>
            <a:br>
              <a:rPr lang="en-CA" sz="2400" b="1" dirty="0" smtClean="0"/>
            </a:br>
            <a:r>
              <a:rPr lang="en-CA" sz="2400" b="1" dirty="0" smtClean="0"/>
              <a:t/>
            </a:r>
            <a:br>
              <a:rPr lang="en-CA" sz="2400" b="1" dirty="0" smtClean="0"/>
            </a:br>
            <a:r>
              <a:rPr lang="en-CA" sz="2400" b="1" dirty="0" smtClean="0"/>
              <a:t>JCTVC-O0207</a:t>
            </a:r>
            <a:endParaRPr lang="en-US" sz="2400" dirty="0"/>
          </a:p>
        </p:txBody>
      </p:sp>
      <p:sp>
        <p:nvSpPr>
          <p:cNvPr id="3" name="Subtitle 2"/>
          <p:cNvSpPr>
            <a:spLocks noGrp="1"/>
          </p:cNvSpPr>
          <p:nvPr>
            <p:ph type="subTitle" idx="1"/>
          </p:nvPr>
        </p:nvSpPr>
        <p:spPr>
          <a:xfrm>
            <a:off x="2296354" y="5715000"/>
            <a:ext cx="5018846" cy="364390"/>
          </a:xfrm>
        </p:spPr>
        <p:txBody>
          <a:bodyPr/>
          <a:lstStyle/>
          <a:p>
            <a:pPr hangingPunct="0"/>
            <a:r>
              <a:rPr lang="fi-FI" sz="1800" dirty="0" smtClean="0"/>
              <a:t>Joel </a:t>
            </a:r>
            <a:r>
              <a:rPr lang="fi-FI" sz="1800" dirty="0"/>
              <a:t>Sole, Rajan Joshi, Marta </a:t>
            </a:r>
            <a:r>
              <a:rPr lang="fi-FI" sz="1800" dirty="0" smtClean="0"/>
              <a:t>Karczewicz</a:t>
            </a:r>
            <a:endParaRPr lang="en-US" sz="1800" dirty="0"/>
          </a:p>
        </p:txBody>
      </p:sp>
    </p:spTree>
    <p:extLst>
      <p:ext uri="{BB962C8B-B14F-4D97-AF65-F5344CB8AC3E}">
        <p14:creationId xmlns:p14="http://schemas.microsoft.com/office/powerpoint/2010/main" val="1184660577"/>
      </p:ext>
    </p:extLst>
  </p:cSld>
  <p:clrMapOvr>
    <a:masterClrMapping/>
  </p:clrMapOvr>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topics_8th_JCTVC_2011_12</Template>
  <TotalTime>8457</TotalTime>
  <Words>896</Words>
  <Application>Microsoft Office PowerPoint</Application>
  <PresentationFormat>On-screen Show (4:3)</PresentationFormat>
  <Paragraphs>334</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JCTVC-D257</vt:lpstr>
      <vt:lpstr>AhG5 and AhG18: Bypass bins alignment depending on the Rice parameter  JCTVC-O0207</vt:lpstr>
      <vt:lpstr>Introduction</vt:lpstr>
      <vt:lpstr>Technical Description</vt:lpstr>
      <vt:lpstr>Technical Description</vt:lpstr>
      <vt:lpstr>Results</vt:lpstr>
      <vt:lpstr>Performance for CTC - method 1</vt:lpstr>
      <vt:lpstr>Performance for HBD</vt:lpstr>
      <vt:lpstr>Conclusions</vt:lpstr>
      <vt:lpstr>AhG5 and AhG18: Bypass bins alignment depending on the Rice parameter  JCTVC-O0207</vt:lpstr>
    </vt:vector>
  </TitlesOfParts>
  <Company>Qualcomm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Vadim Seregin</dc:creator>
  <cp:lastModifiedBy>Joel N1005_v4</cp:lastModifiedBy>
  <cp:revision>300</cp:revision>
  <dcterms:created xsi:type="dcterms:W3CDTF">2011-12-07T01:29:30Z</dcterms:created>
  <dcterms:modified xsi:type="dcterms:W3CDTF">2013-10-24T16:36:18Z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855509636</vt:i4>
  </property>
  <property fmtid="{D5CDD505-2E9C-101B-9397-08002B2CF9AE}" pid="3" name="_NewReviewCycle">
    <vt:lpwstr/>
  </property>
  <property fmtid="{D5CDD505-2E9C-101B-9397-08002B2CF9AE}" pid="4" name="_EmailSubject">
    <vt:lpwstr>low qp spreadsheet</vt:lpwstr>
  </property>
  <property fmtid="{D5CDD505-2E9C-101B-9397-08002B2CF9AE}" pid="5" name="_AuthorEmail">
    <vt:lpwstr>vseregin@qualcomm.com</vt:lpwstr>
  </property>
  <property fmtid="{D5CDD505-2E9C-101B-9397-08002B2CF9AE}" pid="6" name="_AuthorEmailDisplayName">
    <vt:lpwstr>Seregin, Vadim</vt:lpwstr>
  </property>
</Properties>
</file>