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26"/>
  </p:notesMasterIdLst>
  <p:handoutMasterIdLst>
    <p:handoutMasterId r:id="rId27"/>
  </p:handoutMasterIdLst>
  <p:sldIdLst>
    <p:sldId id="256" r:id="rId9"/>
    <p:sldId id="300" r:id="rId10"/>
    <p:sldId id="324" r:id="rId11"/>
    <p:sldId id="317" r:id="rId12"/>
    <p:sldId id="320" r:id="rId13"/>
    <p:sldId id="321" r:id="rId14"/>
    <p:sldId id="322" r:id="rId15"/>
    <p:sldId id="323" r:id="rId16"/>
    <p:sldId id="325" r:id="rId17"/>
    <p:sldId id="326" r:id="rId18"/>
    <p:sldId id="327" r:id="rId19"/>
    <p:sldId id="328" r:id="rId20"/>
    <p:sldId id="329" r:id="rId21"/>
    <p:sldId id="330" r:id="rId22"/>
    <p:sldId id="332" r:id="rId23"/>
    <p:sldId id="333" r:id="rId24"/>
    <p:sldId id="331" r:id="rId2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285"/>
    <a:srgbClr val="5ABE00"/>
    <a:srgbClr val="E6DA05"/>
    <a:srgbClr val="00765D"/>
    <a:srgbClr val="007A60"/>
    <a:srgbClr val="009474"/>
    <a:srgbClr val="85CA3A"/>
    <a:srgbClr val="BCBEC0"/>
    <a:srgbClr val="006600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56" autoAdjust="0"/>
    <p:restoredTop sz="57520" autoAdjust="0"/>
  </p:normalViewPr>
  <p:slideViewPr>
    <p:cSldViewPr showGuides="1">
      <p:cViewPr varScale="1">
        <p:scale>
          <a:sx n="123" d="100"/>
          <a:sy n="123" d="100"/>
        </p:scale>
        <p:origin x="-1290" y="-90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53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34888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5270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Datum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B1FCAED-6BB9-4343-9CA8-3C0F79E9015A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197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6E67A27-B795-514B-903D-C6ED2A66B88B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F143878-3D9C-3441-AA21-544E1EB37DEC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669ABE-BA13-A14F-A389-91447311A1D6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CC97192-9A2D-154B-AD08-773B9A56D5C8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3503DF-5692-A148-A34D-58A5AC385022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186D185-E7A2-0F43-925F-4AA7F675F186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5E8ABBF-9AF4-B84D-ADA8-1A5D19DDB66D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DCD497-D50A-C34F-9E8D-5C4BB6905C13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4503EF5-F034-0A4F-BADB-287AFF5FB82E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F3C5ACA-A273-6E46-B8C6-A5E3ECF9F0AF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7DC3F8-2F45-584A-801C-B505453D5E5D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8DEDBF6-5371-2E43-9E79-FC98220EBBDD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BF154CA-EE50-7846-AAE8-8F5E4F7B2AEC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EBB1DF-81FC-424F-8259-79CAC1B6111E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76792C9-3017-3043-92FD-8C34D8FB6F6B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9F56F36-A95A-4043-B639-E3030BA2F659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FA015B6-53D1-A74C-9D42-9612CA234DBC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1B760C-A418-C24E-9AA4-A46271C5C9F5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EAFB66-86F9-ED46-A0DB-A10A61070AF6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F0F387-E164-4149-AAD2-31167583C97F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8988EB3-7E4D-0B44-A220-1AF9F46F3127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61217C0-12D5-1542-BADB-16FD2D7F3710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59761C-F0D9-D847-BB42-32F973E391D6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12D674-0CC2-3040-B04B-1548AAF1D8E4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B04E22-9C2E-424D-A290-901FE4AE579C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9376B42-7B64-A24A-9592-E52F01B8F630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766F581-54D1-0A4A-BB28-E6C518C53FC5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B8A4D33-D29E-8A4B-B6CB-26649D4C193F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F57D335-A3A7-4140-9D54-B6DABD1E5925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264D604-3923-3645-BFA1-48C28597EEE3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E5C8C3-4D5F-DC40-8357-160447F60CE8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A931FC-C11F-734E-9E1F-9EE5A204C625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9275BB-6527-B740-A56C-FB9D01977A64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00036D4-5E2F-A643-A38F-49B6DAB3E5A1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AEA6D2-CDBA-7146-BA49-8FE3B108C857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C80222-C033-C94C-9056-01EE6A46347F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3A143A-3CC4-3541-A08A-3E6D6F088BCD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709696-AE5C-7E4F-B0F5-B8D46E477446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7DC840C-7BC2-8040-8F22-55BB065EB946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873CA2-2C86-2845-B531-D593A08A4A2F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8E0F87-562F-4E4D-8A16-4F037E5E7E9D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042A4B-3AC4-0343-B0BC-2ADD5E349D38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CB2D99-D5F4-0C44-B8E9-3474CC62B386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19C2409-C6B1-FC44-93AA-A50DFA30F47C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EF0E91-E153-C747-8A68-B61FAE69656F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E75F770-C01E-7343-9D5C-89B67B2DABF8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8F7E994-58F0-CA42-9715-613EEAF664B1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6C6EF65-BEB3-FD49-A477-75EEA920860A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3B4B2E-3221-FD43-A0B2-A69E42BF9DC6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63E1F7-1370-DE46-BDED-3DAC70F5B6EE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7F8303A-EF84-6D4C-9679-730B3B49C5C9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E62E950-BEA9-0E4B-B1D1-2255EE3781FE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3827F8-7C9F-9B4B-9DB9-5E0DD1FE0EC4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C179718-CCDD-AF47-9728-D1F9E70F7E51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87CC3E-32C1-D541-8B41-684F15E10FCC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99146D2-A3CB-DA47-8CDA-34F5C5FF9AB9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99EB7E6-2C7F-A44B-9BDE-ED3B5CD0A3DC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80CEB2-A76B-B549-927D-8D3C37ED3B0B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EE662E-2AD1-AB4A-80F1-C3E36CA8074E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0316751-92E9-C14F-B643-9ED36B5F68E2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EF442C8-41BD-E54E-BB6F-80CEAD5A35E5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FAAEDC8-C763-3C4E-A7AA-49B82DD6646C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ECA1DA-81CD-CC44-B43C-9F5782309BC7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6659E6-58F6-2A4C-8405-DE3DC2886BE8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B75094-4F79-F241-B7B7-60129BCFF8C0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22A66C-3C72-B843-8B94-09ECA734BAF4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D78C6B-8BDA-0C44-8C6B-3538340CD514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175349B-AA75-3A4D-ACA3-4EC74F16D129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D06596B-0BBD-4945-B07B-E5EC0C072904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6FF653-BA12-A246-B533-25175FB1B352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4B96EAA-BDB2-7543-9CC2-8C68B853DD66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B1FC346-73AE-FE45-911F-DBDEC8B13B1E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085D13-A77F-034E-AFE8-E1BAA87241E8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C581F94-5C52-2642-9777-5B5FE7653B8B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DB537C8-11AB-9149-A6FB-FC044F5550A9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037DFA-BB3F-D445-A3CE-DB1F1F79ABE9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DAB105-42CB-1A4F-AF16-CA42A2898940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2EB6C6-5202-AA47-9925-F1D904F567F8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290658-E080-C141-908E-0A35271CFB6A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7D0B528-967A-7545-9060-2440A71FC91D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440268-D4AE-6941-ADE3-79BEDB0E3A70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81787E-DB80-5E4B-B28A-A8CB09E901A4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CFA51DF-D16D-5F48-A6A0-9945CEEE8B3D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56F53B6-94BD-2F4D-88A3-635778EDC4FE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988594F-AD95-664C-909A-E25FFB5290C3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D63FF43-58BD-9146-802B-E6E0BB82AD84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645102-8EAA-1047-9198-EDFC2B65B953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5F0F668-E1B4-9F44-8A41-E333BE75EA39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0772228D-5A70-8449-9B14-8DB94714E878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marR="0" indent="-276225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94CBEE0-7FA6-F54B-8AB7-807BAC3AD7BE}" type="datetime1">
              <a:rPr lang="de-DE" smtClean="0"/>
              <a:t>27.10.2013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C12B704-764D-FD46-B90B-F2C482178BD9}" type="datetime1">
              <a:rPr lang="de-DE" smtClean="0"/>
              <a:t>27.10.2013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66E095B-9EB5-F144-B285-E3DE2FD970B9}" type="datetime1">
              <a:rPr lang="de-DE" smtClean="0"/>
              <a:t>27.10.2013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002BC0A0-9789-8046-97A7-F80915AB9B07}" type="datetime1">
              <a:rPr lang="de-DE" smtClean="0"/>
              <a:t>27.10.2013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8E9F3A49-B73C-1B4C-9F88-659488BDE5C3}" type="datetime1">
              <a:rPr lang="de-DE" smtClean="0"/>
              <a:t>27.10.2013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ctr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3575C92B-A5FF-C748-89A4-CD8C407ED943}" type="datetime1">
              <a:rPr lang="de-DE" smtClean="0"/>
              <a:t>27.10.2013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6BD5EF4-F5CC-9C4B-8B2F-5605A6756F55}" type="datetime1">
              <a:rPr lang="de-DE" smtClean="0"/>
              <a:t>27.10.2013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251520" y="1773238"/>
            <a:ext cx="8713093" cy="1292662"/>
          </a:xfrm>
        </p:spPr>
        <p:txBody>
          <a:bodyPr/>
          <a:lstStyle/>
          <a:p>
            <a:pPr algn="ctr"/>
            <a:r>
              <a:rPr lang="en-US" dirty="0"/>
              <a:t>3D/MV-HEVC HLS: Study and proposal of methods for </a:t>
            </a:r>
            <a:r>
              <a:rPr lang="en-CA" dirty="0"/>
              <a:t>extending the supported number of </a:t>
            </a:r>
            <a:r>
              <a:rPr lang="en-CA" dirty="0" smtClean="0"/>
              <a:t>layers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de-DE" dirty="0" smtClean="0"/>
              <a:t>JCT3V-O0200</a:t>
            </a:r>
            <a:r>
              <a:rPr lang="en-US" dirty="0" smtClean="0"/>
              <a:t>)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9"/>
          </p:nvPr>
        </p:nvSpPr>
        <p:spPr>
          <a:xfrm>
            <a:off x="468313" y="3152001"/>
            <a:ext cx="8496300" cy="276999"/>
          </a:xfrm>
        </p:spPr>
        <p:txBody>
          <a:bodyPr/>
          <a:lstStyle/>
          <a:p>
            <a:r>
              <a:rPr lang="de-DE" dirty="0"/>
              <a:t>Karsten </a:t>
            </a:r>
            <a:r>
              <a:rPr lang="de-DE" dirty="0" err="1" smtClean="0"/>
              <a:t>Sühring</a:t>
            </a:r>
            <a:r>
              <a:rPr lang="de-DE" dirty="0" smtClean="0"/>
              <a:t>, Gerhard Tech, Robert </a:t>
            </a:r>
            <a:r>
              <a:rPr lang="de-DE" dirty="0" err="1" smtClean="0"/>
              <a:t>Skupin</a:t>
            </a:r>
            <a:r>
              <a:rPr lang="de-DE" dirty="0" smtClean="0"/>
              <a:t>, </a:t>
            </a:r>
            <a:r>
              <a:rPr lang="de-DE" dirty="0" err="1" smtClean="0"/>
              <a:t>Yago</a:t>
            </a:r>
            <a:r>
              <a:rPr lang="de-DE" dirty="0" smtClean="0"/>
              <a:t> Sanchez, Thomas </a:t>
            </a:r>
            <a:r>
              <a:rPr lang="de-DE" dirty="0" err="1" smtClean="0"/>
              <a:t>Schierl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Comparison of </a:t>
            </a:r>
            <a:r>
              <a:rPr lang="en-CA" dirty="0" smtClean="0"/>
              <a:t>methods</a:t>
            </a:r>
            <a:br>
              <a:rPr lang="en-CA" dirty="0" smtClean="0"/>
            </a:br>
            <a:r>
              <a:rPr lang="en-CA" dirty="0" smtClean="0"/>
              <a:t>Additional syntax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493767"/>
              </p:ext>
            </p:extLst>
          </p:nvPr>
        </p:nvGraphicFramePr>
        <p:xfrm>
          <a:off x="107504" y="1052736"/>
          <a:ext cx="8712970" cy="49023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/>
                <a:gridCol w="2232248"/>
                <a:gridCol w="360040"/>
                <a:gridCol w="360040"/>
                <a:gridCol w="360040"/>
                <a:gridCol w="2592288"/>
                <a:gridCol w="336038"/>
                <a:gridCol w="336038"/>
                <a:gridCol w="336038"/>
              </a:tblGrid>
              <a:tr h="56099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syntax structure 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Layer Id ext. disabled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A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B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C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Layer Id ext. enabled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A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B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C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0993">
                <a:tc rowSpan="4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VPS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layer_id_ext_len, u(4) 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layer_id_ext_len, u(4)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0496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max_layer_id_ext, u(v) 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12198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Enabling of additional syntax extension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Enabling of additional syntax extension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975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Additional syntax extension, (including layer_id_ext_len and </a:t>
                      </a:r>
                      <a:r>
                        <a:rPr lang="en-CA" sz="1600" dirty="0" err="1">
                          <a:effectLst/>
                        </a:rPr>
                        <a:t>max_layer_id_ext</a:t>
                      </a:r>
                      <a:r>
                        <a:rPr lang="en-CA" sz="1600" dirty="0">
                          <a:effectLst/>
                        </a:rPr>
                        <a:t>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0993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SPS, PPS, SEI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layer_id_ext_len, u(4)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layer_id_ext_len, u(4)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0496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layer_id_ext, u(v)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099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Slice segment header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layer_id_ext, u(v)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0796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179512" y="1124744"/>
            <a:ext cx="8496300" cy="4968552"/>
          </a:xfrm>
        </p:spPr>
        <p:txBody>
          <a:bodyPr/>
          <a:lstStyle/>
          <a:p>
            <a:pPr lvl="1"/>
            <a:r>
              <a:rPr lang="en-US" dirty="0" smtClean="0"/>
              <a:t>Methods A and B </a:t>
            </a:r>
          </a:p>
          <a:p>
            <a:pPr lvl="2"/>
            <a:r>
              <a:rPr lang="en-US" dirty="0" smtClean="0"/>
              <a:t>the range of layer ids is extended in a straight forward way. </a:t>
            </a:r>
          </a:p>
          <a:p>
            <a:pPr lvl="2"/>
            <a:r>
              <a:rPr lang="en-US" dirty="0" smtClean="0"/>
              <a:t>existing loops in the VPS extension over layer dependent syntax elements can also be used for the extension layers </a:t>
            </a:r>
            <a:br>
              <a:rPr lang="en-US" dirty="0" smtClean="0"/>
            </a:br>
            <a:r>
              <a:rPr lang="en-US" dirty="0" smtClean="0"/>
              <a:t>(e.g</a:t>
            </a:r>
            <a:r>
              <a:rPr lang="en-US" dirty="0"/>
              <a:t>. dimension_id, max_tid_il_ref_pic_plus1, vps_rep_format_idx and direct_dependency_type </a:t>
            </a:r>
            <a:endParaRPr lang="en-US" dirty="0" smtClean="0"/>
          </a:p>
          <a:p>
            <a:pPr marL="265113" lvl="2" indent="0">
              <a:buNone/>
            </a:pP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unified clear design. </a:t>
            </a:r>
            <a:endParaRPr lang="de-DE" dirty="0" smtClean="0"/>
          </a:p>
          <a:p>
            <a:pPr lvl="1"/>
            <a:r>
              <a:rPr lang="en-US" dirty="0" smtClean="0"/>
              <a:t>Method C</a:t>
            </a:r>
          </a:p>
          <a:p>
            <a:pPr lvl="2"/>
            <a:r>
              <a:rPr lang="en-US" dirty="0" smtClean="0"/>
              <a:t>Needs compatibility to a legacy "Multi-view" profile </a:t>
            </a:r>
          </a:p>
          <a:p>
            <a:pPr lvl="2"/>
            <a:r>
              <a:rPr lang="en-US" dirty="0" smtClean="0"/>
              <a:t>Layer dependent syntax elements have to be signalled in additional VPS extension, </a:t>
            </a:r>
          </a:p>
          <a:p>
            <a:pPr lvl="2"/>
            <a:r>
              <a:rPr lang="en-US" dirty="0" smtClean="0"/>
              <a:t>Syntax </a:t>
            </a:r>
            <a:r>
              <a:rPr lang="en-US" dirty="0"/>
              <a:t>elements sharing the same semantics are signalled in different syntax structures.</a:t>
            </a:r>
            <a:endParaRPr lang="de-DE" dirty="0"/>
          </a:p>
          <a:p>
            <a:pPr marL="276225" lvl="2" indent="0">
              <a:buNone/>
            </a:pP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distributed and undesired design 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Comparison of methods</a:t>
            </a:r>
            <a:br>
              <a:rPr lang="en-CA" dirty="0"/>
            </a:br>
            <a:r>
              <a:rPr lang="en-CA" dirty="0" smtClean="0"/>
              <a:t>Syntax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055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179512" y="908720"/>
            <a:ext cx="8496300" cy="4968552"/>
          </a:xfrm>
        </p:spPr>
        <p:txBody>
          <a:bodyPr/>
          <a:lstStyle/>
          <a:p>
            <a:pPr lvl="1"/>
            <a:r>
              <a:rPr lang="en-CA" dirty="0" smtClean="0"/>
              <a:t>Method </a:t>
            </a:r>
            <a:r>
              <a:rPr lang="en-CA" dirty="0"/>
              <a:t>B and </a:t>
            </a:r>
            <a:r>
              <a:rPr lang="en-CA" dirty="0" smtClean="0"/>
              <a:t>C</a:t>
            </a:r>
          </a:p>
          <a:p>
            <a:pPr lvl="2"/>
            <a:r>
              <a:rPr lang="en-CA" dirty="0" smtClean="0"/>
              <a:t>All </a:t>
            </a:r>
            <a:r>
              <a:rPr lang="en-CA" dirty="0"/>
              <a:t>extension layers are associated with a value of nuh_layer_id of </a:t>
            </a:r>
            <a:r>
              <a:rPr lang="en-CA" dirty="0" smtClean="0"/>
              <a:t>63</a:t>
            </a:r>
          </a:p>
          <a:p>
            <a:pPr lvl="2"/>
            <a:r>
              <a:rPr lang="en-CA" dirty="0" smtClean="0"/>
              <a:t>Based </a:t>
            </a:r>
            <a:r>
              <a:rPr lang="en-CA" dirty="0"/>
              <a:t>on nuh_layer_id a network device is only able to identify and extract all extension layers at once. </a:t>
            </a:r>
            <a:endParaRPr lang="en-CA" dirty="0" smtClean="0"/>
          </a:p>
          <a:p>
            <a:pPr marL="265113" lvl="2" indent="0">
              <a:buNone/>
            </a:pPr>
            <a:r>
              <a:rPr lang="en-CA" dirty="0" smtClean="0">
                <a:sym typeface="Wingdings" pitchFamily="2" charset="2"/>
              </a:rPr>
              <a:t></a:t>
            </a:r>
            <a:r>
              <a:rPr lang="en-CA" dirty="0" smtClean="0"/>
              <a:t>not </a:t>
            </a:r>
            <a:r>
              <a:rPr lang="en-CA" dirty="0"/>
              <a:t>possible to select a subset of extension layers based nuh_layer_id.</a:t>
            </a:r>
            <a:endParaRPr lang="de-DE" dirty="0"/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Method </a:t>
            </a:r>
            <a:r>
              <a:rPr lang="en-CA" dirty="0"/>
              <a:t>A </a:t>
            </a:r>
            <a:endParaRPr lang="en-CA" dirty="0" smtClean="0"/>
          </a:p>
          <a:p>
            <a:pPr lvl="2"/>
            <a:r>
              <a:rPr lang="en-CA" dirty="0" smtClean="0"/>
              <a:t>All </a:t>
            </a:r>
            <a:r>
              <a:rPr lang="en-CA" dirty="0"/>
              <a:t>nuh_layer_id values </a:t>
            </a:r>
            <a:r>
              <a:rPr lang="en-CA" dirty="0" smtClean="0"/>
              <a:t>&gt;0 </a:t>
            </a:r>
            <a:r>
              <a:rPr lang="en-CA" dirty="0"/>
              <a:t>can be associated with multiple layers. </a:t>
            </a:r>
            <a:endParaRPr lang="en-CA" dirty="0" smtClean="0"/>
          </a:p>
          <a:p>
            <a:pPr lvl="2"/>
            <a:r>
              <a:rPr lang="en-CA" dirty="0" smtClean="0"/>
              <a:t>Layers </a:t>
            </a:r>
            <a:r>
              <a:rPr lang="en-CA" dirty="0"/>
              <a:t>associated with one nuh_layer_id value are </a:t>
            </a:r>
            <a:r>
              <a:rPr lang="en-CA" dirty="0" smtClean="0"/>
              <a:t>a </a:t>
            </a:r>
            <a:r>
              <a:rPr lang="en-CA" dirty="0"/>
              <a:t>"layer cluster". </a:t>
            </a:r>
            <a:endParaRPr lang="en-CA" dirty="0" smtClean="0"/>
          </a:p>
          <a:p>
            <a:pPr lvl="2"/>
            <a:r>
              <a:rPr lang="en-CA" dirty="0" smtClean="0"/>
              <a:t>Within </a:t>
            </a:r>
            <a:r>
              <a:rPr lang="en-CA" dirty="0"/>
              <a:t>a cluster the layers are identified by their layer_id_ext values. </a:t>
            </a:r>
            <a:endParaRPr lang="en-CA" dirty="0" smtClean="0"/>
          </a:p>
          <a:p>
            <a:pPr marL="265113" lvl="2" indent="0">
              <a:buNone/>
            </a:pPr>
            <a:r>
              <a:rPr lang="en-CA" dirty="0" smtClean="0">
                <a:sym typeface="Wingdings" pitchFamily="2" charset="2"/>
              </a:rPr>
              <a:t> </a:t>
            </a:r>
            <a:r>
              <a:rPr lang="en-CA" dirty="0" smtClean="0"/>
              <a:t>Extracting </a:t>
            </a:r>
            <a:r>
              <a:rPr lang="en-CA" dirty="0"/>
              <a:t>different </a:t>
            </a:r>
            <a:r>
              <a:rPr lang="en-CA" dirty="0" smtClean="0"/>
              <a:t>clusters </a:t>
            </a:r>
            <a:r>
              <a:rPr lang="en-CA" dirty="0"/>
              <a:t>based on nuh_layer_id </a:t>
            </a:r>
            <a:r>
              <a:rPr lang="en-CA" dirty="0" smtClean="0"/>
              <a:t>values</a:t>
            </a:r>
            <a:r>
              <a:rPr lang="en-CA" dirty="0"/>
              <a:t> </a:t>
            </a:r>
            <a:r>
              <a:rPr lang="en-CA" dirty="0" smtClean="0"/>
              <a:t>possible</a:t>
            </a:r>
          </a:p>
          <a:p>
            <a:endParaRPr lang="en-CA" dirty="0" smtClean="0"/>
          </a:p>
          <a:p>
            <a:r>
              <a:rPr lang="en-CA" dirty="0" smtClean="0"/>
              <a:t>Highest </a:t>
            </a:r>
            <a:r>
              <a:rPr lang="en-CA" dirty="0"/>
              <a:t>flexibility is given by method A. </a:t>
            </a:r>
            <a:endParaRPr lang="de-DE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Comparison of methods</a:t>
            </a:r>
            <a:br>
              <a:rPr lang="en-CA" dirty="0"/>
            </a:br>
            <a:r>
              <a:rPr lang="en-CA" dirty="0" smtClean="0"/>
              <a:t>Bitstream extraction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8780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179512" y="908720"/>
            <a:ext cx="8496300" cy="4968552"/>
          </a:xfrm>
        </p:spPr>
        <p:txBody>
          <a:bodyPr/>
          <a:lstStyle/>
          <a:p>
            <a:pPr lvl="1"/>
            <a:endParaRPr lang="en-CA" dirty="0" smtClean="0"/>
          </a:p>
          <a:p>
            <a:pPr lvl="1"/>
            <a:r>
              <a:rPr lang="en-CA" dirty="0" smtClean="0"/>
              <a:t>When </a:t>
            </a:r>
            <a:r>
              <a:rPr lang="en-CA" dirty="0"/>
              <a:t>the layer id extension mechanism is enabled, additional bits in the slice header are required </a:t>
            </a:r>
            <a:r>
              <a:rPr lang="en-CA" dirty="0" smtClean="0"/>
              <a:t> for layer_id_ext </a:t>
            </a:r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In </a:t>
            </a:r>
            <a:r>
              <a:rPr lang="en-CA" dirty="0"/>
              <a:t>method B and C layer_id_ext indicates an offset to the nuh_layer_id value of 63, </a:t>
            </a:r>
            <a:endParaRPr lang="en-CA" dirty="0" smtClean="0"/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In </a:t>
            </a:r>
            <a:r>
              <a:rPr lang="en-CA" dirty="0"/>
              <a:t>method A layer_id_ext indicates the LSB of the LayerId variable. 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>
                <a:sym typeface="Wingdings" pitchFamily="2" charset="2"/>
              </a:rPr>
              <a:t> </a:t>
            </a:r>
            <a:r>
              <a:rPr lang="en-CA" dirty="0" smtClean="0"/>
              <a:t>Therefore </a:t>
            </a:r>
            <a:r>
              <a:rPr lang="en-CA" dirty="0"/>
              <a:t>number of bits required for the layer_id_ext syntax element can be chosen significantly lower for method A than for methods B and C. </a:t>
            </a:r>
            <a:endParaRPr lang="de-DE" dirty="0"/>
          </a:p>
          <a:p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Comparison of methods</a:t>
            </a:r>
            <a:br>
              <a:rPr lang="en-CA" dirty="0"/>
            </a:br>
            <a:r>
              <a:rPr lang="en-CA" dirty="0" smtClean="0"/>
              <a:t>Bitstream extraction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2875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179512" y="908720"/>
            <a:ext cx="8496300" cy="4968552"/>
          </a:xfrm>
        </p:spPr>
        <p:txBody>
          <a:bodyPr/>
          <a:lstStyle/>
          <a:p>
            <a:pPr lvl="1"/>
            <a:endParaRPr lang="en-CA" dirty="0" smtClean="0"/>
          </a:p>
          <a:p>
            <a:pPr lvl="1"/>
            <a:r>
              <a:rPr lang="en-CA" dirty="0"/>
              <a:t>This can be illustrated by the following example assuming a total of 127 layers: </a:t>
            </a:r>
            <a:endParaRPr lang="de-DE" dirty="0"/>
          </a:p>
          <a:p>
            <a:pPr lvl="2"/>
            <a:endParaRPr lang="en-CA" dirty="0" smtClean="0"/>
          </a:p>
          <a:p>
            <a:pPr lvl="2"/>
            <a:r>
              <a:rPr lang="en-CA" dirty="0" smtClean="0"/>
              <a:t>For </a:t>
            </a:r>
            <a:r>
              <a:rPr lang="en-CA" dirty="0"/>
              <a:t>method A the maximum number of layers is given by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63 </a:t>
            </a:r>
            <a:r>
              <a:rPr lang="en-CA" dirty="0"/>
              <a:t>* ( 1  &lt;&lt;  layer_id_ext_len ) + 1. </a:t>
            </a:r>
            <a:endParaRPr lang="en-CA" dirty="0" smtClean="0"/>
          </a:p>
          <a:p>
            <a:pPr marL="265113" lvl="2" indent="0">
              <a:buNone/>
            </a:pPr>
            <a:r>
              <a:rPr lang="en-CA" dirty="0" smtClean="0">
                <a:sym typeface="Wingdings" pitchFamily="2" charset="2"/>
              </a:rPr>
              <a:t> </a:t>
            </a:r>
            <a:r>
              <a:rPr lang="en-CA" dirty="0" smtClean="0"/>
              <a:t>Therefore </a:t>
            </a:r>
            <a:r>
              <a:rPr lang="en-CA" dirty="0"/>
              <a:t>layer_id_ext_len needs to be at least 1. </a:t>
            </a:r>
            <a:endParaRPr lang="de-DE" dirty="0"/>
          </a:p>
          <a:p>
            <a:pPr lvl="2"/>
            <a:endParaRPr lang="en-CA" dirty="0" smtClean="0"/>
          </a:p>
          <a:p>
            <a:pPr lvl="2"/>
            <a:r>
              <a:rPr lang="en-CA" dirty="0" smtClean="0"/>
              <a:t>For </a:t>
            </a:r>
            <a:r>
              <a:rPr lang="en-CA" dirty="0"/>
              <a:t>method B and C the maximum number of layers is given by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63</a:t>
            </a:r>
            <a:r>
              <a:rPr lang="en-CA" dirty="0"/>
              <a:t>  + ( 1 &lt;&lt;  layer_id_ext_len ). </a:t>
            </a:r>
            <a:endParaRPr lang="en-CA" dirty="0" smtClean="0"/>
          </a:p>
          <a:p>
            <a:pPr marL="265113" lvl="2" indent="0">
              <a:buNone/>
            </a:pPr>
            <a:r>
              <a:rPr lang="en-CA" dirty="0" smtClean="0">
                <a:sym typeface="Wingdings" pitchFamily="2" charset="2"/>
              </a:rPr>
              <a:t></a:t>
            </a:r>
            <a:r>
              <a:rPr lang="en-CA" dirty="0" smtClean="0"/>
              <a:t>Therefore  </a:t>
            </a:r>
            <a:r>
              <a:rPr lang="en-CA" dirty="0"/>
              <a:t>layer_id_ext_len needs to be at least 6. </a:t>
            </a:r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Comparison of methods</a:t>
            </a:r>
            <a:br>
              <a:rPr lang="en-CA" dirty="0"/>
            </a:br>
            <a:r>
              <a:rPr lang="en-CA" dirty="0" smtClean="0"/>
              <a:t>Bits in </a:t>
            </a:r>
            <a:r>
              <a:rPr lang="en-CA" dirty="0"/>
              <a:t>the slice </a:t>
            </a:r>
            <a:r>
              <a:rPr lang="en-CA" dirty="0" smtClean="0"/>
              <a:t>segment header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339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Comparison of methods</a:t>
            </a:r>
            <a:br>
              <a:rPr lang="en-CA" dirty="0"/>
            </a:br>
            <a:r>
              <a:rPr lang="en-CA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051929"/>
              </p:ext>
            </p:extLst>
          </p:nvPr>
        </p:nvGraphicFramePr>
        <p:xfrm>
          <a:off x="107504" y="1054864"/>
          <a:ext cx="8856983" cy="4750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2880"/>
                <a:gridCol w="2167383"/>
                <a:gridCol w="2168360"/>
                <a:gridCol w="2168360"/>
              </a:tblGrid>
              <a:tr h="7719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Method A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(layer clustering)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Method B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(escape code 63)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Method C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(escape code 63 + reserved)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5146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Additional syntax elements in VPS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yes (minimal)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 (minimal)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 (at least to enable VPS extension)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5146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Additional extension section in VPS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74044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Additional syntax elements in SPS/PPS/SEI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 (minimal)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 (minimal)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 (minimal, reserved)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5146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Additional syntax in slice segment header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5146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Number of additional bits in slice header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low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high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high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117940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Clearness of syntax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straight forward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straight forward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duplication of syntax in additional extension</a:t>
                      </a:r>
                      <a:endParaRPr lang="de-DE" sz="16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(duplicates loops over all layers)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0532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Comparison of methods</a:t>
            </a:r>
            <a:br>
              <a:rPr lang="en-CA" dirty="0"/>
            </a:br>
            <a:r>
              <a:rPr lang="en-CA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186783"/>
              </p:ext>
            </p:extLst>
          </p:nvPr>
        </p:nvGraphicFramePr>
        <p:xfrm>
          <a:off x="107504" y="1070722"/>
          <a:ext cx="8856983" cy="4374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2880"/>
                <a:gridCol w="2167383"/>
                <a:gridCol w="2168360"/>
                <a:gridCol w="2168360"/>
              </a:tblGrid>
              <a:tr h="7719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Method A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(layer clustering)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Method B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(escape code 63)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Method C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(escape code 63 + reserved)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7719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Additional layers associated with nuh_layer_id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any nuh_layer_id &gt; 0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63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63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7719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"Legacy" devices have useful extraction information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5146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"clustering" of additional layers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7719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pre-selection of layer clusters based on nuh_layer_id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7719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Number of usable layers when layer id extension is disabled 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full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reduced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reduced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0364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179512" y="908720"/>
            <a:ext cx="8496300" cy="4968552"/>
          </a:xfrm>
        </p:spPr>
        <p:txBody>
          <a:bodyPr/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Different </a:t>
            </a:r>
            <a:r>
              <a:rPr lang="en-US" dirty="0"/>
              <a:t>solutions for signalling an extended number of layers in MV-HEVC and 3D-HEVC have been discussed. </a:t>
            </a:r>
            <a:endParaRPr lang="de-DE" dirty="0"/>
          </a:p>
          <a:p>
            <a:pPr lvl="1"/>
            <a:r>
              <a:rPr lang="en-US" dirty="0"/>
              <a:t>It has been shown that using reserved values in MV-HEVC and postponing the inclusion of a mechanism to a later profile/extension (method C) leads to an suboptimal complicated solution.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inclusion of a simple method (A or B) for extending the number of layers at the current stage avoids duplication of syntax elements in an additional extension structure and provides to a clean unified design. </a:t>
            </a:r>
            <a:endParaRPr lang="en-US" dirty="0" smtClean="0"/>
          </a:p>
          <a:p>
            <a:pPr lvl="1"/>
            <a:r>
              <a:rPr lang="en-US" dirty="0" smtClean="0"/>
              <a:t>Overhead </a:t>
            </a:r>
            <a:r>
              <a:rPr lang="en-US" dirty="0"/>
              <a:t>of methods A and B are negligible and a minimum number of additional syntax elements are required. </a:t>
            </a:r>
            <a:endParaRPr lang="de-DE" dirty="0"/>
          </a:p>
          <a:p>
            <a:pPr lvl="1"/>
            <a:r>
              <a:rPr lang="en-US" dirty="0"/>
              <a:t>Compare to method B methods A enables a more flexible way to extraction clusters based on nuh_layer_id values and requires a lower amount of additional bits in slice segment header. </a:t>
            </a:r>
            <a:endParaRPr lang="en-US" dirty="0" smtClean="0"/>
          </a:p>
          <a:p>
            <a:pPr lvl="1"/>
            <a:r>
              <a:rPr lang="en-US" b="1" dirty="0" smtClean="0"/>
              <a:t>It </a:t>
            </a:r>
            <a:r>
              <a:rPr lang="en-US" b="1" dirty="0"/>
              <a:t>is recommend to adopt solution A to the MV-HEVC specification</a:t>
            </a:r>
            <a:endParaRPr lang="de-DE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3059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/>
            <a:r>
              <a:rPr lang="en-US" dirty="0" smtClean="0"/>
              <a:t>In the current draft the number of scalable layers, views and depths is constrained by the range of nuh_layer_id to a total of 64.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Use cases that require a higher amount of views exist:</a:t>
            </a:r>
          </a:p>
          <a:p>
            <a:pPr lvl="1"/>
            <a:endParaRPr lang="en-US" dirty="0" smtClean="0"/>
          </a:p>
          <a:p>
            <a:pPr lvl="2"/>
            <a:r>
              <a:rPr lang="en-US" dirty="0" smtClean="0"/>
              <a:t>360° camera arrays</a:t>
            </a:r>
          </a:p>
          <a:p>
            <a:pPr lvl="2"/>
            <a:r>
              <a:rPr lang="en-US" dirty="0" smtClean="0"/>
              <a:t>Holographic projection</a:t>
            </a:r>
          </a:p>
          <a:p>
            <a:pPr lvl="2"/>
            <a:r>
              <a:rPr lang="en-US" dirty="0" smtClean="0"/>
              <a:t>Light field camera arrays</a:t>
            </a:r>
          </a:p>
          <a:p>
            <a:pPr lvl="2"/>
            <a:r>
              <a:rPr lang="en-US" dirty="0" smtClean="0"/>
              <a:t>Future ideas</a:t>
            </a:r>
          </a:p>
          <a:p>
            <a:pPr lvl="2"/>
            <a:endParaRPr lang="en-US" dirty="0"/>
          </a:p>
          <a:p>
            <a:pPr lvl="2"/>
            <a:r>
              <a:rPr lang="en-US" smtClean="0"/>
              <a:t>See also JCT3V-F0099 and JCT3V-F0100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Introduction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smtClean="0"/>
              <a:t>Karsten Suehring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693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Examples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967993" y="5373216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3dragon holo table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4788024" y="55079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Stanford camera array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577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Commercial </a:t>
            </a:r>
            <a:r>
              <a:rPr lang="de-DE" dirty="0" err="1" smtClean="0"/>
              <a:t>products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O0200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5148064" y="5021089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Holographika</a:t>
            </a:r>
            <a:r>
              <a:rPr lang="de-DE" dirty="0" smtClean="0"/>
              <a:t> 3D display</a:t>
            </a:r>
            <a:endParaRPr lang="de-DE" dirty="0"/>
          </a:p>
        </p:txBody>
      </p:sp>
      <p:sp>
        <p:nvSpPr>
          <p:cNvPr id="15" name="TextBox 14"/>
          <p:cNvSpPr txBox="1"/>
          <p:nvPr/>
        </p:nvSpPr>
        <p:spPr>
          <a:xfrm>
            <a:off x="1444593" y="4882590"/>
            <a:ext cx="1663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Lytro lightfield </a:t>
            </a:r>
            <a:br>
              <a:rPr lang="de-DE" dirty="0" smtClean="0"/>
            </a:br>
            <a:r>
              <a:rPr lang="de-DE" dirty="0" smtClean="0"/>
              <a:t>camera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3402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/>
            <a:r>
              <a:rPr lang="en-CA" dirty="0" smtClean="0"/>
              <a:t>Mandate of the JCT-3V and the JCT-VC HLS  AHGs: </a:t>
            </a:r>
          </a:p>
          <a:p>
            <a:pPr lvl="2"/>
            <a:r>
              <a:rPr lang="en-CA" dirty="0" smtClean="0"/>
              <a:t>Study different methods for extending the supported number of layers in 3D- and MV-HEVC. </a:t>
            </a:r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In this contribution methods for signalling the extended number of layers and the extended layer id values are discussed and compared. </a:t>
            </a:r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The evaluated methods are based on</a:t>
            </a:r>
          </a:p>
          <a:p>
            <a:pPr lvl="2"/>
            <a:r>
              <a:rPr lang="en-CA" dirty="0"/>
              <a:t>methods </a:t>
            </a:r>
            <a:r>
              <a:rPr lang="en-CA" dirty="0" smtClean="0"/>
              <a:t>that have been presented at the 4th and 5th JCT-3V meeting (as e.g. JCT3V-E0092 and JCT3V-D0211) </a:t>
            </a:r>
          </a:p>
          <a:p>
            <a:pPr lvl="2"/>
            <a:r>
              <a:rPr lang="en-CA" dirty="0" smtClean="0"/>
              <a:t>or on alternative suggestions made by participants of the last meeting. </a:t>
            </a:r>
            <a:endParaRPr lang="de-DE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3800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CA" smtClean="0"/>
              <a:t>In particular following methods are discussed: </a:t>
            </a:r>
            <a:endParaRPr lang="de-DE" smtClean="0"/>
          </a:p>
          <a:p>
            <a:pPr lvl="0"/>
            <a:endParaRPr lang="en-CA" smtClean="0"/>
          </a:p>
          <a:p>
            <a:pPr lvl="2"/>
            <a:r>
              <a:rPr lang="en-CA" smtClean="0"/>
              <a:t>A Layer Id extension for nuh_layer_id values greater than 0. </a:t>
            </a:r>
            <a:endParaRPr lang="de-DE" smtClean="0"/>
          </a:p>
          <a:p>
            <a:pPr lvl="2"/>
            <a:endParaRPr lang="en-CA" smtClean="0"/>
          </a:p>
          <a:p>
            <a:pPr lvl="2"/>
            <a:r>
              <a:rPr lang="en-CA" smtClean="0"/>
              <a:t>B Layer Id extension for a nuh_layer_id value of 63.</a:t>
            </a:r>
            <a:endParaRPr lang="de-DE" smtClean="0"/>
          </a:p>
          <a:p>
            <a:pPr lvl="2"/>
            <a:endParaRPr lang="en-CA" smtClean="0"/>
          </a:p>
          <a:p>
            <a:pPr lvl="2"/>
            <a:r>
              <a:rPr lang="en-CA" smtClean="0"/>
              <a:t>C Layer Id extension for a reserved nuh_layer_id value of 63 plus additional VPS extension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Introduction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2620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/>
            <a:r>
              <a:rPr lang="en-CA" dirty="0" smtClean="0"/>
              <a:t>A syntax element layer_id_ext_len it is signalled in the VPS indicating whether the layer id extension is used. </a:t>
            </a:r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When layer_id_ext_len is greater than 0</a:t>
            </a:r>
          </a:p>
          <a:p>
            <a:pPr marL="265113" lvl="2" indent="0">
              <a:buNone/>
            </a:pPr>
            <a:r>
              <a:rPr lang="en-CA" dirty="0" smtClean="0">
                <a:sym typeface="Wingdings" pitchFamily="2" charset="2"/>
              </a:rPr>
              <a:t> </a:t>
            </a:r>
            <a:r>
              <a:rPr lang="en-CA" dirty="0" smtClean="0"/>
              <a:t>layer id extension is enabled </a:t>
            </a:r>
          </a:p>
          <a:p>
            <a:pPr marL="265113" lvl="2" indent="0">
              <a:buNone/>
            </a:pPr>
            <a:r>
              <a:rPr lang="en-CA" dirty="0" smtClean="0">
                <a:sym typeface="Wingdings" pitchFamily="2" charset="2"/>
              </a:rPr>
              <a:t> l</a:t>
            </a:r>
            <a:r>
              <a:rPr lang="en-CA" dirty="0" smtClean="0"/>
              <a:t>ayer_id_ext_len indicates the length in bit of a new layer_id_ext syntax element that might be present in the NAL units.</a:t>
            </a:r>
            <a:endParaRPr lang="en-CA" dirty="0"/>
          </a:p>
          <a:p>
            <a:pPr lvl="2"/>
            <a:endParaRPr lang="en-CA" dirty="0" smtClean="0"/>
          </a:p>
          <a:p>
            <a:pPr lvl="1"/>
            <a:r>
              <a:rPr lang="en-CA" dirty="0" smtClean="0"/>
              <a:t>Instead </a:t>
            </a:r>
            <a:r>
              <a:rPr lang="en-CA" dirty="0"/>
              <a:t>of nuh_layer_id, a LayerId variable is used to identify </a:t>
            </a:r>
            <a:r>
              <a:rPr lang="en-CA" dirty="0" smtClean="0"/>
              <a:t>layers:</a:t>
            </a:r>
          </a:p>
          <a:p>
            <a:pPr lvl="2"/>
            <a:r>
              <a:rPr lang="en-CA" dirty="0" smtClean="0"/>
              <a:t>If layer id extension </a:t>
            </a:r>
            <a:r>
              <a:rPr lang="en-CA" dirty="0"/>
              <a:t>is </a:t>
            </a:r>
            <a:r>
              <a:rPr lang="en-CA" dirty="0" smtClean="0"/>
              <a:t>disabled </a:t>
            </a:r>
            <a:r>
              <a:rPr lang="en-CA" dirty="0" smtClean="0">
                <a:sym typeface="Wingdings" pitchFamily="2" charset="2"/>
              </a:rPr>
              <a:t></a:t>
            </a:r>
            <a:r>
              <a:rPr lang="en-CA" dirty="0" smtClean="0"/>
              <a:t> </a:t>
            </a:r>
            <a:r>
              <a:rPr lang="en-CA" dirty="0"/>
              <a:t>LayerId is equal to nuh_layer_id. </a:t>
            </a:r>
            <a:endParaRPr lang="en-CA" dirty="0" smtClean="0"/>
          </a:p>
          <a:p>
            <a:pPr lvl="2"/>
            <a:r>
              <a:rPr lang="en-CA" dirty="0" smtClean="0"/>
              <a:t>If layer </a:t>
            </a:r>
            <a:r>
              <a:rPr lang="en-CA" dirty="0"/>
              <a:t>id extension is </a:t>
            </a:r>
            <a:r>
              <a:rPr lang="en-CA" dirty="0" smtClean="0"/>
              <a:t>enabled</a:t>
            </a:r>
            <a:r>
              <a:rPr lang="en-CA" dirty="0"/>
              <a:t> </a:t>
            </a:r>
            <a:r>
              <a:rPr lang="en-CA" dirty="0">
                <a:sym typeface="Wingdings" pitchFamily="2" charset="2"/>
              </a:rPr>
              <a:t></a:t>
            </a:r>
            <a:r>
              <a:rPr lang="en-CA" dirty="0"/>
              <a:t> LayerId </a:t>
            </a:r>
            <a:r>
              <a:rPr lang="en-CA" dirty="0" smtClean="0"/>
              <a:t> is </a:t>
            </a:r>
            <a:r>
              <a:rPr lang="en-CA" dirty="0"/>
              <a:t>derived from the nuh_layer_id and layer_id_ext.</a:t>
            </a:r>
            <a:endParaRPr lang="de-DE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Communalities between all methods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2198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/>
            <a:r>
              <a:rPr lang="en-US" dirty="0" smtClean="0"/>
              <a:t>Method A</a:t>
            </a:r>
          </a:p>
          <a:p>
            <a:pPr lvl="2"/>
            <a:r>
              <a:rPr lang="en-US" dirty="0" smtClean="0"/>
              <a:t>When nuh_layer_id is greater than 0, layer_id_ext present in NALUs</a:t>
            </a:r>
          </a:p>
          <a:p>
            <a:pPr lvl="2"/>
            <a:r>
              <a:rPr lang="en-US" dirty="0" smtClean="0"/>
              <a:t>And LayerId is derived by </a:t>
            </a:r>
          </a:p>
          <a:p>
            <a:pPr marL="265113" lvl="2" indent="0">
              <a:buNone/>
            </a:pPr>
            <a:endParaRPr lang="en-US" dirty="0"/>
          </a:p>
          <a:p>
            <a:pPr marL="265113" lvl="2" indent="0">
              <a:buNone/>
            </a:pPr>
            <a:r>
              <a:rPr lang="en-US" dirty="0" smtClean="0"/>
              <a:t>	( ( nuh_layer_id  &lt;&lt;  layer_id_ext_len ) + layer_id_ext )</a:t>
            </a:r>
            <a:endParaRPr lang="de-DE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Method B</a:t>
            </a:r>
          </a:p>
          <a:p>
            <a:pPr lvl="2"/>
            <a:r>
              <a:rPr lang="en-US" dirty="0" smtClean="0"/>
              <a:t>When nuh_layer_id is in the range of 0 to 62 the LayerId variable is equal to nuh_layer_id and the layer_id_ext value is not present </a:t>
            </a:r>
          </a:p>
          <a:p>
            <a:pPr lvl="2"/>
            <a:r>
              <a:rPr lang="en-US" dirty="0" smtClean="0"/>
              <a:t>When nuh_layer_id is equal to  63, </a:t>
            </a:r>
            <a:r>
              <a:rPr lang="en-US" dirty="0"/>
              <a:t>layer_id_ext present in </a:t>
            </a:r>
            <a:r>
              <a:rPr lang="en-US" dirty="0" smtClean="0"/>
              <a:t>NALUs</a:t>
            </a:r>
          </a:p>
          <a:p>
            <a:pPr lvl="2"/>
            <a:r>
              <a:rPr lang="en-US" dirty="0" smtClean="0"/>
              <a:t>And LayerId is set equal to ( 63 + layer_id_ext ). </a:t>
            </a:r>
            <a:endParaRPr lang="de-DE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methods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6729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/>
            <a:r>
              <a:rPr lang="en-US" dirty="0" smtClean="0"/>
              <a:t>Method C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nuh_layer_id </a:t>
            </a:r>
            <a:r>
              <a:rPr lang="en-US" dirty="0"/>
              <a:t>value equal to 63 can be associated with multiple layers as described for method B. </a:t>
            </a:r>
            <a:endParaRPr lang="en-US" dirty="0" smtClean="0"/>
          </a:p>
          <a:p>
            <a:pPr lvl="2"/>
            <a:r>
              <a:rPr lang="en-US" dirty="0" smtClean="0"/>
              <a:t>The </a:t>
            </a:r>
            <a:r>
              <a:rPr lang="en-US" dirty="0"/>
              <a:t>VPS extension of the current MV-HEVC draft is not modified, </a:t>
            </a:r>
            <a:endParaRPr lang="en-US" dirty="0" smtClean="0"/>
          </a:p>
          <a:p>
            <a:pPr lvl="2"/>
            <a:r>
              <a:rPr lang="en-US" dirty="0" smtClean="0"/>
              <a:t>Syntax </a:t>
            </a:r>
            <a:r>
              <a:rPr lang="en-US" dirty="0"/>
              <a:t>elements needed for layer id extension mechanism are signalled in additional VPS extension. </a:t>
            </a:r>
            <a:endParaRPr lang="en-US" dirty="0" smtClean="0"/>
          </a:p>
          <a:p>
            <a:pPr lvl="2"/>
            <a:r>
              <a:rPr lang="en-US" dirty="0" smtClean="0"/>
              <a:t>Correspond </a:t>
            </a:r>
            <a:r>
              <a:rPr lang="en-US" dirty="0"/>
              <a:t>to a scenario, in that an inclusion of the a layer id extension mechanism would be postponed to a later HEVC extension.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methods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8381407"/>
      </p:ext>
    </p:extLst>
  </p:cSld>
  <p:clrMapOvr>
    <a:masterClrMapping/>
  </p:clrMapOvr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0</TotalTime>
  <Words>1162</Words>
  <Application>Microsoft Office PowerPoint</Application>
  <PresentationFormat>On-screen Show (4:3)</PresentationFormat>
  <Paragraphs>271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Introduction</vt:lpstr>
      <vt:lpstr>Examples</vt:lpstr>
      <vt:lpstr>Commercial products</vt:lpstr>
      <vt:lpstr>Introduction</vt:lpstr>
      <vt:lpstr>Introduction</vt:lpstr>
      <vt:lpstr>Communalities between all methods</vt:lpstr>
      <vt:lpstr>Overview methods</vt:lpstr>
      <vt:lpstr>Overview methods</vt:lpstr>
      <vt:lpstr>Comparison of methods Additional syntax</vt:lpstr>
      <vt:lpstr>Comparison of methods Syntax design</vt:lpstr>
      <vt:lpstr>Comparison of methods Bitstream extraction</vt:lpstr>
      <vt:lpstr>Comparison of methods Bitstream extraction</vt:lpstr>
      <vt:lpstr>Comparison of methods Bits in the slice segment header</vt:lpstr>
      <vt:lpstr>Comparison of methods Overview</vt:lpstr>
      <vt:lpstr>Comparison of methods Overview</vt:lpstr>
      <vt:lpstr>Conclusion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PS/O0096/rep format)</cp:lastModifiedBy>
  <cp:revision>449</cp:revision>
  <dcterms:created xsi:type="dcterms:W3CDTF">2010-10-12T07:03:46Z</dcterms:created>
  <dcterms:modified xsi:type="dcterms:W3CDTF">2013-10-27T09:30:00Z</dcterms:modified>
</cp:coreProperties>
</file>