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  <p:sldMasterId id="2147483669" r:id="rId6"/>
  </p:sldMasterIdLst>
  <p:notesMasterIdLst>
    <p:notesMasterId r:id="rId23"/>
  </p:notesMasterIdLst>
  <p:handoutMasterIdLst>
    <p:handoutMasterId r:id="rId24"/>
  </p:handoutMasterIdLst>
  <p:sldIdLst>
    <p:sldId id="289" r:id="rId7"/>
    <p:sldId id="570" r:id="rId8"/>
    <p:sldId id="567" r:id="rId9"/>
    <p:sldId id="568" r:id="rId10"/>
    <p:sldId id="577" r:id="rId11"/>
    <p:sldId id="573" r:id="rId12"/>
    <p:sldId id="564" r:id="rId13"/>
    <p:sldId id="569" r:id="rId14"/>
    <p:sldId id="574" r:id="rId15"/>
    <p:sldId id="565" r:id="rId16"/>
    <p:sldId id="571" r:id="rId17"/>
    <p:sldId id="575" r:id="rId18"/>
    <p:sldId id="566" r:id="rId19"/>
    <p:sldId id="572" r:id="rId20"/>
    <p:sldId id="576" r:id="rId21"/>
    <p:sldId id="562" r:id="rId2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2" autoAdjust="0"/>
    <p:restoredTop sz="71454" autoAdjust="0"/>
  </p:normalViewPr>
  <p:slideViewPr>
    <p:cSldViewPr snapToGrid="0">
      <p:cViewPr varScale="1">
        <p:scale>
          <a:sx n="53" d="100"/>
          <a:sy n="53" d="100"/>
        </p:scale>
        <p:origin x="39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9" d="100"/>
          <a:sy n="119" d="100"/>
        </p:scale>
        <p:origin x="199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64E105-F837-4512-8515-69142098DCE6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788F1-9728-4044-A186-36717BA30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7264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7769FA-51C8-46D6-BB6A-9841E7BC5BD9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30086-03FF-414A-A480-7B89EAFF8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8241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30086-03FF-414A-A480-7B89EAFF8C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3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30086-03FF-414A-A480-7B89EAFF8C5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097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30086-03FF-414A-A480-7B89EAFF8C5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55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30086-03FF-414A-A480-7B89EAFF8C5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009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30086-03FF-414A-A480-7B89EAFF8C5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208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30086-03FF-414A-A480-7B89EAFF8C5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344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 Non-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74789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19248" y="1447800"/>
            <a:ext cx="11151917" cy="94641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None/>
              <a:defRPr sz="4000" spc="-100" baseline="0">
                <a:latin typeface="Segoe UI Light" pitchFamily="34" charset="0"/>
              </a:defRPr>
            </a:lvl1pPr>
            <a:lvl2pPr marL="0" indent="0">
              <a:spcBef>
                <a:spcPts val="0"/>
              </a:spcBef>
              <a:spcAft>
                <a:spcPts val="400"/>
              </a:spcAft>
              <a:buNone/>
              <a:defRPr sz="2000" spc="-50" baseline="0"/>
            </a:lvl2pPr>
            <a:lvl3pPr marL="0" indent="0">
              <a:spcBef>
                <a:spcPts val="0"/>
              </a:spcBef>
              <a:spcAft>
                <a:spcPts val="400"/>
              </a:spcAft>
              <a:buNone/>
              <a:defRPr sz="2000"/>
            </a:lvl3pPr>
            <a:lvl4pPr marL="0" indent="0">
              <a:spcBef>
                <a:spcPts val="0"/>
              </a:spcBef>
              <a:spcAft>
                <a:spcPts val="400"/>
              </a:spcAft>
              <a:buNone/>
              <a:defRPr/>
            </a:lvl4pPr>
            <a:lvl5pPr marL="0" indent="0">
              <a:spcBef>
                <a:spcPts val="0"/>
              </a:spcBef>
              <a:spcAft>
                <a:spcPts val="400"/>
              </a:spcAft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733832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 Color 1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12897" y="1768476"/>
            <a:ext cx="11231365" cy="1218795"/>
          </a:xfrm>
        </p:spPr>
        <p:txBody>
          <a:bodyPr/>
          <a:lstStyle>
            <a:lvl1pPr marL="0" indent="0">
              <a:buNone/>
              <a:defRPr lang="en-US" sz="8800" i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marL="0" lv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None/>
            </a:pPr>
            <a:r>
              <a:rPr lang="en-US" dirty="0" smtClean="0"/>
              <a:t>Click to edit title style</a:t>
            </a:r>
          </a:p>
        </p:txBody>
      </p:sp>
      <p:pic>
        <p:nvPicPr>
          <p:cNvPr id="3" name="Picture 2" descr="Microsoft logo and taglin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black">
          <a:xfrm>
            <a:off x="10123378" y="6307016"/>
            <a:ext cx="1870134" cy="31444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12897" y="3219165"/>
            <a:ext cx="7515594" cy="443198"/>
          </a:xfrm>
        </p:spPr>
        <p:txBody>
          <a:bodyPr/>
          <a:lstStyle>
            <a:lvl1pPr marL="0" indent="0">
              <a:buNone/>
              <a:defRPr lang="en-US" sz="3200" kern="1200" spc="-100" baseline="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marL="0" lv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None/>
            </a:pPr>
            <a:r>
              <a:rPr lang="en-US" dirty="0" smtClean="0"/>
              <a:t>Speaker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0612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 Color 1 Layou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12897" y="1768476"/>
            <a:ext cx="11231365" cy="1218795"/>
          </a:xfrm>
        </p:spPr>
        <p:txBody>
          <a:bodyPr/>
          <a:lstStyle>
            <a:lvl1pPr marL="0" indent="0">
              <a:buNone/>
              <a:defRPr lang="en-US" sz="8800" i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marL="0" lv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None/>
            </a:pPr>
            <a:r>
              <a:rPr lang="en-US" dirty="0" smtClean="0"/>
              <a:t>Click to edit title style</a:t>
            </a:r>
          </a:p>
        </p:txBody>
      </p:sp>
      <p:pic>
        <p:nvPicPr>
          <p:cNvPr id="3" name="Picture 2" descr="Microsoft logo and taglin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black">
          <a:xfrm>
            <a:off x="10123378" y="6307016"/>
            <a:ext cx="1870134" cy="31444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12897" y="3219165"/>
            <a:ext cx="7515594" cy="443198"/>
          </a:xfrm>
        </p:spPr>
        <p:txBody>
          <a:bodyPr/>
          <a:lstStyle>
            <a:lvl1pPr marL="0" indent="0">
              <a:buNone/>
              <a:defRPr lang="en-US" sz="3200" kern="1200" spc="-100" baseline="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marL="0" lv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None/>
            </a:pPr>
            <a:r>
              <a:rPr lang="en-US" dirty="0" smtClean="0"/>
              <a:t>Speaker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928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Blank Color 1 Layou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12897" y="2438184"/>
            <a:ext cx="11231365" cy="1218795"/>
          </a:xfrm>
        </p:spPr>
        <p:txBody>
          <a:bodyPr/>
          <a:lstStyle>
            <a:lvl1pPr marL="0" indent="0">
              <a:buNone/>
              <a:defRPr lang="en-US" sz="8800" i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marL="0" lv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None/>
            </a:pPr>
            <a:r>
              <a:rPr lang="en-US" dirty="0" smtClean="0"/>
              <a:t>Click to edit title style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12897" y="3888873"/>
            <a:ext cx="7515594" cy="443198"/>
          </a:xfrm>
        </p:spPr>
        <p:txBody>
          <a:bodyPr/>
          <a:lstStyle>
            <a:lvl1pPr marL="0" indent="0">
              <a:buNone/>
              <a:defRPr lang="en-US" sz="3200" kern="1200" spc="-100" baseline="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marL="0" lv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None/>
            </a:pPr>
            <a:r>
              <a:rPr lang="en-US" dirty="0" smtClean="0"/>
              <a:t>Speaker Title</a:t>
            </a:r>
            <a:endParaRPr lang="en-US" dirty="0"/>
          </a:p>
        </p:txBody>
      </p:sp>
      <p:pic>
        <p:nvPicPr>
          <p:cNvPr id="7" name="Picture 6" descr="Microsoft logo and tagline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black">
          <a:xfrm>
            <a:off x="10123378" y="6307016"/>
            <a:ext cx="1870134" cy="31444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 userDrawn="1"/>
        </p:nvSpPr>
        <p:spPr>
          <a:xfrm>
            <a:off x="9685350" y="355600"/>
            <a:ext cx="23081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JCTVC-O0182</a:t>
            </a:r>
          </a:p>
        </p:txBody>
      </p:sp>
    </p:spTree>
    <p:extLst>
      <p:ext uri="{BB962C8B-B14F-4D97-AF65-F5344CB8AC3E}">
        <p14:creationId xmlns:p14="http://schemas.microsoft.com/office/powerpoint/2010/main" val="12870923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Blank Color 1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71528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Color 2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2782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Color 3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27322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Color Layout 4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1251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Color Layout 5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0664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8301" y="6429376"/>
            <a:ext cx="2844800" cy="2921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91101" y="6429376"/>
            <a:ext cx="5448300" cy="2921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55301" y="6429376"/>
            <a:ext cx="1168400" cy="292100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368301" y="137161"/>
            <a:ext cx="11455400" cy="82296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65760" y="1143001"/>
            <a:ext cx="11460480" cy="20007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3753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8570" y="3794762"/>
            <a:ext cx="8839200" cy="1507864"/>
          </a:xfrm>
        </p:spPr>
        <p:txBody>
          <a:bodyPr>
            <a:normAutofit/>
          </a:bodyPr>
          <a:lstStyle>
            <a:lvl1pPr marL="0" indent="0" algn="ctr">
              <a:buNone/>
              <a:defRPr sz="3200" b="0" i="0" cap="none" spc="160" baseline="0">
                <a:solidFill>
                  <a:schemeClr val="tx2"/>
                </a:solidFill>
              </a:defRPr>
            </a:lvl1pPr>
            <a:lvl2pPr marL="609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8301" y="6429376"/>
            <a:ext cx="2844800" cy="2921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91101" y="6429376"/>
            <a:ext cx="5448300" cy="2921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55301" y="6429376"/>
            <a:ext cx="1168400" cy="292100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524000" y="1874520"/>
            <a:ext cx="8839200" cy="1847088"/>
          </a:xfrm>
        </p:spPr>
        <p:txBody>
          <a:bodyPr>
            <a:normAutofit/>
          </a:bodyPr>
          <a:lstStyle>
            <a:lvl1pPr algn="ctr">
              <a:defRPr sz="5333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1" name="Picture 5" descr="MSREnglishLogo_Blac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03200" y="320040"/>
            <a:ext cx="2235200" cy="614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9398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7478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19248" y="1447800"/>
            <a:ext cx="11151917" cy="20005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361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48" y="1447800"/>
            <a:ext cx="11151917" cy="2000548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685350" y="355600"/>
            <a:ext cx="23081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JCTVC-O0182</a:t>
            </a:r>
          </a:p>
        </p:txBody>
      </p:sp>
    </p:spTree>
    <p:extLst>
      <p:ext uri="{BB962C8B-B14F-4D97-AF65-F5344CB8AC3E}">
        <p14:creationId xmlns:p14="http://schemas.microsoft.com/office/powerpoint/2010/main" val="18218628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0768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1412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Layout - 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519248" y="1447800"/>
            <a:ext cx="11151917" cy="2000548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8787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519248" y="1447800"/>
            <a:ext cx="11151917" cy="2000548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1" y="6238877"/>
            <a:ext cx="12192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pc="-50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66798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Color 1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12897" y="2489700"/>
            <a:ext cx="11231365" cy="1218795"/>
          </a:xfrm>
        </p:spPr>
        <p:txBody>
          <a:bodyPr/>
          <a:lstStyle>
            <a:lvl1pPr marL="0" indent="0">
              <a:buNone/>
              <a:defRPr sz="8800" i="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</a:defRPr>
            </a:lvl1pPr>
          </a:lstStyle>
          <a:p>
            <a:pPr lvl="0"/>
            <a:r>
              <a:rPr lang="en-US" dirty="0" smtClean="0"/>
              <a:t>Click to edit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12897" y="3940389"/>
            <a:ext cx="7515594" cy="443198"/>
          </a:xfrm>
        </p:spPr>
        <p:txBody>
          <a:bodyPr/>
          <a:lstStyle>
            <a:lvl1pPr marL="0" indent="0">
              <a:buNone/>
              <a:defRPr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</a:defRPr>
            </a:lvl1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86" y="231821"/>
            <a:ext cx="2601415" cy="72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6273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 Color 1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12897" y="1768476"/>
            <a:ext cx="11231365" cy="1218795"/>
          </a:xfrm>
        </p:spPr>
        <p:txBody>
          <a:bodyPr/>
          <a:lstStyle>
            <a:lvl1pPr marL="0" indent="0">
              <a:buNone/>
              <a:defRPr sz="8800" i="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</a:defRPr>
            </a:lvl1pPr>
          </a:lstStyle>
          <a:p>
            <a:pPr lvl="0"/>
            <a:r>
              <a:rPr lang="en-US" dirty="0" smtClean="0"/>
              <a:t>Click to edit title style</a:t>
            </a:r>
          </a:p>
        </p:txBody>
      </p:sp>
      <p:pic>
        <p:nvPicPr>
          <p:cNvPr id="3" name="Picture 2" descr="Microsoft logo and taglin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black">
          <a:xfrm>
            <a:off x="10123378" y="6307016"/>
            <a:ext cx="1870134" cy="31444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12897" y="3219165"/>
            <a:ext cx="7515594" cy="443198"/>
          </a:xfrm>
        </p:spPr>
        <p:txBody>
          <a:bodyPr/>
          <a:lstStyle>
            <a:lvl1pPr marL="0" indent="0">
              <a:buNone/>
              <a:defRPr lang="en-US" sz="3200" kern="1200" spc="-100" baseline="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marL="0" lv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None/>
            </a:pPr>
            <a:r>
              <a:rPr lang="en-US" dirty="0" smtClean="0"/>
              <a:t>Speaker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322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7478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248" y="1278837"/>
            <a:ext cx="11151916" cy="20005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422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5400" b="0" kern="1200" cap="none" spc="-100" baseline="0" dirty="0" smtClean="0">
          <a:ln w="3175">
            <a:noFill/>
          </a:ln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86000">
                <a:schemeClr val="tx1">
                  <a:lumMod val="65000"/>
                  <a:lumOff val="35000"/>
                </a:schemeClr>
              </a:gs>
            </a:gsLst>
            <a:lin ang="5400000" scaled="0"/>
            <a:tileRect/>
          </a:gradFill>
          <a:effectLst/>
          <a:latin typeface="Segoe UI Light" pitchFamily="34" charset="0"/>
          <a:ea typeface="+mn-ea"/>
          <a:cs typeface="Arial" charset="0"/>
        </a:defRPr>
      </a:lvl1pPr>
    </p:titleStyle>
    <p:bodyStyle>
      <a:lvl1pPr marL="346075" indent="-346075" algn="l" defTabSz="914363" rtl="0" eaLnBrk="1" latinLnBrk="0" hangingPunct="1">
        <a:lnSpc>
          <a:spcPct val="90000"/>
        </a:lnSpc>
        <a:spcBef>
          <a:spcPct val="20000"/>
        </a:spcBef>
        <a:buSzPct val="90000"/>
        <a:buFont typeface="Arial" pitchFamily="34" charset="0"/>
        <a:buChar char="•"/>
        <a:defRPr sz="3200" kern="1200"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86000">
                <a:schemeClr val="tx1">
                  <a:lumMod val="75000"/>
                  <a:lumOff val="2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atin typeface="+mj-lt"/>
          <a:ea typeface="+mn-ea"/>
          <a:cs typeface="+mn-cs"/>
        </a:defRPr>
      </a:lvl1pPr>
      <a:lvl2pPr marL="630238" indent="-284163" algn="l" defTabSz="914363" rtl="0" eaLnBrk="1" latinLnBrk="0" hangingPunct="1">
        <a:lnSpc>
          <a:spcPct val="90000"/>
        </a:lnSpc>
        <a:spcBef>
          <a:spcPct val="20000"/>
        </a:spcBef>
        <a:buSzPct val="90000"/>
        <a:buFont typeface="Arial" pitchFamily="34" charset="0"/>
        <a:buChar char="•"/>
        <a:tabLst>
          <a:tab pos="630238" algn="l"/>
        </a:tabLst>
        <a:defRPr sz="2800" kern="1200"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86000">
                <a:schemeClr val="tx1">
                  <a:lumMod val="75000"/>
                  <a:lumOff val="2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atin typeface="+mj-lt"/>
          <a:ea typeface="+mn-ea"/>
          <a:cs typeface="+mn-cs"/>
        </a:defRPr>
      </a:lvl2pPr>
      <a:lvl3pPr marL="914400" indent="-284163" algn="l" defTabSz="914363" rtl="0" eaLnBrk="1" latinLnBrk="0" hangingPunct="1">
        <a:lnSpc>
          <a:spcPct val="90000"/>
        </a:lnSpc>
        <a:spcBef>
          <a:spcPct val="20000"/>
        </a:spcBef>
        <a:buSzPct val="90000"/>
        <a:buFont typeface="Arial" pitchFamily="34" charset="0"/>
        <a:buChar char="•"/>
        <a:defRPr sz="2400" kern="1200"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86000">
                <a:schemeClr val="tx1">
                  <a:lumMod val="75000"/>
                  <a:lumOff val="2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atin typeface="+mj-lt"/>
          <a:ea typeface="+mn-ea"/>
          <a:cs typeface="+mn-cs"/>
        </a:defRPr>
      </a:lvl3pPr>
      <a:lvl4pPr marL="1482725" indent="-223838" algn="l" defTabSz="914363" rtl="0" eaLnBrk="1" latinLnBrk="0" hangingPunct="1">
        <a:lnSpc>
          <a:spcPct val="90000"/>
        </a:lnSpc>
        <a:spcBef>
          <a:spcPct val="20000"/>
        </a:spcBef>
        <a:buSzPct val="90000"/>
        <a:buFont typeface="Arial" pitchFamily="34" charset="0"/>
        <a:buChar char="•"/>
        <a:tabLst>
          <a:tab pos="914400" algn="l"/>
        </a:tabLst>
        <a:defRPr sz="2000" kern="1200"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86000">
                <a:schemeClr val="tx1">
                  <a:lumMod val="75000"/>
                  <a:lumOff val="2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atin typeface="+mj-lt"/>
          <a:ea typeface="+mn-ea"/>
          <a:cs typeface="+mn-cs"/>
        </a:defRPr>
      </a:lvl4pPr>
      <a:lvl5pPr marL="1712913" indent="-230188" algn="l" defTabSz="914363" rtl="0" eaLnBrk="1" latinLnBrk="0" hangingPunct="1">
        <a:lnSpc>
          <a:spcPct val="90000"/>
        </a:lnSpc>
        <a:spcBef>
          <a:spcPct val="20000"/>
        </a:spcBef>
        <a:buSzPct val="90000"/>
        <a:buFont typeface="Arial" pitchFamily="34" charset="0"/>
        <a:buChar char="•"/>
        <a:defRPr sz="2000" kern="1200"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86000">
                <a:schemeClr val="tx1">
                  <a:lumMod val="75000"/>
                  <a:lumOff val="2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atin typeface="+mj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7478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248" y="1447800"/>
            <a:ext cx="11151916" cy="20005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7277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1" r:id="rId11"/>
    <p:sldLayoutId id="2147483682" r:id="rId12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5400" b="0" kern="1200" cap="none" spc="-100" baseline="0" dirty="0" smtClean="0">
          <a:ln w="3175">
            <a:noFill/>
          </a:ln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86000">
                <a:schemeClr val="tx1">
                  <a:lumMod val="75000"/>
                  <a:lumOff val="25000"/>
                </a:schemeClr>
              </a:gs>
            </a:gsLst>
            <a:lin ang="5400000" scaled="0"/>
            <a:tileRect/>
          </a:gradFill>
          <a:effectLst/>
          <a:latin typeface="Segoe UI Light" pitchFamily="34" charset="0"/>
          <a:ea typeface="+mn-ea"/>
          <a:cs typeface="Arial" charset="0"/>
        </a:defRPr>
      </a:lvl1pPr>
    </p:titleStyle>
    <p:bodyStyle>
      <a:lvl1pPr marL="346075" indent="-346075" algn="l" defTabSz="914363" rtl="0" eaLnBrk="1" latinLnBrk="0" hangingPunct="1">
        <a:lnSpc>
          <a:spcPct val="90000"/>
        </a:lnSpc>
        <a:spcBef>
          <a:spcPct val="20000"/>
        </a:spcBef>
        <a:buSzPct val="90000"/>
        <a:buFont typeface="Arial" pitchFamily="34" charset="0"/>
        <a:buChar char="•"/>
        <a:defRPr sz="3200" kern="1200">
          <a:gradFill>
            <a:gsLst>
              <a:gs pos="0">
                <a:schemeClr val="tx1">
                  <a:lumMod val="75000"/>
                  <a:lumOff val="25000"/>
                </a:schemeClr>
              </a:gs>
              <a:gs pos="86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1pPr>
      <a:lvl2pPr marL="630238" indent="-284163" algn="l" defTabSz="914363" rtl="0" eaLnBrk="1" latinLnBrk="0" hangingPunct="1">
        <a:lnSpc>
          <a:spcPct val="90000"/>
        </a:lnSpc>
        <a:spcBef>
          <a:spcPct val="20000"/>
        </a:spcBef>
        <a:buSzPct val="90000"/>
        <a:buFont typeface="Arial" pitchFamily="34" charset="0"/>
        <a:buChar char="•"/>
        <a:tabLst>
          <a:tab pos="630238" algn="l"/>
        </a:tabLst>
        <a:defRPr sz="2800" kern="1200">
          <a:gradFill>
            <a:gsLst>
              <a:gs pos="0">
                <a:schemeClr val="tx1">
                  <a:lumMod val="75000"/>
                  <a:lumOff val="25000"/>
                </a:schemeClr>
              </a:gs>
              <a:gs pos="86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914400" indent="-284163" algn="l" defTabSz="914363" rtl="0" eaLnBrk="1" latinLnBrk="0" hangingPunct="1">
        <a:lnSpc>
          <a:spcPct val="90000"/>
        </a:lnSpc>
        <a:spcBef>
          <a:spcPct val="20000"/>
        </a:spcBef>
        <a:buSzPct val="90000"/>
        <a:buFont typeface="Arial" pitchFamily="34" charset="0"/>
        <a:buChar char="•"/>
        <a:defRPr sz="2400" kern="1200">
          <a:gradFill>
            <a:gsLst>
              <a:gs pos="0">
                <a:schemeClr val="tx1">
                  <a:lumMod val="75000"/>
                  <a:lumOff val="25000"/>
                </a:schemeClr>
              </a:gs>
              <a:gs pos="86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482725" indent="-223838" algn="l" defTabSz="914363" rtl="0" eaLnBrk="1" latinLnBrk="0" hangingPunct="1">
        <a:lnSpc>
          <a:spcPct val="90000"/>
        </a:lnSpc>
        <a:spcBef>
          <a:spcPct val="20000"/>
        </a:spcBef>
        <a:buSzPct val="90000"/>
        <a:buFont typeface="Arial" pitchFamily="34" charset="0"/>
        <a:buChar char="•"/>
        <a:tabLst>
          <a:tab pos="914400" algn="l"/>
        </a:tabLst>
        <a:defRPr sz="2000" kern="1200">
          <a:gradFill>
            <a:gsLst>
              <a:gs pos="0">
                <a:schemeClr val="tx1">
                  <a:lumMod val="75000"/>
                  <a:lumOff val="25000"/>
                </a:schemeClr>
              </a:gs>
              <a:gs pos="86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712913" indent="-230188" algn="l" defTabSz="914363" rtl="0" eaLnBrk="1" latinLnBrk="0" hangingPunct="1">
        <a:lnSpc>
          <a:spcPct val="90000"/>
        </a:lnSpc>
        <a:spcBef>
          <a:spcPct val="20000"/>
        </a:spcBef>
        <a:buSzPct val="90000"/>
        <a:buFont typeface="Arial" pitchFamily="34" charset="0"/>
        <a:buChar char="•"/>
        <a:defRPr sz="2000" kern="1200">
          <a:gradFill>
            <a:gsLst>
              <a:gs pos="0">
                <a:schemeClr val="tx1">
                  <a:lumMod val="75000"/>
                  <a:lumOff val="25000"/>
                </a:schemeClr>
              </a:gs>
              <a:gs pos="86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package" Target="../embeddings/Microsoft_Visio_Drawing1.vsd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12896" y="1352656"/>
            <a:ext cx="11231365" cy="1661993"/>
          </a:xfrm>
        </p:spPr>
        <p:txBody>
          <a:bodyPr/>
          <a:lstStyle/>
          <a:p>
            <a:r>
              <a:rPr lang="en-US" sz="6000" dirty="0" smtClean="0">
                <a:solidFill>
                  <a:schemeClr val="tx1"/>
                </a:solidFill>
              </a:rPr>
              <a:t>AHG8: Major-color-based screen content coding</a:t>
            </a: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12896" y="3470857"/>
            <a:ext cx="9449969" cy="44319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Xun Guo, Bin Li, Ji-Zheng Xu, Yan Lu, Shipeng Li, Feng Wu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5999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609398"/>
          </a:xfrm>
        </p:spPr>
        <p:txBody>
          <a:bodyPr/>
          <a:lstStyle/>
          <a:p>
            <a:r>
              <a:rPr lang="en-US" sz="4400" dirty="0" smtClean="0"/>
              <a:t>Scheme B – Results for </a:t>
            </a:r>
            <a:r>
              <a:rPr lang="en-US" sz="4400" dirty="0" err="1" smtClean="0"/>
              <a:t>Lossy</a:t>
            </a:r>
            <a:r>
              <a:rPr lang="en-US" sz="4400" dirty="0" smtClean="0"/>
              <a:t>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48" y="1447800"/>
            <a:ext cx="11151917" cy="387798"/>
          </a:xfrm>
        </p:spPr>
        <p:txBody>
          <a:bodyPr/>
          <a:lstStyle/>
          <a:p>
            <a:pPr lvl="1"/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406" y="1447800"/>
            <a:ext cx="59436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02787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609398"/>
          </a:xfrm>
        </p:spPr>
        <p:txBody>
          <a:bodyPr/>
          <a:lstStyle/>
          <a:p>
            <a:r>
              <a:rPr lang="en-US" sz="4400" dirty="0" smtClean="0"/>
              <a:t>Scheme B – Results for Lossless (AI)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413" y="1974586"/>
            <a:ext cx="10127586" cy="361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4118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609398"/>
          </a:xfrm>
        </p:spPr>
        <p:txBody>
          <a:bodyPr/>
          <a:lstStyle/>
          <a:p>
            <a:r>
              <a:rPr lang="en-US" sz="4400" dirty="0" smtClean="0"/>
              <a:t>Scheme C – Method Description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48" y="1447800"/>
            <a:ext cx="11151917" cy="2068259"/>
          </a:xfrm>
        </p:spPr>
        <p:txBody>
          <a:bodyPr/>
          <a:lstStyle/>
          <a:p>
            <a:r>
              <a:rPr lang="en-US" dirty="0"/>
              <a:t>Mode flag transmission</a:t>
            </a:r>
          </a:p>
          <a:p>
            <a:r>
              <a:rPr lang="en-US" dirty="0"/>
              <a:t>Major color transmission</a:t>
            </a:r>
          </a:p>
          <a:p>
            <a:r>
              <a:rPr lang="en-US" dirty="0" smtClean="0"/>
              <a:t>Reuse the coefficients coding in current design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1986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609398"/>
          </a:xfrm>
        </p:spPr>
        <p:txBody>
          <a:bodyPr/>
          <a:lstStyle/>
          <a:p>
            <a:r>
              <a:rPr lang="en-US" sz="4400" dirty="0" smtClean="0"/>
              <a:t>Scheme C – Results for </a:t>
            </a:r>
            <a:r>
              <a:rPr lang="en-US" sz="4400" dirty="0" err="1" smtClean="0"/>
              <a:t>Lossy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48" y="1447800"/>
            <a:ext cx="11151917" cy="44319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406" y="1447800"/>
            <a:ext cx="59436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9083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609398"/>
          </a:xfrm>
        </p:spPr>
        <p:txBody>
          <a:bodyPr/>
          <a:lstStyle/>
          <a:p>
            <a:r>
              <a:rPr lang="en-US" sz="4400" dirty="0" smtClean="0"/>
              <a:t>Scheme C – Results for Lossless (AI)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093" y="1996680"/>
            <a:ext cx="10330225" cy="369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8045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609398"/>
          </a:xfrm>
        </p:spPr>
        <p:txBody>
          <a:bodyPr/>
          <a:lstStyle/>
          <a:p>
            <a:r>
              <a:rPr lang="en-US" sz="4400" dirty="0" smtClean="0"/>
              <a:t>Conclusions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48" y="1447800"/>
            <a:ext cx="11151917" cy="1969770"/>
          </a:xfrm>
        </p:spPr>
        <p:txBody>
          <a:bodyPr/>
          <a:lstStyle/>
          <a:p>
            <a:r>
              <a:rPr lang="en-US" dirty="0" smtClean="0"/>
              <a:t>Major-color-based screen coding method is evaluated</a:t>
            </a:r>
          </a:p>
          <a:p>
            <a:r>
              <a:rPr lang="en-US" dirty="0" smtClean="0"/>
              <a:t>Significant coding gain is achieved for screen content sequences</a:t>
            </a:r>
          </a:p>
          <a:p>
            <a:r>
              <a:rPr lang="en-US" dirty="0" smtClean="0"/>
              <a:t>Thanks </a:t>
            </a:r>
            <a:r>
              <a:rPr lang="en-US" dirty="0" err="1" smtClean="0"/>
              <a:t>MediaTek</a:t>
            </a:r>
            <a:r>
              <a:rPr lang="en-US" dirty="0" smtClean="0"/>
              <a:t> for crosschecking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4319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25654" y="2986683"/>
            <a:ext cx="39501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 you!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29520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609398"/>
          </a:xfrm>
        </p:spPr>
        <p:txBody>
          <a:bodyPr/>
          <a:lstStyle/>
          <a:p>
            <a:r>
              <a:rPr lang="en-US" sz="4400" dirty="0" smtClean="0"/>
              <a:t>Introduction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48" y="1447800"/>
            <a:ext cx="11151917" cy="2819233"/>
          </a:xfrm>
        </p:spPr>
        <p:txBody>
          <a:bodyPr/>
          <a:lstStyle/>
          <a:p>
            <a:r>
              <a:rPr lang="en-US" dirty="0" smtClean="0"/>
              <a:t>Similar concept with previously investigated palette based methods in RCE3 last meeting (JCTVC-N0036)</a:t>
            </a:r>
          </a:p>
          <a:p>
            <a:r>
              <a:rPr lang="en-US" dirty="0" smtClean="0"/>
              <a:t>Pixel domain coding method is used to exploit the characteristics of screen content video</a:t>
            </a:r>
          </a:p>
          <a:p>
            <a:pPr lvl="1"/>
            <a:r>
              <a:rPr lang="en-US" dirty="0" smtClean="0"/>
              <a:t>Pixels are transmitted by converting into color index</a:t>
            </a:r>
          </a:p>
          <a:p>
            <a:pPr lvl="1"/>
            <a:r>
              <a:rPr lang="en-US" dirty="0" smtClean="0"/>
              <a:t>Major color number and values are transmitted for each CU</a:t>
            </a:r>
          </a:p>
        </p:txBody>
      </p:sp>
    </p:spTree>
    <p:extLst>
      <p:ext uri="{BB962C8B-B14F-4D97-AF65-F5344CB8AC3E}">
        <p14:creationId xmlns:p14="http://schemas.microsoft.com/office/powerpoint/2010/main" val="4815625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1218795"/>
          </a:xfrm>
        </p:spPr>
        <p:txBody>
          <a:bodyPr/>
          <a:lstStyle/>
          <a:p>
            <a:r>
              <a:rPr lang="en-US" sz="4400" dirty="0" smtClean="0"/>
              <a:t>Histogram-based Color Classification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47" y="1251062"/>
            <a:ext cx="11151917" cy="886397"/>
          </a:xfrm>
        </p:spPr>
        <p:txBody>
          <a:bodyPr/>
          <a:lstStyle/>
          <a:p>
            <a:r>
              <a:rPr lang="en-US" dirty="0" smtClean="0"/>
              <a:t>Major color number and major color value are transmitted for each color component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2471765"/>
              </p:ext>
            </p:extLst>
          </p:nvPr>
        </p:nvGraphicFramePr>
        <p:xfrm>
          <a:off x="2309590" y="2831402"/>
          <a:ext cx="6121178" cy="2901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" name="Visio" r:id="rId4" imgW="5095724" imgH="2476652" progId="Visio.Drawing.15">
                  <p:embed/>
                </p:oleObj>
              </mc:Choice>
              <mc:Fallback>
                <p:oleObj name="Visio" r:id="rId4" imgW="5095724" imgH="2476652" progId="Visio.Drawing.15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9590" y="2831402"/>
                        <a:ext cx="6121178" cy="29012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55608" y="3097037"/>
            <a:ext cx="2353968" cy="2370000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 bwMode="auto">
          <a:xfrm>
            <a:off x="8394192" y="4096512"/>
            <a:ext cx="457200" cy="274320"/>
          </a:xfrm>
          <a:prstGeom prst="rightArrow">
            <a:avLst/>
          </a:prstGeom>
          <a:solidFill>
            <a:schemeClr val="accent6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45720" bIns="9144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pc="-50" dirty="0" err="1" smtClean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870588" y="2404183"/>
            <a:ext cx="1378758" cy="1527579"/>
            <a:chOff x="6805087" y="3307850"/>
            <a:chExt cx="1378758" cy="1527579"/>
          </a:xfrm>
        </p:grpSpPr>
        <p:sp>
          <p:nvSpPr>
            <p:cNvPr id="12" name="Rectangle 11"/>
            <p:cNvSpPr/>
            <p:nvPr/>
          </p:nvSpPr>
          <p:spPr>
            <a:xfrm>
              <a:off x="7041289" y="3640716"/>
              <a:ext cx="182880" cy="152400"/>
            </a:xfrm>
            <a:prstGeom prst="rect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097280">
                <a:defRPr/>
              </a:pPr>
              <a:endParaRPr lang="zh-CN" altLang="en-US" sz="216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276517" y="3640716"/>
              <a:ext cx="182880" cy="152400"/>
            </a:xfrm>
            <a:prstGeom prst="rect">
              <a:avLst/>
            </a:prstGeom>
            <a:solidFill>
              <a:srgbClr val="F79646">
                <a:lumMod val="40000"/>
                <a:lumOff val="60000"/>
              </a:srgbClr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097280">
                <a:defRPr/>
              </a:pPr>
              <a:endParaRPr lang="zh-CN" altLang="en-US" sz="216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517637" y="3640716"/>
              <a:ext cx="182880" cy="152400"/>
            </a:xfrm>
            <a:prstGeom prst="rect">
              <a:avLst/>
            </a:prstGeom>
            <a:solidFill>
              <a:srgbClr val="FFFFCC"/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097280">
                <a:defRPr/>
              </a:pPr>
              <a:endParaRPr lang="zh-CN" altLang="en-US" sz="216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756890" y="3640716"/>
              <a:ext cx="182880" cy="152400"/>
            </a:xfrm>
            <a:prstGeom prst="rect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097280">
                <a:defRPr/>
              </a:pPr>
              <a:endParaRPr lang="zh-CN" altLang="en-US" sz="216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05087" y="3307850"/>
              <a:ext cx="13211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97280">
                <a:defRPr/>
              </a:pPr>
              <a:r>
                <a:rPr lang="en-US" altLang="zh-CN" sz="1600" b="1" kern="0" dirty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Major colors</a:t>
              </a:r>
              <a:endParaRPr lang="zh-CN" altLang="en-US" sz="1600" b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035397" y="3840287"/>
              <a:ext cx="18288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270366" y="3839234"/>
              <a:ext cx="18288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4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517637" y="3839350"/>
              <a:ext cx="18288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4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752208" y="3839234"/>
              <a:ext cx="18288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450214" y="4619985"/>
              <a:ext cx="18288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28987" y="4055966"/>
              <a:ext cx="13548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97280">
                <a:defRPr/>
              </a:pPr>
              <a:r>
                <a:rPr lang="en-US" altLang="zh-CN" sz="1600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Escape pixels</a:t>
              </a:r>
              <a:endParaRPr lang="zh-CN" altLang="en-US" sz="1600" b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952320" y="4445698"/>
              <a:ext cx="182880" cy="1524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097280">
                <a:defRPr/>
              </a:pPr>
              <a:endParaRPr lang="zh-CN" altLang="en-US" sz="216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187548" y="4445698"/>
              <a:ext cx="182880" cy="152400"/>
            </a:xfrm>
            <a:prstGeom prst="rect">
              <a:avLst/>
            </a:prstGeom>
            <a:solidFill>
              <a:srgbClr val="002060"/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097280">
                <a:defRPr/>
              </a:pPr>
              <a:endParaRPr lang="zh-CN" altLang="en-US" sz="216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428668" y="4445698"/>
              <a:ext cx="182880" cy="152400"/>
            </a:xfrm>
            <a:prstGeom prst="rect">
              <a:avLst/>
            </a:prstGeom>
            <a:solidFill>
              <a:srgbClr val="663300"/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097280">
                <a:defRPr/>
              </a:pPr>
              <a:endParaRPr lang="zh-CN" altLang="en-US" sz="216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67921" y="4445698"/>
              <a:ext cx="182880" cy="1524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097280">
                <a:defRPr/>
              </a:pPr>
              <a:endParaRPr lang="zh-CN" altLang="en-US" sz="216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922613" y="4445698"/>
              <a:ext cx="182880" cy="152400"/>
            </a:xfrm>
            <a:prstGeom prst="rect">
              <a:avLst/>
            </a:prstGeom>
            <a:solidFill>
              <a:schemeClr val="accent1"/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097280">
                <a:defRPr/>
              </a:pPr>
              <a:endParaRPr lang="zh-CN" altLang="en-US" sz="216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955" y="3355247"/>
            <a:ext cx="1228725" cy="1323975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2243480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609398"/>
          </a:xfrm>
        </p:spPr>
        <p:txBody>
          <a:bodyPr/>
          <a:lstStyle/>
          <a:p>
            <a:r>
              <a:rPr lang="en-US" sz="4400" dirty="0" smtClean="0"/>
              <a:t>Entropy Coding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48" y="1027177"/>
            <a:ext cx="11151917" cy="5227319"/>
          </a:xfrm>
        </p:spPr>
        <p:txBody>
          <a:bodyPr/>
          <a:lstStyle/>
          <a:p>
            <a:r>
              <a:rPr lang="en-US" dirty="0" smtClean="0"/>
              <a:t>Color index</a:t>
            </a:r>
            <a:endParaRPr lang="en-US" dirty="0"/>
          </a:p>
          <a:p>
            <a:pPr lvl="1"/>
            <a:r>
              <a:rPr lang="en-US" dirty="0"/>
              <a:t>line mode is signaled for each pixel </a:t>
            </a:r>
            <a:r>
              <a:rPr lang="en-US" dirty="0" smtClean="0"/>
              <a:t>line.</a:t>
            </a:r>
            <a:endParaRPr lang="en-US" dirty="0"/>
          </a:p>
          <a:p>
            <a:pPr lvl="2"/>
            <a:r>
              <a:rPr lang="en-US" dirty="0"/>
              <a:t>Horizontal </a:t>
            </a:r>
            <a:r>
              <a:rPr lang="en-US" dirty="0" smtClean="0"/>
              <a:t>mode (the whole line has the same index)</a:t>
            </a:r>
            <a:endParaRPr lang="en-US" dirty="0"/>
          </a:p>
          <a:p>
            <a:pPr lvl="3"/>
            <a:r>
              <a:rPr lang="en-US" dirty="0" smtClean="0"/>
              <a:t>A </a:t>
            </a:r>
            <a:r>
              <a:rPr lang="en-US" dirty="0"/>
              <a:t>bit is transmitted to signal if using the first position of the above </a:t>
            </a:r>
            <a:r>
              <a:rPr lang="en-US" dirty="0" smtClean="0"/>
              <a:t>line for the whole line.</a:t>
            </a:r>
          </a:p>
          <a:p>
            <a:pPr lvl="3"/>
            <a:r>
              <a:rPr lang="en-US" dirty="0" smtClean="0"/>
              <a:t>If not, the index value is transmitted.</a:t>
            </a:r>
            <a:endParaRPr lang="en-US" dirty="0"/>
          </a:p>
          <a:p>
            <a:pPr lvl="2"/>
            <a:r>
              <a:rPr lang="en-US" dirty="0"/>
              <a:t>Vertical </a:t>
            </a:r>
            <a:r>
              <a:rPr lang="en-US" dirty="0" smtClean="0"/>
              <a:t>mode (current line is the same with above line)</a:t>
            </a:r>
          </a:p>
          <a:p>
            <a:pPr lvl="3"/>
            <a:r>
              <a:rPr lang="en-US" dirty="0" smtClean="0"/>
              <a:t>Copy index from the above line.</a:t>
            </a:r>
            <a:endParaRPr lang="en-US" dirty="0"/>
          </a:p>
          <a:p>
            <a:pPr lvl="2"/>
            <a:r>
              <a:rPr lang="en-US" dirty="0" smtClean="0"/>
              <a:t>Normal </a:t>
            </a:r>
            <a:r>
              <a:rPr lang="en-US" dirty="0"/>
              <a:t>mode</a:t>
            </a:r>
          </a:p>
          <a:p>
            <a:pPr lvl="3"/>
            <a:r>
              <a:rPr lang="en-US" dirty="0"/>
              <a:t>For each </a:t>
            </a:r>
            <a:r>
              <a:rPr lang="en-US" dirty="0" smtClean="0"/>
              <a:t>position, </a:t>
            </a:r>
            <a:r>
              <a:rPr lang="en-US" dirty="0"/>
              <a:t>a symbol is </a:t>
            </a:r>
            <a:r>
              <a:rPr lang="en-US" dirty="0" smtClean="0"/>
              <a:t>transmitted to </a:t>
            </a:r>
            <a:r>
              <a:rPr lang="en-US" dirty="0"/>
              <a:t>indicate if “LEFT_COPY” or “</a:t>
            </a:r>
            <a:r>
              <a:rPr lang="en-US" dirty="0" smtClean="0"/>
              <a:t>ABOVE_COPY</a:t>
            </a:r>
            <a:r>
              <a:rPr lang="en-US" dirty="0"/>
              <a:t>” is </a:t>
            </a:r>
            <a:r>
              <a:rPr lang="en-US" dirty="0" smtClean="0"/>
              <a:t>used.</a:t>
            </a:r>
          </a:p>
          <a:p>
            <a:pPr lvl="3"/>
            <a:r>
              <a:rPr lang="en-US" dirty="0" smtClean="0"/>
              <a:t>If  either one is not used, index value for the position is signaled.</a:t>
            </a:r>
          </a:p>
          <a:p>
            <a:r>
              <a:rPr lang="en-US" dirty="0" smtClean="0"/>
              <a:t>Escape pixel</a:t>
            </a:r>
          </a:p>
          <a:p>
            <a:pPr lvl="1"/>
            <a:r>
              <a:rPr lang="en-US" dirty="0" smtClean="0"/>
              <a:t>Right shifting for quantization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5772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609398"/>
          </a:xfrm>
        </p:spPr>
        <p:txBody>
          <a:bodyPr/>
          <a:lstStyle/>
          <a:p>
            <a:r>
              <a:rPr lang="en-US" sz="4400" dirty="0" smtClean="0"/>
              <a:t>Complexity Assessment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48" y="1447800"/>
            <a:ext cx="11151917" cy="2948499"/>
          </a:xfrm>
        </p:spPr>
        <p:txBody>
          <a:bodyPr/>
          <a:lstStyle/>
          <a:p>
            <a:r>
              <a:rPr lang="en-US" dirty="0" smtClean="0"/>
              <a:t>Throughput</a:t>
            </a:r>
          </a:p>
          <a:p>
            <a:pPr lvl="1"/>
            <a:r>
              <a:rPr lang="en-US" dirty="0" smtClean="0"/>
              <a:t>Decoding stage is fully parallel</a:t>
            </a:r>
          </a:p>
          <a:p>
            <a:r>
              <a:rPr lang="en-US" dirty="0" smtClean="0"/>
              <a:t>Number of operations</a:t>
            </a:r>
          </a:p>
          <a:p>
            <a:pPr lvl="1"/>
            <a:r>
              <a:rPr lang="en-US" dirty="0" smtClean="0"/>
              <a:t>One LUT operation between color index and pixel value</a:t>
            </a:r>
          </a:p>
          <a:p>
            <a:pPr lvl="1"/>
            <a:r>
              <a:rPr lang="en-US" dirty="0" smtClean="0"/>
              <a:t>One shift for escape pixel de-quantization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2006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609398"/>
          </a:xfrm>
        </p:spPr>
        <p:txBody>
          <a:bodyPr/>
          <a:lstStyle/>
          <a:p>
            <a:r>
              <a:rPr lang="en-US" sz="4400" dirty="0" smtClean="0"/>
              <a:t>Scheme A – Method Description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48" y="1447800"/>
            <a:ext cx="11151917" cy="2068259"/>
          </a:xfrm>
        </p:spPr>
        <p:txBody>
          <a:bodyPr/>
          <a:lstStyle/>
          <a:p>
            <a:r>
              <a:rPr lang="en-US" dirty="0" smtClean="0"/>
              <a:t>Mode flag transmission</a:t>
            </a:r>
          </a:p>
          <a:p>
            <a:r>
              <a:rPr lang="en-US" dirty="0" smtClean="0"/>
              <a:t>Major color transmission</a:t>
            </a:r>
          </a:p>
          <a:p>
            <a:r>
              <a:rPr lang="en-US" dirty="0" smtClean="0"/>
              <a:t>Proposed </a:t>
            </a:r>
            <a:r>
              <a:rPr lang="en-US" dirty="0" smtClean="0"/>
              <a:t>color index coding</a:t>
            </a:r>
            <a:endParaRPr lang="en-US" dirty="0" smtClean="0"/>
          </a:p>
          <a:p>
            <a:r>
              <a:rPr lang="en-US" dirty="0" smtClean="0"/>
              <a:t>Applied on all CU sizes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0308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609398"/>
          </a:xfrm>
        </p:spPr>
        <p:txBody>
          <a:bodyPr/>
          <a:lstStyle/>
          <a:p>
            <a:r>
              <a:rPr lang="en-US" sz="4400" dirty="0" smtClean="0"/>
              <a:t>Scheme A – Results for </a:t>
            </a:r>
            <a:r>
              <a:rPr lang="en-US" sz="4400" dirty="0" err="1" smtClean="0"/>
              <a:t>Lossy</a:t>
            </a:r>
            <a:r>
              <a:rPr lang="en-US" sz="4400" dirty="0" smtClean="0"/>
              <a:t>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48" y="1447800"/>
            <a:ext cx="11151917" cy="929485"/>
          </a:xfrm>
        </p:spPr>
        <p:txBody>
          <a:bodyPr/>
          <a:lstStyle/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810" y="1020879"/>
            <a:ext cx="6706933" cy="5847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00732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609398"/>
          </a:xfrm>
        </p:spPr>
        <p:txBody>
          <a:bodyPr/>
          <a:lstStyle/>
          <a:p>
            <a:r>
              <a:rPr lang="en-US" sz="4400" dirty="0" smtClean="0"/>
              <a:t>Scheme A – Results for Lossless (AI)</a:t>
            </a:r>
            <a:endParaRPr lang="en-US" sz="44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042" y="1447800"/>
            <a:ext cx="10332327" cy="369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7597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48" y="228601"/>
            <a:ext cx="11151917" cy="609398"/>
          </a:xfrm>
        </p:spPr>
        <p:txBody>
          <a:bodyPr/>
          <a:lstStyle/>
          <a:p>
            <a:r>
              <a:rPr lang="en-US" sz="4400" dirty="0" smtClean="0"/>
              <a:t>Scheme B – Method Description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48" y="1447800"/>
            <a:ext cx="11151917" cy="2609945"/>
          </a:xfrm>
        </p:spPr>
        <p:txBody>
          <a:bodyPr/>
          <a:lstStyle/>
          <a:p>
            <a:r>
              <a:rPr lang="en-US" dirty="0"/>
              <a:t>Mode flag transmission</a:t>
            </a:r>
          </a:p>
          <a:p>
            <a:r>
              <a:rPr lang="en-US" dirty="0"/>
              <a:t>Major color transmission</a:t>
            </a:r>
          </a:p>
          <a:p>
            <a:r>
              <a:rPr lang="en-US" dirty="0"/>
              <a:t>Proposed </a:t>
            </a:r>
            <a:r>
              <a:rPr lang="en-US" dirty="0" smtClean="0"/>
              <a:t>color index coding </a:t>
            </a:r>
            <a:r>
              <a:rPr lang="en-US" dirty="0" smtClean="0"/>
              <a:t>without “LEFT_COPY”</a:t>
            </a:r>
            <a:endParaRPr lang="en-US" dirty="0"/>
          </a:p>
          <a:p>
            <a:r>
              <a:rPr lang="en-US" dirty="0"/>
              <a:t>Applied on all CU </a:t>
            </a:r>
            <a:r>
              <a:rPr lang="en-US" dirty="0" smtClean="0"/>
              <a:t>sizes except 8x8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3733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 Theme">
  <a:themeElements>
    <a:clrScheme name="Microsoft Colors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0AEEF"/>
      </a:accent1>
      <a:accent2>
        <a:srgbClr val="8CC600"/>
      </a:accent2>
      <a:accent3>
        <a:srgbClr val="FF8A00"/>
      </a:accent3>
      <a:accent4>
        <a:srgbClr val="FF0097"/>
      </a:accent4>
      <a:accent5>
        <a:srgbClr val="0071BC"/>
      </a:accent5>
      <a:accent6>
        <a:srgbClr val="910091"/>
      </a:accent6>
      <a:hlink>
        <a:srgbClr val="0070C0"/>
      </a:hlink>
      <a:folHlink>
        <a:srgbClr val="0071BC"/>
      </a:folHlink>
    </a:clrScheme>
    <a:fontScheme name="Microsoft Corporate Font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91440" tIns="45720" rIns="45720" bIns="91440" numCol="1" spcCol="0" rtlCol="0" fromWordArt="0" anchor="b" anchorCtr="0" forceAA="0" compatLnSpc="1">
        <a:prstTxWarp prst="textNoShape">
          <a:avLst/>
        </a:prstTxWarp>
        <a:noAutofit/>
      </a:bodyPr>
      <a:lstStyle>
        <a:defPPr defTabSz="914099" fontAlgn="base">
          <a:spcBef>
            <a:spcPct val="0"/>
          </a:spcBef>
          <a:spcAft>
            <a:spcPct val="0"/>
          </a:spcAft>
          <a:defRPr spc="-5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latin typeface="Segoe UI" pitchFamily="34" charset="0"/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4000" dirty="0" err="1" smtClean="0"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80000">
                  <a:schemeClr val="tx1">
                    <a:lumMod val="65000"/>
                    <a:lumOff val="35000"/>
                  </a:schemeClr>
                </a:gs>
              </a:gsLst>
              <a:lin ang="16200000" scaled="0"/>
            </a:gradFill>
            <a:latin typeface="Segoe UI Light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etro Theme" id="{2A056B63-F8CC-4E5B-B145-9F67B45F43EB}" vid="{A0FDFB6B-BCEB-4B26-8429-7DA4A58936EA}"/>
    </a:ext>
  </a:extLst>
</a:theme>
</file>

<file path=ppt/theme/theme2.xml><?xml version="1.0" encoding="utf-8"?>
<a:theme xmlns:a="http://schemas.openxmlformats.org/drawingml/2006/main" name="Metro Template Colored Titles Segoe UI 16x9">
  <a:themeElements>
    <a:clrScheme name="Microsoft Colors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0AEEF"/>
      </a:accent1>
      <a:accent2>
        <a:srgbClr val="8CC600"/>
      </a:accent2>
      <a:accent3>
        <a:srgbClr val="FF8A00"/>
      </a:accent3>
      <a:accent4>
        <a:srgbClr val="FF0097"/>
      </a:accent4>
      <a:accent5>
        <a:srgbClr val="0071BC"/>
      </a:accent5>
      <a:accent6>
        <a:srgbClr val="910091"/>
      </a:accent6>
      <a:hlink>
        <a:srgbClr val="0070C0"/>
      </a:hlink>
      <a:folHlink>
        <a:srgbClr val="0071BC"/>
      </a:folHlink>
    </a:clrScheme>
    <a:fontScheme name="Microsoft Corporate Font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91440" tIns="45720" rIns="45720" bIns="91440" numCol="1" spcCol="0" rtlCol="0" fromWordArt="0" anchor="b" anchorCtr="0" forceAA="0" compatLnSpc="1">
        <a:prstTxWarp prst="textNoShape">
          <a:avLst/>
        </a:prstTxWarp>
        <a:noAutofit/>
      </a:bodyPr>
      <a:lstStyle>
        <a:defPPr defTabSz="914099" fontAlgn="base">
          <a:spcBef>
            <a:spcPct val="0"/>
          </a:spcBef>
          <a:spcAft>
            <a:spcPct val="0"/>
          </a:spcAft>
          <a:defRPr spc="-50" dirty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latin typeface="Segoe UI" pitchFamily="34" charset="0"/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4000" dirty="0" err="1" smtClean="0">
            <a:gradFill>
              <a:gsLst>
                <a:gs pos="0">
                  <a:schemeClr val="tx1"/>
                </a:gs>
                <a:gs pos="86000">
                  <a:schemeClr val="tx1"/>
                </a:gs>
              </a:gsLst>
              <a:lin ang="5400000" scaled="0"/>
            </a:gradFill>
            <a:latin typeface="Segoe UI Light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ontrol xmlns="http://schemas.microsoft.com/VisualStudio/2011/storyboarding/control">
  <Id Name="System.Storyboarding.WindowsPhone.Tile" Revision="1" Stencil="System.Storyboarding.WindowsPhone" StencilVersion="0.1"/>
</Control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ontrol xmlns="http://schemas.microsoft.com/VisualStudio/2011/storyboarding/control">
  <Id Name="System.Storyboarding.WindowsPhone.Tile" Revision="1" Stencil="System.Storyboarding.WindowsPhone" StencilVersion="0.1"/>
</Control>
</file>

<file path=customXml/item4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Props1.xml><?xml version="1.0" encoding="utf-8"?>
<ds:datastoreItem xmlns:ds="http://schemas.openxmlformats.org/officeDocument/2006/customXml" ds:itemID="{7E7B670D-0BFA-463B-926F-90BBE3003C87}">
  <ds:schemaRefs>
    <ds:schemaRef ds:uri="http://schemas.microsoft.com/VisualStudio/2011/storyboarding/control"/>
  </ds:schemaRefs>
</ds:datastoreItem>
</file>

<file path=customXml/itemProps2.xml><?xml version="1.0" encoding="utf-8"?>
<ds:datastoreItem xmlns:ds="http://schemas.openxmlformats.org/officeDocument/2006/customXml" ds:itemID="{50BC628C-FE20-4C39-A2B3-ED0F4EB41547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EACECA0-BB3B-4611-B147-A001EA31D025}">
  <ds:schemaRefs>
    <ds:schemaRef ds:uri="http://schemas.microsoft.com/VisualStudio/2011/storyboarding/control"/>
  </ds:schemaRefs>
</ds:datastoreItem>
</file>

<file path=customXml/itemProps4.xml><?xml version="1.0" encoding="utf-8"?>
<ds:datastoreItem xmlns:ds="http://schemas.openxmlformats.org/officeDocument/2006/customXml" ds:itemID="{1D16EDD4-FB2B-4677-9FCA-13BFAE361F84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Metro Theme</Template>
  <TotalTime>24143</TotalTime>
  <Words>376</Words>
  <Application>Microsoft Office PowerPoint</Application>
  <PresentationFormat>Widescreen</PresentationFormat>
  <Paragraphs>69</Paragraphs>
  <Slides>16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宋体</vt:lpstr>
      <vt:lpstr>Arial</vt:lpstr>
      <vt:lpstr>Calibri</vt:lpstr>
      <vt:lpstr>Segoe UI</vt:lpstr>
      <vt:lpstr>Segoe UI Light</vt:lpstr>
      <vt:lpstr>Times New Roman</vt:lpstr>
      <vt:lpstr>Wingdings</vt:lpstr>
      <vt:lpstr>Metro Theme</vt:lpstr>
      <vt:lpstr>Metro Template Colored Titles Segoe UI 16x9</vt:lpstr>
      <vt:lpstr>Visio</vt:lpstr>
      <vt:lpstr>PowerPoint Presentation</vt:lpstr>
      <vt:lpstr>Introduction</vt:lpstr>
      <vt:lpstr>Histogram-based Color Classification </vt:lpstr>
      <vt:lpstr>Entropy Coding</vt:lpstr>
      <vt:lpstr>Complexity Assessment</vt:lpstr>
      <vt:lpstr>Scheme A – Method Description</vt:lpstr>
      <vt:lpstr>Scheme A – Results for Lossy </vt:lpstr>
      <vt:lpstr>Scheme A – Results for Lossless (AI)</vt:lpstr>
      <vt:lpstr>Scheme B – Method Description</vt:lpstr>
      <vt:lpstr>Scheme B – Results for Lossy </vt:lpstr>
      <vt:lpstr>Scheme B – Results for Lossless (AI) </vt:lpstr>
      <vt:lpstr>Scheme C – Method Description</vt:lpstr>
      <vt:lpstr>Scheme C – Results for Lossy</vt:lpstr>
      <vt:lpstr>Scheme C – Results for Lossless (AI) </vt:lpstr>
      <vt:lpstr>Conclusions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 Lu</dc:creator>
  <cp:lastModifiedBy>Xun Guo</cp:lastModifiedBy>
  <cp:revision>2109</cp:revision>
  <cp:lastPrinted>2013-08-08T06:04:32Z</cp:lastPrinted>
  <dcterms:created xsi:type="dcterms:W3CDTF">2012-07-30T19:48:44Z</dcterms:created>
  <dcterms:modified xsi:type="dcterms:W3CDTF">2013-10-25T10:05:04Z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0x01010088FF36004FB04B4798B9626F08E85D85</vt:lpwstr>
  </property>
  <property fmtid="{D5CDD505-2E9C-101B-9397-08002B2CF9AE}" pid="3" name="Tfs.IsStoryboard">
    <vt:bool>true</vt:bool>
  </property>
</Properties>
</file>