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300" r:id="rId3"/>
    <p:sldId id="311" r:id="rId4"/>
    <p:sldId id="312" r:id="rId5"/>
    <p:sldId id="313" r:id="rId6"/>
    <p:sldId id="314" r:id="rId7"/>
    <p:sldId id="30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718" autoAdjust="0"/>
  </p:normalViewPr>
  <p:slideViewPr>
    <p:cSldViewPr>
      <p:cViewPr>
        <p:scale>
          <a:sx n="70" d="100"/>
          <a:sy n="70" d="100"/>
        </p:scale>
        <p:origin x="-1974" y="-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67C992-9693-49FA-97DE-CA71BE7ADF0E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9D3069-17EF-4C74-98BC-F0C429250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006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7" descr="SecondaryPage_qc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2400"/>
            <a:ext cx="9144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56"/>
          <p:cNvSpPr>
            <a:spLocks noChangeArrowheads="1"/>
          </p:cNvSpPr>
          <p:nvPr/>
        </p:nvSpPr>
        <p:spPr bwMode="auto">
          <a:xfrm>
            <a:off x="0" y="6284913"/>
            <a:ext cx="9144000" cy="5730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58"/>
          <p:cNvSpPr txBox="1">
            <a:spLocks noChangeArrowheads="1"/>
          </p:cNvSpPr>
          <p:nvPr/>
        </p:nvSpPr>
        <p:spPr bwMode="auto">
          <a:xfrm>
            <a:off x="6784975" y="5243513"/>
            <a:ext cx="2252663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rgbClr val="6685A2"/>
                </a:solidFill>
                <a:latin typeface="Arial" pitchFamily="34" charset="0"/>
                <a:cs typeface="Arial" pitchFamily="34" charset="0"/>
              </a:rPr>
              <a:t>QUALCOMM CONFIDENTIAL AND PROPRIETARY</a:t>
            </a:r>
          </a:p>
        </p:txBody>
      </p:sp>
      <p:sp>
        <p:nvSpPr>
          <p:cNvPr id="6" name="Text Box 20"/>
          <p:cNvSpPr txBox="1">
            <a:spLocks noChangeArrowheads="1"/>
          </p:cNvSpPr>
          <p:nvPr/>
        </p:nvSpPr>
        <p:spPr bwMode="auto">
          <a:xfrm>
            <a:off x="203200" y="6589713"/>
            <a:ext cx="5651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PAGE </a:t>
            </a:r>
            <a:fld id="{E9610D60-1526-4ED9-8C6D-9D9A62A6B548}" type="slidenum">
              <a:rPr lang="en-US" sz="70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en-US" sz="7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ctrTitle" sz="quarter"/>
          </p:nvPr>
        </p:nvSpPr>
        <p:spPr>
          <a:xfrm>
            <a:off x="2878138" y="3749675"/>
            <a:ext cx="5983287" cy="1462088"/>
          </a:xfrm>
        </p:spPr>
        <p:txBody>
          <a:bodyPr/>
          <a:lstStyle>
            <a:lvl1pPr algn="r">
              <a:defRPr sz="31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4488" y="273050"/>
            <a:ext cx="2181225" cy="58435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6050" y="273050"/>
            <a:ext cx="6396038" cy="58435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50" y="273050"/>
            <a:ext cx="8729663" cy="561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63513" y="801688"/>
            <a:ext cx="8712200" cy="531495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QCT_PPT_collage_7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78291"/>
            <a:ext cx="9144001" cy="4452890"/>
          </a:xfrm>
          <a:prstGeom prst="rect">
            <a:avLst/>
          </a:prstGeom>
        </p:spPr>
      </p:pic>
      <p:pic>
        <p:nvPicPr>
          <p:cNvPr id="8" name="Picture 7" descr="redefiningtyp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18830" y="3131144"/>
            <a:ext cx="3377199" cy="450293"/>
          </a:xfrm>
          <a:prstGeom prst="rect">
            <a:avLst/>
          </a:prstGeom>
        </p:spPr>
      </p:pic>
      <p:pic>
        <p:nvPicPr>
          <p:cNvPr id="9" name="Picture 8" descr="Stacked_Chips_022309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24057" y="2945578"/>
            <a:ext cx="798210" cy="762025"/>
          </a:xfrm>
          <a:prstGeom prst="rect">
            <a:avLst/>
          </a:prstGeom>
        </p:spPr>
      </p:pic>
      <p:pic>
        <p:nvPicPr>
          <p:cNvPr id="10" name="Picture 9" descr="qlogo.eps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0962" y="3244230"/>
            <a:ext cx="1545840" cy="34936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auto">
          <a:xfrm>
            <a:off x="0" y="6418812"/>
            <a:ext cx="9144000" cy="439188"/>
          </a:xfrm>
          <a:prstGeom prst="rect">
            <a:avLst/>
          </a:prstGeom>
          <a:solidFill>
            <a:srgbClr val="3333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09753" y="238612"/>
            <a:ext cx="2067687" cy="184666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 smtClean="0">
                <a:solidFill>
                  <a:srgbClr val="333333"/>
                </a:solidFill>
                <a:latin typeface="Arial"/>
                <a:cs typeface="Arial"/>
              </a:rPr>
              <a:t>QUALCOMM CONFIDENTIAL  AND  PROPRIETARY</a:t>
            </a:r>
            <a:endParaRPr lang="en-US" sz="600" dirty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8183" y="186557"/>
            <a:ext cx="2067687" cy="230832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aseline="0" dirty="0" smtClean="0">
                <a:solidFill>
                  <a:srgbClr val="333333"/>
                </a:solidFill>
                <a:latin typeface="Arial"/>
                <a:cs typeface="Arial"/>
              </a:rPr>
              <a:t>qctconnect.com</a:t>
            </a:r>
            <a:endParaRPr lang="en-US" sz="900" baseline="0" dirty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93485" y="3601821"/>
            <a:ext cx="6927070" cy="1470025"/>
          </a:xfrm>
        </p:spPr>
        <p:txBody>
          <a:bodyPr anchor="b"/>
          <a:lstStyle>
            <a:lvl1pPr algn="l">
              <a:defRPr>
                <a:solidFill>
                  <a:srgbClr val="33333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93485" y="5085081"/>
            <a:ext cx="5704646" cy="36439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rgbClr val="33333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513" y="801688"/>
            <a:ext cx="4279900" cy="5314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801688"/>
            <a:ext cx="4279900" cy="5314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4" descr="bottom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6394450"/>
            <a:ext cx="91440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47"/>
          <p:cNvSpPr>
            <a:spLocks noGrp="1" noChangeArrowheads="1"/>
          </p:cNvSpPr>
          <p:nvPr>
            <p:ph type="title"/>
          </p:nvPr>
        </p:nvSpPr>
        <p:spPr bwMode="auto">
          <a:xfrm>
            <a:off x="146050" y="273050"/>
            <a:ext cx="8729663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73" name="Text Box 49"/>
          <p:cNvSpPr txBox="1">
            <a:spLocks noChangeArrowheads="1"/>
          </p:cNvSpPr>
          <p:nvPr/>
        </p:nvSpPr>
        <p:spPr bwMode="auto">
          <a:xfrm>
            <a:off x="203200" y="6505575"/>
            <a:ext cx="57785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PAGE </a:t>
            </a:r>
            <a:fld id="{B64F61C8-377B-46AA-8E15-DFA29CD8A207}" type="slidenum">
              <a:rPr lang="en-US" sz="7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en-US" sz="7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74" name="Text Box 50"/>
          <p:cNvSpPr txBox="1">
            <a:spLocks noChangeArrowheads="1"/>
          </p:cNvSpPr>
          <p:nvPr/>
        </p:nvSpPr>
        <p:spPr bwMode="auto">
          <a:xfrm>
            <a:off x="708025" y="6505575"/>
            <a:ext cx="33020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|</a:t>
            </a:r>
            <a:r>
              <a:rPr lang="en-US" sz="700" b="1" dirty="0">
                <a:latin typeface="Arial" pitchFamily="34" charset="0"/>
                <a:cs typeface="Arial" pitchFamily="34" charset="0"/>
              </a:rPr>
              <a:t>     </a:t>
            </a:r>
            <a:r>
              <a:rPr lang="en-US" sz="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QUALCOMM CONFIDENTIAL AND PROPRIETARY</a:t>
            </a:r>
          </a:p>
        </p:txBody>
      </p:sp>
      <p:sp>
        <p:nvSpPr>
          <p:cNvPr id="3078" name="Rectangle 5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3513" y="801688"/>
            <a:ext cx="8712200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AA999-1DCE-4FFC-8816-97ADA0B94CA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9pPr>
    </p:titleStyle>
    <p:bodyStyle>
      <a:lvl1pPr marL="173038" indent="-173038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460375" indent="-173038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2pPr>
      <a:lvl3pPr marL="798513" indent="-223838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A0B3A9"/>
        </a:buClr>
        <a:buSzPct val="125000"/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3pPr>
      <a:lvl4pPr marL="1087438" indent="-174625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C76C2C"/>
        </a:buClr>
        <a:buSzPct val="125000"/>
        <a:buFont typeface="Arial" charset="0"/>
        <a:buChar char="»"/>
        <a:defRPr sz="1400">
          <a:solidFill>
            <a:schemeClr val="tx1"/>
          </a:solidFill>
          <a:latin typeface="+mn-lt"/>
          <a:cs typeface="+mn-cs"/>
        </a:defRPr>
      </a:lvl4pPr>
      <a:lvl5pPr marL="13160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5pPr>
      <a:lvl6pPr marL="17732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6pPr>
      <a:lvl7pPr marL="22304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7pPr>
      <a:lvl8pPr marL="26876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8pPr>
      <a:lvl9pPr marL="31448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dirty="0"/>
              <a:t>Non-SCE4: Weighted Prediction Based Color Gamut </a:t>
            </a:r>
            <a:r>
              <a:rPr lang="en-CA" b="1" dirty="0" smtClean="0"/>
              <a:t>Scalability (JCTVC-O0180)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93485" y="5085080"/>
            <a:ext cx="5704646" cy="629919"/>
          </a:xfrm>
        </p:spPr>
        <p:txBody>
          <a:bodyPr/>
          <a:lstStyle/>
          <a:p>
            <a:r>
              <a:rPr lang="en-CA" dirty="0" smtClean="0"/>
              <a:t>X. Li</a:t>
            </a:r>
            <a:r>
              <a:rPr lang="en-CA" dirty="0"/>
              <a:t>, </a:t>
            </a:r>
            <a:r>
              <a:rPr lang="en-CA" dirty="0" smtClean="0"/>
              <a:t>V. Seregin, J. Chen, K. Rapaka, Y. Chen, and M. Karczewicz (Qualcomm Inc.)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70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Weighted prediction based</a:t>
            </a:r>
            <a:r>
              <a:rPr lang="en-US" dirty="0" smtClean="0"/>
              <a:t> </a:t>
            </a:r>
            <a:r>
              <a:rPr lang="en-US" dirty="0" smtClean="0"/>
              <a:t>color gamut scalability</a:t>
            </a:r>
          </a:p>
          <a:p>
            <a:endParaRPr lang="en-US" dirty="0"/>
          </a:p>
          <a:p>
            <a:r>
              <a:rPr lang="en-US" dirty="0" smtClean="0"/>
              <a:t>A new flag in PPS is signaled to avoid unnecessary cost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61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WP based Color Gamut Scalability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Gain-offset model for inter-layer color prediction</a:t>
            </a:r>
          </a:p>
          <a:p>
            <a:pPr lvl="1"/>
            <a:r>
              <a:rPr lang="en-CA" dirty="0" err="1"/>
              <a:t>Pred</a:t>
            </a:r>
            <a:r>
              <a:rPr lang="en-CA" dirty="0"/>
              <a:t>[c][x][y] =  (gain[c]*In[x][y] + (1&lt;&lt;(numFractionBits-1))&gt;&gt; </a:t>
            </a:r>
            <a:r>
              <a:rPr lang="en-CA" dirty="0" err="1"/>
              <a:t>numFractionBits</a:t>
            </a:r>
            <a:r>
              <a:rPr lang="en-CA" dirty="0"/>
              <a:t> + offset[c</a:t>
            </a:r>
            <a:r>
              <a:rPr lang="en-CA" dirty="0" smtClean="0"/>
              <a:t>]</a:t>
            </a:r>
          </a:p>
          <a:p>
            <a:pPr lvl="1"/>
            <a:endParaRPr lang="en-CA" dirty="0"/>
          </a:p>
          <a:p>
            <a:r>
              <a:rPr lang="en-CA" dirty="0" smtClean="0"/>
              <a:t>Weighted prediction based inter-layer color prediction</a:t>
            </a:r>
          </a:p>
          <a:p>
            <a:pPr lvl="1"/>
            <a:r>
              <a:rPr lang="en-CA" dirty="0" smtClean="0"/>
              <a:t>Signaling gain and offset under the framework of weighted prediction</a:t>
            </a:r>
          </a:p>
          <a:p>
            <a:pPr lvl="1"/>
            <a:r>
              <a:rPr lang="en-CA" dirty="0" smtClean="0"/>
              <a:t>Encoder only change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303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New Flag in PPS to Avoid Unnecessary Signaling Cost (I)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Weighted prediction is applied to inter-layer reference picture only</a:t>
            </a:r>
          </a:p>
          <a:p>
            <a:pPr lvl="1"/>
            <a:r>
              <a:rPr lang="en-US" dirty="0" smtClean="0"/>
              <a:t>No weighting for temporal references</a:t>
            </a:r>
          </a:p>
          <a:p>
            <a:r>
              <a:rPr lang="en-US" dirty="0" smtClean="0"/>
              <a:t>Proposed syntax in PPS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2609360"/>
              </p:ext>
            </p:extLst>
          </p:nvPr>
        </p:nvGraphicFramePr>
        <p:xfrm>
          <a:off x="990600" y="1981200"/>
          <a:ext cx="7391400" cy="2241497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6311806"/>
                <a:gridCol w="903736"/>
                <a:gridCol w="175858"/>
              </a:tblGrid>
              <a:tr h="24865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 err="1">
                          <a:effectLst/>
                        </a:rPr>
                        <a:t>pic_parameter_set_rbsp</a:t>
                      </a:r>
                      <a:r>
                        <a:rPr lang="en-GB" sz="1400" dirty="0">
                          <a:effectLst/>
                        </a:rPr>
                        <a:t>( ) {</a:t>
                      </a:r>
                      <a:endParaRPr lang="en-US" sz="14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Descriptor</a:t>
                      </a:r>
                      <a:endParaRPr lang="en-US" sz="14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865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effectLst/>
                        </a:rPr>
                        <a:t>	</a:t>
                      </a:r>
                      <a:r>
                        <a:rPr lang="en-GB" sz="1400" dirty="0" err="1">
                          <a:effectLst/>
                        </a:rPr>
                        <a:t>pps_pic_parameter_set_id</a:t>
                      </a:r>
                      <a:endParaRPr lang="en-US" sz="14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ue(v)</a:t>
                      </a:r>
                      <a:endParaRPr lang="en-US" sz="1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865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effectLst/>
                        </a:rPr>
                        <a:t>	……</a:t>
                      </a:r>
                      <a:endParaRPr lang="en-US" sz="14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865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</a:rPr>
                        <a:t>	weighted_pred_flag</a:t>
                      </a:r>
                      <a:endParaRPr lang="en-US" sz="14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u(1)</a:t>
                      </a:r>
                      <a:endParaRPr lang="en-US" sz="1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865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</a:rPr>
                        <a:t>	weighted_bipred_flag</a:t>
                      </a:r>
                      <a:endParaRPr lang="en-US" sz="14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u(1)</a:t>
                      </a:r>
                      <a:endParaRPr lang="en-US" sz="1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865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dirty="0">
                          <a:effectLst/>
                          <a:highlight>
                            <a:srgbClr val="FFFF00"/>
                          </a:highlight>
                        </a:rPr>
                        <a:t>	if( </a:t>
                      </a:r>
                      <a:r>
                        <a:rPr lang="en-US" sz="1400" dirty="0" err="1">
                          <a:effectLst/>
                          <a:highlight>
                            <a:srgbClr val="FFFF00"/>
                          </a:highlight>
                        </a:rPr>
                        <a:t>nuh_layer_id</a:t>
                      </a:r>
                      <a:r>
                        <a:rPr lang="en-US" sz="1400" dirty="0">
                          <a:effectLst/>
                          <a:highlight>
                            <a:srgbClr val="FFFF00"/>
                          </a:highlight>
                        </a:rPr>
                        <a:t> &gt; 0 &amp;&amp;  ( </a:t>
                      </a:r>
                      <a:r>
                        <a:rPr lang="en-GB" sz="1400" dirty="0" err="1">
                          <a:effectLst/>
                          <a:highlight>
                            <a:srgbClr val="FFFF00"/>
                          </a:highlight>
                        </a:rPr>
                        <a:t>weighted_pred_flag</a:t>
                      </a: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</a:rPr>
                        <a:t> </a:t>
                      </a:r>
                      <a:r>
                        <a:rPr lang="en-US" sz="1400" dirty="0">
                          <a:effectLst/>
                          <a:highlight>
                            <a:srgbClr val="FFFF00"/>
                          </a:highlight>
                        </a:rPr>
                        <a:t> | | </a:t>
                      </a:r>
                      <a:r>
                        <a:rPr lang="en-GB" sz="1400" dirty="0" err="1">
                          <a:effectLst/>
                          <a:highlight>
                            <a:srgbClr val="FFFF00"/>
                          </a:highlight>
                        </a:rPr>
                        <a:t>weighted_bipred_flag</a:t>
                      </a: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</a:rPr>
                        <a:t> ) </a:t>
                      </a:r>
                      <a:r>
                        <a:rPr lang="en-US" sz="1400" dirty="0">
                          <a:effectLst/>
                          <a:highlight>
                            <a:srgbClr val="FFFF00"/>
                          </a:highlight>
                        </a:rPr>
                        <a:t>)</a:t>
                      </a:r>
                      <a:endParaRPr lang="en-US" sz="14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885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  <a:highlight>
                            <a:srgbClr val="FFFF00"/>
                          </a:highlight>
                        </a:rPr>
                        <a:t>		ilr_weight_only_flag</a:t>
                      </a:r>
                      <a:endParaRPr lang="en-US" sz="14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highlight>
                            <a:srgbClr val="FFFF00"/>
                          </a:highlight>
                        </a:rPr>
                        <a:t>u(1)</a:t>
                      </a:r>
                      <a:endParaRPr lang="en-US" sz="1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65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effectLst/>
                        </a:rPr>
                        <a:t>}</a:t>
                      </a:r>
                      <a:endParaRPr lang="en-US" sz="14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3029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New Flag in PPS to Avoid Unnecessary Signaling Cost (</a:t>
            </a:r>
            <a:r>
              <a:rPr lang="en-US" dirty="0" smtClean="0"/>
              <a:t>II)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Proposed changes in </a:t>
            </a:r>
            <a:r>
              <a:rPr lang="en-US" dirty="0" err="1"/>
              <a:t>pred_weight_table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1279224"/>
              </p:ext>
            </p:extLst>
          </p:nvPr>
        </p:nvGraphicFramePr>
        <p:xfrm>
          <a:off x="533400" y="1143004"/>
          <a:ext cx="8077200" cy="5543586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7047639"/>
                <a:gridCol w="1029561"/>
              </a:tblGrid>
              <a:tr h="217581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pred_weight_table</a:t>
                      </a: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( ) {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Descriptor</a:t>
                      </a:r>
                      <a:endParaRPr lang="en-US" sz="12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581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	</a:t>
                      </a:r>
                      <a:r>
                        <a:rPr lang="en-GB" sz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….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ue(v)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581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	for( </a:t>
                      </a:r>
                      <a:r>
                        <a:rPr lang="en-GB" sz="12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i</a:t>
                      </a: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 = 0; </a:t>
                      </a:r>
                      <a:r>
                        <a:rPr lang="en-GB" sz="12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i</a:t>
                      </a: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  &lt;=  num_ref_idx_l0_active_minus1; </a:t>
                      </a:r>
                      <a:r>
                        <a:rPr lang="en-GB" sz="12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i</a:t>
                      </a: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++ )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20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		</a:t>
                      </a:r>
                      <a:r>
                        <a:rPr lang="en-US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if(!</a:t>
                      </a:r>
                      <a:r>
                        <a:rPr lang="en-GB" sz="12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ilr_weight_only_flag</a:t>
                      </a: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 | | </a:t>
                      </a:r>
                      <a:r>
                        <a:rPr lang="en-GB" sz="12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nuh_layer_id</a:t>
                      </a: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 of RefPicList0[ </a:t>
                      </a:r>
                      <a:r>
                        <a:rPr lang="en-GB" sz="12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i</a:t>
                      </a: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 ] != </a:t>
                      </a:r>
                      <a:r>
                        <a:rPr lang="en-GB" sz="12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currLayerId</a:t>
                      </a: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)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581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			luma_weight_l0_flag[ </a:t>
                      </a:r>
                      <a:r>
                        <a:rPr lang="en-GB" sz="12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i</a:t>
                      </a: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]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</a:rPr>
                        <a:t>u(1)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581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	if( </a:t>
                      </a:r>
                      <a:r>
                        <a:rPr lang="en-GB" sz="12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chroma_format_idc</a:t>
                      </a: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  !=  0 )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581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		for( </a:t>
                      </a:r>
                      <a:r>
                        <a:rPr lang="en-GB" sz="12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i</a:t>
                      </a: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 = 0; </a:t>
                      </a:r>
                      <a:r>
                        <a:rPr lang="en-GB" sz="12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i</a:t>
                      </a: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  &lt;=  num_ref_idx_l0_active_minus1; </a:t>
                      </a:r>
                      <a:r>
                        <a:rPr lang="en-GB" sz="12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i</a:t>
                      </a: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++ )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20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		</a:t>
                      </a:r>
                      <a:r>
                        <a:rPr lang="en-US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if(!</a:t>
                      </a:r>
                      <a:r>
                        <a:rPr lang="en-GB" sz="12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ilr_weight_only_flag</a:t>
                      </a: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 | | </a:t>
                      </a:r>
                      <a:r>
                        <a:rPr lang="en-GB" sz="12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nuh_layer_id</a:t>
                      </a: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 of RefPicList0[ </a:t>
                      </a:r>
                      <a:r>
                        <a:rPr lang="en-GB" sz="12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i</a:t>
                      </a: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 ] != </a:t>
                      </a:r>
                      <a:r>
                        <a:rPr lang="en-GB" sz="12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currLayerId</a:t>
                      </a: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)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581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			chroma_weight_l0_flag[ </a:t>
                      </a:r>
                      <a:r>
                        <a:rPr lang="en-GB" sz="12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i</a:t>
                      </a: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]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u(1)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581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	for( </a:t>
                      </a:r>
                      <a:r>
                        <a:rPr lang="en-GB" sz="12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i</a:t>
                      </a: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 = 0; </a:t>
                      </a:r>
                      <a:r>
                        <a:rPr lang="en-GB" sz="12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i</a:t>
                      </a: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  &lt;=  num_ref_idx_l0_active_minus1; </a:t>
                      </a:r>
                      <a:r>
                        <a:rPr lang="en-GB" sz="12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i</a:t>
                      </a: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++ ) {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581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		if( luma_weight_l0_flag[ </a:t>
                      </a:r>
                      <a:r>
                        <a:rPr lang="en-GB" sz="12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i</a:t>
                      </a: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] ) {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581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			delta_luma_weight_l0[ </a:t>
                      </a:r>
                      <a:r>
                        <a:rPr lang="en-GB" sz="12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i</a:t>
                      </a: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]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se(v)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581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			luma_offset_l0[ </a:t>
                      </a:r>
                      <a:r>
                        <a:rPr lang="en-GB" sz="12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i</a:t>
                      </a: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]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se(v)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581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		}</a:t>
                      </a:r>
                      <a:endParaRPr lang="en-US" sz="12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581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		</a:t>
                      </a:r>
                      <a:r>
                        <a:rPr lang="en-GB" sz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…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581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	}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581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	if( slice_type  = =  B ) {</a:t>
                      </a:r>
                      <a:endParaRPr lang="en-US" sz="12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581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		for( i = 0; i  &lt;=  num_ref_idx_l1_active_minus1; i++ )</a:t>
                      </a:r>
                      <a:endParaRPr lang="en-US" sz="12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20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			</a:t>
                      </a:r>
                      <a:r>
                        <a:rPr lang="en-US" sz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if(!</a:t>
                      </a:r>
                      <a:r>
                        <a:rPr lang="en-GB" sz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ilr_weight_only_flag | | nuh_layer_id of RefPicList1[ i ] != currLayerId</a:t>
                      </a:r>
                      <a:r>
                        <a:rPr lang="en-GB" sz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)</a:t>
                      </a:r>
                      <a:endParaRPr lang="en-US" sz="12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581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				luma_weight_l1_flag[ i ]</a:t>
                      </a:r>
                      <a:endParaRPr lang="en-US" sz="12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u(1)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581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		if( </a:t>
                      </a:r>
                      <a:r>
                        <a:rPr lang="en-GB" sz="12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chroma_format_idc</a:t>
                      </a: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  !=  0 )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581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			for( </a:t>
                      </a:r>
                      <a:r>
                        <a:rPr lang="en-GB" sz="12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i</a:t>
                      </a: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 = 0; </a:t>
                      </a:r>
                      <a:r>
                        <a:rPr lang="en-GB" sz="12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i</a:t>
                      </a: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  &lt;=  num_ref_idx_l1_active_minus1; </a:t>
                      </a:r>
                      <a:r>
                        <a:rPr lang="en-GB" sz="12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i</a:t>
                      </a: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++ )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20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				</a:t>
                      </a:r>
                      <a:r>
                        <a:rPr lang="en-US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if(!</a:t>
                      </a:r>
                      <a:r>
                        <a:rPr lang="en-GB" sz="12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ilr_weight_only_flag</a:t>
                      </a: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 | | </a:t>
                      </a:r>
                      <a:r>
                        <a:rPr lang="en-GB" sz="12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nuh_layer_id</a:t>
                      </a: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 of RefPicList1[ </a:t>
                      </a:r>
                      <a:r>
                        <a:rPr lang="en-GB" sz="12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i</a:t>
                      </a: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 ] != </a:t>
                      </a:r>
                      <a:r>
                        <a:rPr lang="en-GB" sz="12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currLayerId</a:t>
                      </a: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)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581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					chroma_weight_l1_flag[ i ]</a:t>
                      </a:r>
                      <a:endParaRPr lang="en-US" sz="12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u(1)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581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	</a:t>
                      </a:r>
                      <a:r>
                        <a:rPr lang="en-GB" sz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…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581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}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8961" marR="4896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5308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3" y="940810"/>
            <a:ext cx="8712200" cy="5036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75402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Weighted </a:t>
            </a:r>
            <a:r>
              <a:rPr lang="en-CA" dirty="0"/>
              <a:t>prediction based color gamut scalability is proposed without </a:t>
            </a:r>
            <a:r>
              <a:rPr lang="en-CA" dirty="0" smtClean="0"/>
              <a:t>low level decoding </a:t>
            </a:r>
            <a:r>
              <a:rPr lang="en-CA" dirty="0"/>
              <a:t>process change. </a:t>
            </a:r>
            <a:endParaRPr lang="en-CA" dirty="0" smtClean="0"/>
          </a:p>
          <a:p>
            <a:r>
              <a:rPr lang="en-CA" dirty="0" smtClean="0"/>
              <a:t>Moreover</a:t>
            </a:r>
            <a:r>
              <a:rPr lang="en-CA" dirty="0"/>
              <a:t>, a flag in PPS is further introduced to indicate whether the weighted prediction is only applied to inter-layer reference pictures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1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CT2008_PPT_Master_ConfdProp">
  <a:themeElements>
    <a:clrScheme name="QCT2008_PPT_Master_ConfdProp 13">
      <a:dk1>
        <a:srgbClr val="000000"/>
      </a:dk1>
      <a:lt1>
        <a:srgbClr val="FFFFFF"/>
      </a:lt1>
      <a:dk2>
        <a:srgbClr val="333333"/>
      </a:dk2>
      <a:lt2>
        <a:srgbClr val="4E677E"/>
      </a:lt2>
      <a:accent1>
        <a:srgbClr val="6685A2"/>
      </a:accent1>
      <a:accent2>
        <a:srgbClr val="7EA446"/>
      </a:accent2>
      <a:accent3>
        <a:srgbClr val="FFFFFF"/>
      </a:accent3>
      <a:accent4>
        <a:srgbClr val="000000"/>
      </a:accent4>
      <a:accent5>
        <a:srgbClr val="B8C2CE"/>
      </a:accent5>
      <a:accent6>
        <a:srgbClr val="72943F"/>
      </a:accent6>
      <a:hlink>
        <a:srgbClr val="B97C3F"/>
      </a:hlink>
      <a:folHlink>
        <a:srgbClr val="51692D"/>
      </a:folHlink>
    </a:clrScheme>
    <a:fontScheme name="QCT2008_PPT_Master_ConfdProp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QCT2008_PPT_Master_ConfdPr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3">
        <a:dk1>
          <a:srgbClr val="000000"/>
        </a:dk1>
        <a:lt1>
          <a:srgbClr val="FFFFFF"/>
        </a:lt1>
        <a:dk2>
          <a:srgbClr val="333333"/>
        </a:dk2>
        <a:lt2>
          <a:srgbClr val="4E677E"/>
        </a:lt2>
        <a:accent1>
          <a:srgbClr val="6685A2"/>
        </a:accent1>
        <a:accent2>
          <a:srgbClr val="7EA446"/>
        </a:accent2>
        <a:accent3>
          <a:srgbClr val="FFFFFF"/>
        </a:accent3>
        <a:accent4>
          <a:srgbClr val="000000"/>
        </a:accent4>
        <a:accent5>
          <a:srgbClr val="B8C2CE"/>
        </a:accent5>
        <a:accent6>
          <a:srgbClr val="72943F"/>
        </a:accent6>
        <a:hlink>
          <a:srgbClr val="B97C3F"/>
        </a:hlink>
        <a:folHlink>
          <a:srgbClr val="51692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QC</Template>
  <TotalTime>3273</TotalTime>
  <Words>229</Words>
  <Application>Microsoft Office PowerPoint</Application>
  <PresentationFormat>On-screen Show (4:3)</PresentationFormat>
  <Paragraphs>92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QCT2008_PPT_Master_ConfdProp</vt:lpstr>
      <vt:lpstr>Non-SCE4: Weighted Prediction Based Color Gamut Scalability (JCTVC-O0180)</vt:lpstr>
      <vt:lpstr>Overview</vt:lpstr>
      <vt:lpstr>WP based Color Gamut Scalability</vt:lpstr>
      <vt:lpstr>A New Flag in PPS to Avoid Unnecessary Signaling Cost (I)</vt:lpstr>
      <vt:lpstr>A New Flag in PPS to Avoid Unnecessary Signaling Cost (II)</vt:lpstr>
      <vt:lpstr>Simulation Results</vt:lpstr>
      <vt:lpstr>Conclusions</vt:lpstr>
    </vt:vector>
  </TitlesOfParts>
  <Company>Qualcomm Incorporated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Qualcomm User</dc:creator>
  <cp:lastModifiedBy>Xiang Li</cp:lastModifiedBy>
  <cp:revision>162</cp:revision>
  <dcterms:created xsi:type="dcterms:W3CDTF">2012-03-19T15:53:13Z</dcterms:created>
  <dcterms:modified xsi:type="dcterms:W3CDTF">2013-10-23T08:28:38Z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767548128</vt:i4>
  </property>
  <property fmtid="{D5CDD505-2E9C-101B-9397-08002B2CF9AE}" pid="3" name="_NewReviewCycle">
    <vt:lpwstr/>
  </property>
  <property fmtid="{D5CDD505-2E9C-101B-9397-08002B2CF9AE}" pid="4" name="_EmailSubject">
    <vt:lpwstr>draft slides for inter-layer cross-color filtering</vt:lpwstr>
  </property>
  <property fmtid="{D5CDD505-2E9C-101B-9397-08002B2CF9AE}" pid="5" name="_AuthorEmail">
    <vt:lpwstr>cjianle@qti.qualcomm.com</vt:lpwstr>
  </property>
  <property fmtid="{D5CDD505-2E9C-101B-9397-08002B2CF9AE}" pid="6" name="_AuthorEmailDisplayName">
    <vt:lpwstr>Chen, Jianle</vt:lpwstr>
  </property>
  <property fmtid="{D5CDD505-2E9C-101B-9397-08002B2CF9AE}" pid="7" name="_PreviousAdHocReviewCycleID">
    <vt:i4>-1017172630</vt:i4>
  </property>
</Properties>
</file>