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4" r:id="rId5"/>
  </p:sldMasterIdLst>
  <p:notesMasterIdLst>
    <p:notesMasterId r:id="rId9"/>
  </p:notesMasterIdLst>
  <p:sldIdLst>
    <p:sldId id="256" r:id="rId6"/>
    <p:sldId id="279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an Ye" initials="YY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6C6864"/>
    <a:srgbClr val="D94D20"/>
    <a:srgbClr val="F36C21"/>
    <a:srgbClr val="716C6B"/>
    <a:srgbClr val="63615D"/>
    <a:srgbClr val="54524E"/>
    <a:srgbClr val="0087C3"/>
    <a:srgbClr val="C6D742"/>
    <a:srgbClr val="44A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14" autoAdjust="0"/>
    <p:restoredTop sz="77857" autoAdjust="0"/>
  </p:normalViewPr>
  <p:slideViewPr>
    <p:cSldViewPr snapToObjects="1">
      <p:cViewPr varScale="1">
        <p:scale>
          <a:sx n="56" d="100"/>
          <a:sy n="56" d="100"/>
        </p:scale>
        <p:origin x="-18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91834-3F34-4B40-8735-EA115B05FDDA}" type="datetimeFigureOut">
              <a:rPr lang="en-US" smtClean="0"/>
              <a:pPr/>
              <a:t>10/24/2013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F7F6D-8A3B-DB4E-AE49-8696C0E84E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131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this proposal, we have proposed several coding tools to improve the temporal motion vector prediction process of reference index based SHVC.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F7F6D-8A3B-DB4E-AE49-8696C0E84EF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24948" y="3495675"/>
            <a:ext cx="5029200" cy="381000"/>
          </a:xfrm>
        </p:spPr>
        <p:txBody>
          <a:bodyPr anchor="t"/>
          <a:lstStyle>
            <a:lvl1pPr marL="0" indent="0" algn="l">
              <a:buNone/>
              <a:defRPr sz="2000" b="0" i="0">
                <a:solidFill>
                  <a:srgbClr val="00AEEF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24948" y="1447800"/>
            <a:ext cx="6737852" cy="1895475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InterDigital_logo_RGB_HiR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62600" y="304800"/>
            <a:ext cx="3372860" cy="37571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800" b="0" i="0" kern="1200" cap="none" baseline="0" dirty="0" smtClean="0">
                <a:solidFill>
                  <a:srgbClr val="716C6B"/>
                </a:solidFill>
                <a:latin typeface="Arial"/>
                <a:ea typeface="+mn-ea"/>
                <a:cs typeface="Arial"/>
              </a:rPr>
              <a:t>© 2012 InterDigital, Inc. All rights reserved.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76800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1219200"/>
          </a:xfrm>
        </p:spPr>
        <p:txBody>
          <a:bodyPr/>
          <a:lstStyle>
            <a:lvl1pPr>
              <a:buFontTx/>
              <a:buNone/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1000" y="2590800"/>
            <a:ext cx="8229600" cy="3657600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25963"/>
          </a:xfrm>
        </p:spPr>
        <p:txBody>
          <a:bodyPr/>
          <a:lstStyle>
            <a:lvl1pPr>
              <a:defRPr sz="2800" b="0" i="0">
                <a:latin typeface="Arial"/>
                <a:cs typeface="Arial"/>
              </a:defRPr>
            </a:lvl1pPr>
            <a:lvl2pPr>
              <a:defRPr sz="2400" b="0" i="0">
                <a:latin typeface="Arial"/>
                <a:cs typeface="Arial"/>
              </a:defRPr>
            </a:lvl2pPr>
            <a:lvl3pPr>
              <a:defRPr sz="20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25963"/>
          </a:xfrm>
        </p:spPr>
        <p:txBody>
          <a:bodyPr/>
          <a:lstStyle>
            <a:lvl1pPr>
              <a:defRPr sz="2800" b="0" i="0">
                <a:latin typeface="Arial"/>
                <a:cs typeface="Arial"/>
              </a:defRPr>
            </a:lvl1pPr>
            <a:lvl2pPr>
              <a:defRPr sz="2400" b="0" i="0">
                <a:latin typeface="Arial"/>
                <a:cs typeface="Arial"/>
              </a:defRPr>
            </a:lvl2pPr>
            <a:lvl3pPr>
              <a:defRPr sz="20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•"/>
        <a:defRPr sz="3000" kern="1200">
          <a:solidFill>
            <a:srgbClr val="716C6B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2600" kern="1200">
          <a:solidFill>
            <a:srgbClr val="716C6B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•"/>
        <a:defRPr sz="230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D5CFB-22F2-3C47-9198-8923B31E7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AEE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800" b="0" i="0" kern="1200" cap="none" baseline="0" dirty="0" smtClean="0">
                <a:solidFill>
                  <a:srgbClr val="716C6B"/>
                </a:solidFill>
                <a:latin typeface="Arial"/>
                <a:ea typeface="+mn-ea"/>
                <a:cs typeface="Arial"/>
              </a:rPr>
              <a:t>© 2012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68" r:id="rId3"/>
    <p:sldLayoutId id="2147483670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24948" y="3495675"/>
            <a:ext cx="5029200" cy="1228725"/>
          </a:xfrm>
        </p:spPr>
        <p:txBody>
          <a:bodyPr>
            <a:normAutofit/>
          </a:bodyPr>
          <a:lstStyle/>
          <a:p>
            <a:r>
              <a:rPr lang="en-US" dirty="0" err="1" smtClean="0"/>
              <a:t>Xiaoyu</a:t>
            </a:r>
            <a:r>
              <a:rPr lang="en-US" dirty="0" smtClean="0"/>
              <a:t> </a:t>
            </a:r>
            <a:r>
              <a:rPr lang="en-US" dirty="0" err="1" smtClean="0"/>
              <a:t>Xiu</a:t>
            </a:r>
            <a:r>
              <a:rPr lang="en-US" dirty="0" smtClean="0"/>
              <a:t>, Yan Ye, Yong He, Yuwen He</a:t>
            </a:r>
          </a:p>
          <a:p>
            <a:r>
              <a:rPr lang="en-US" dirty="0" err="1" smtClean="0"/>
              <a:t>InterDigital</a:t>
            </a:r>
            <a:r>
              <a:rPr lang="en-US" dirty="0" smtClean="0"/>
              <a:t> </a:t>
            </a:r>
            <a:r>
              <a:rPr lang="en-US" dirty="0" smtClean="0"/>
              <a:t>Communications, Inc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15th </a:t>
            </a:r>
            <a:r>
              <a:rPr lang="en-US" dirty="0" smtClean="0"/>
              <a:t>JCT-VC meeting, July </a:t>
            </a:r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24948" y="1447800"/>
            <a:ext cx="7195052" cy="1895475"/>
          </a:xfrm>
        </p:spPr>
        <p:txBody>
          <a:bodyPr/>
          <a:lstStyle/>
          <a:p>
            <a:r>
              <a:rPr lang="en-US" dirty="0" smtClean="0"/>
              <a:t>JCTVC-O0168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on derivation of slice information and motion information for inter-layer reference picture in SHVC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802" y="152400"/>
            <a:ext cx="8470198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Summary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838200"/>
            <a:ext cx="7772400" cy="533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Motion information of inter-layer reference picture</a:t>
            </a:r>
            <a:endParaRPr lang="en-US" sz="2400" dirty="0" smtClean="0">
              <a:solidFill>
                <a:srgbClr val="716C6B"/>
              </a:solidFill>
              <a:latin typeface="Arial"/>
              <a:cs typeface="Arial"/>
            </a:endParaRP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Motion information of inter-layer reference picture is resampled </a:t>
            </a:r>
            <a:r>
              <a:rPr lang="en-US" sz="2400" dirty="0" smtClean="0">
                <a:solidFill>
                  <a:schemeClr val="accent3"/>
                </a:solidFill>
                <a:latin typeface="Arial"/>
                <a:cs typeface="Arial"/>
              </a:rPr>
              <a:t>in unit of 16x16 block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, and used through TMVP process of current layer.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To enable TMVP, </a:t>
            </a:r>
            <a:r>
              <a:rPr lang="en-US" sz="2400" dirty="0" smtClean="0">
                <a:solidFill>
                  <a:schemeClr val="accent3"/>
                </a:solidFill>
                <a:latin typeface="Arial"/>
                <a:cs typeface="Arial"/>
              </a:rPr>
              <a:t>the slice information, such as slice type and reference picture lists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, needs to be properly generated for each 16x16 block. </a:t>
            </a:r>
            <a:endParaRPr lang="en-US" sz="2400" dirty="0" smtClean="0">
              <a:solidFill>
                <a:srgbClr val="716C6B"/>
              </a:solidFill>
              <a:latin typeface="Arial"/>
              <a:cs typeface="Arial"/>
            </a:endParaRP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Problem description</a:t>
            </a:r>
            <a:endParaRPr lang="en-US" sz="2400" dirty="0" smtClean="0">
              <a:solidFill>
                <a:srgbClr val="716C6B"/>
              </a:solidFill>
              <a:latin typeface="Arial"/>
              <a:cs typeface="Arial"/>
            </a:endParaRP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CA" sz="2400" dirty="0">
                <a:solidFill>
                  <a:srgbClr val="716C6B"/>
                </a:solidFill>
                <a:latin typeface="Arial"/>
                <a:cs typeface="Arial"/>
              </a:rPr>
              <a:t>If the reference layer picture is coded </a:t>
            </a:r>
            <a:r>
              <a:rPr lang="en-CA" sz="2400" dirty="0">
                <a:solidFill>
                  <a:schemeClr val="accent3"/>
                </a:solidFill>
                <a:latin typeface="Arial"/>
                <a:cs typeface="Arial"/>
              </a:rPr>
              <a:t>using multiple </a:t>
            </a:r>
            <a:r>
              <a:rPr lang="en-CA" sz="2400" dirty="0" smtClean="0">
                <a:solidFill>
                  <a:schemeClr val="accent3"/>
                </a:solidFill>
                <a:latin typeface="Arial"/>
                <a:cs typeface="Arial"/>
              </a:rPr>
              <a:t>slices</a:t>
            </a:r>
            <a:r>
              <a:rPr lang="en-CA" sz="2400" dirty="0" smtClean="0">
                <a:solidFill>
                  <a:srgbClr val="716C6B"/>
                </a:solidFill>
                <a:latin typeface="Arial"/>
                <a:cs typeface="Arial"/>
              </a:rPr>
              <a:t>, </a:t>
            </a:r>
            <a:r>
              <a:rPr lang="en-CA" sz="2400" dirty="0">
                <a:solidFill>
                  <a:srgbClr val="716C6B"/>
                </a:solidFill>
                <a:latin typeface="Arial"/>
                <a:cs typeface="Arial"/>
              </a:rPr>
              <a:t>both the slice partitions and the slice information need to be </a:t>
            </a:r>
            <a:r>
              <a:rPr lang="en-CA" sz="2400" dirty="0" smtClean="0">
                <a:solidFill>
                  <a:srgbClr val="716C6B"/>
                </a:solidFill>
                <a:latin typeface="Arial"/>
                <a:cs typeface="Arial"/>
              </a:rPr>
              <a:t>mapped to </a:t>
            </a:r>
            <a:r>
              <a:rPr lang="en-CA" sz="2400" dirty="0">
                <a:solidFill>
                  <a:srgbClr val="716C6B"/>
                </a:solidFill>
                <a:latin typeface="Arial"/>
                <a:cs typeface="Arial"/>
              </a:rPr>
              <a:t>the inter-layer reference picture.</a:t>
            </a:r>
            <a:endParaRPr lang="en-US" sz="2400" dirty="0">
              <a:solidFill>
                <a:srgbClr val="716C6B"/>
              </a:solidFill>
              <a:latin typeface="Arial"/>
              <a:cs typeface="Arial"/>
            </a:endParaRP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716C6B"/>
                </a:solidFill>
                <a:latin typeface="Arial"/>
                <a:cs typeface="Arial"/>
              </a:rPr>
              <a:t>In spatial scalability case, </a:t>
            </a:r>
            <a:r>
              <a:rPr lang="en-US" sz="2400" dirty="0">
                <a:solidFill>
                  <a:schemeClr val="accent3"/>
                </a:solidFill>
                <a:latin typeface="Arial"/>
                <a:cs typeface="Arial"/>
              </a:rPr>
              <a:t>mapped slice partitions may not be aligned with CTB boundaries</a:t>
            </a:r>
            <a:r>
              <a:rPr lang="en-US" sz="2400" dirty="0">
                <a:solidFill>
                  <a:srgbClr val="716C6B"/>
                </a:solidFill>
                <a:latin typeface="Arial"/>
                <a:cs typeface="Arial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802" y="152400"/>
            <a:ext cx="8470198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Summary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965495"/>
              </p:ext>
            </p:extLst>
          </p:nvPr>
        </p:nvGraphicFramePr>
        <p:xfrm>
          <a:off x="1905000" y="685800"/>
          <a:ext cx="5067300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Visio" r:id="rId3" imgW="5062741" imgH="2692857" progId="Visio.Drawing.11">
                  <p:embed/>
                </p:oleObj>
              </mc:Choice>
              <mc:Fallback>
                <p:oleObj name="Visio" r:id="rId3" imgW="5062741" imgH="2692857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685800"/>
                        <a:ext cx="5067300" cy="2686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524933" y="3581400"/>
            <a:ext cx="7772400" cy="29718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Proposed method</a:t>
            </a:r>
            <a:endParaRPr lang="en-US" sz="2400" dirty="0" smtClean="0">
              <a:solidFill>
                <a:srgbClr val="716C6B"/>
              </a:solidFill>
              <a:latin typeface="Arial"/>
              <a:cs typeface="Arial"/>
            </a:endParaRP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It is proposed to </a:t>
            </a:r>
            <a:r>
              <a:rPr lang="en-US" sz="2400" dirty="0" smtClean="0">
                <a:solidFill>
                  <a:schemeClr val="accent3"/>
                </a:solidFill>
                <a:latin typeface="Arial"/>
                <a:cs typeface="Arial"/>
              </a:rPr>
              <a:t>associate inter-layer reference picture with one single slice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.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CA" sz="2400" dirty="0" smtClean="0">
                <a:solidFill>
                  <a:srgbClr val="716C6B"/>
                </a:solidFill>
                <a:latin typeface="Arial"/>
                <a:cs typeface="Arial"/>
              </a:rPr>
              <a:t>When there are multiple slices in the reference layer and any two slices </a:t>
            </a:r>
            <a:r>
              <a:rPr lang="en-CA" sz="2400" dirty="0">
                <a:solidFill>
                  <a:srgbClr val="716C6B"/>
                </a:solidFill>
                <a:latin typeface="Arial"/>
                <a:cs typeface="Arial"/>
              </a:rPr>
              <a:t>have different slice </a:t>
            </a:r>
            <a:r>
              <a:rPr lang="en-CA" sz="2400" dirty="0" smtClean="0">
                <a:solidFill>
                  <a:srgbClr val="716C6B"/>
                </a:solidFill>
                <a:latin typeface="Arial"/>
                <a:cs typeface="Arial"/>
              </a:rPr>
              <a:t>information, it is proposed to </a:t>
            </a:r>
            <a:r>
              <a:rPr lang="en-CA" sz="2400" dirty="0" smtClean="0">
                <a:solidFill>
                  <a:schemeClr val="accent3"/>
                </a:solidFill>
                <a:latin typeface="Arial"/>
                <a:cs typeface="Arial"/>
              </a:rPr>
              <a:t>set the slice type of inter-layer reference picture as I-Slice</a:t>
            </a:r>
            <a:r>
              <a:rPr lang="en-CA" sz="2400" dirty="0" smtClean="0">
                <a:solidFill>
                  <a:srgbClr val="716C6B"/>
                </a:solidFill>
                <a:latin typeface="Arial"/>
                <a:cs typeface="Arial"/>
              </a:rPr>
              <a:t>.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CA" sz="2400" dirty="0" smtClean="0">
                <a:solidFill>
                  <a:srgbClr val="716C6B"/>
                </a:solidFill>
                <a:latin typeface="Arial"/>
                <a:cs typeface="Arial"/>
              </a:rPr>
              <a:t>This is equivalent </a:t>
            </a:r>
            <a:r>
              <a:rPr lang="en-CA" sz="2400" dirty="0" smtClean="0">
                <a:solidFill>
                  <a:schemeClr val="accent3"/>
                </a:solidFill>
                <a:latin typeface="Arial"/>
                <a:cs typeface="Arial"/>
              </a:rPr>
              <a:t>to disabling inter-layer prediction of current layer</a:t>
            </a:r>
            <a:r>
              <a:rPr lang="en-CA" sz="2400" dirty="0" smtClean="0">
                <a:solidFill>
                  <a:srgbClr val="716C6B"/>
                </a:solidFill>
                <a:latin typeface="Arial"/>
                <a:cs typeface="Arial"/>
              </a:rPr>
              <a:t>. </a:t>
            </a:r>
            <a:endParaRPr lang="en-US" sz="2400" dirty="0">
              <a:solidFill>
                <a:srgbClr val="716C6B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9054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E5B7B99B1F9E44A0E0E8F35F63D231" ma:contentTypeVersion="8" ma:contentTypeDescription="Create a new document." ma:contentTypeScope="" ma:versionID="552be44e7d81e3eee3ff56a892fa8e23">
  <xsd:schema xmlns:xsd="http://www.w3.org/2001/XMLSchema" xmlns:p="http://schemas.microsoft.com/office/2006/metadata/properties" targetNamespace="http://schemas.microsoft.com/office/2006/metadata/properties" ma:root="true" ma:fieldsID="253be5e76df3fc0064ff73c53d07fa9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8809F7-13BA-41E6-B800-D9B9A710F8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7755A8B-04C8-4131-A0B3-79C640392FF3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01E55F1-0F71-4CA7-BC3D-3567FF4BB3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2769</TotalTime>
  <Words>212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Office Theme</vt:lpstr>
      <vt:lpstr>Office Theme</vt:lpstr>
      <vt:lpstr>Microsoft Visio Drawing</vt:lpstr>
      <vt:lpstr>JCTVC-O0168 on derivation of slice information and motion information for inter-layer reference picture in SHVC</vt:lpstr>
      <vt:lpstr>Summary</vt:lpstr>
      <vt:lpstr>Summary</vt:lpstr>
    </vt:vector>
  </TitlesOfParts>
  <Company>Garfield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External Public Presentation Template</dc:title>
  <dc:subject>InterDigital External Public Template</dc:subject>
  <dc:creator>David Lachowicz</dc:creator>
  <cp:keywords>DocNum:9048</cp:keywords>
  <dc:description>Jack Indekeu provided/approved update 5/14/12 (work done by outside supplier).
Rev F</dc:description>
  <cp:lastModifiedBy>Xiu, Xiaoyu</cp:lastModifiedBy>
  <cp:revision>251</cp:revision>
  <dcterms:created xsi:type="dcterms:W3CDTF">2012-05-10T18:03:06Z</dcterms:created>
  <dcterms:modified xsi:type="dcterms:W3CDTF">2013-10-24T09:19:56Z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0x01010067E5B7B99B1F9E44A0E0E8F35F63D231</vt:lpwstr>
  </property>
  <property fmtid="{D5CDD505-2E9C-101B-9397-08002B2CF9AE}" pid="3" name="Document Number">
    <vt:lpwstr>9048</vt:lpwstr>
  </property>
  <property fmtid="{D5CDD505-2E9C-101B-9397-08002B2CF9AE}" pid="4" name="Document Type">
    <vt:lpwstr>Template</vt:lpwstr>
  </property>
  <property fmtid="{D5CDD505-2E9C-101B-9397-08002B2CF9AE}" pid="5" name="Dept">
    <vt:lpwstr>Public Relations and Corporate Communications</vt:lpwstr>
  </property>
</Properties>
</file>