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721" r:id="rId2"/>
    <p:sldId id="840" r:id="rId3"/>
    <p:sldId id="841" r:id="rId4"/>
    <p:sldId id="863" r:id="rId5"/>
    <p:sldId id="864" r:id="rId6"/>
    <p:sldId id="846" r:id="rId7"/>
    <p:sldId id="847" r:id="rId8"/>
    <p:sldId id="848" r:id="rId9"/>
    <p:sldId id="861" r:id="rId10"/>
    <p:sldId id="862" r:id="rId11"/>
    <p:sldId id="849" r:id="rId12"/>
    <p:sldId id="850" r:id="rId13"/>
    <p:sldId id="873" r:id="rId14"/>
    <p:sldId id="871" r:id="rId15"/>
    <p:sldId id="872" r:id="rId16"/>
    <p:sldId id="869" r:id="rId17"/>
    <p:sldId id="870" r:id="rId18"/>
    <p:sldId id="865" r:id="rId19"/>
    <p:sldId id="866" r:id="rId20"/>
    <p:sldId id="867" r:id="rId21"/>
    <p:sldId id="859" r:id="rId22"/>
    <p:sldId id="868" r:id="rId23"/>
    <p:sldId id="860" r:id="rId24"/>
    <p:sldId id="856" r:id="rId25"/>
    <p:sldId id="858" r:id="rId26"/>
    <p:sldId id="857" r:id="rId27"/>
    <p:sldId id="855" r:id="rId28"/>
  </p:sldIdLst>
  <p:sldSz cx="9144000" cy="6858000" type="screen4x3"/>
  <p:notesSz cx="7102475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372E3"/>
    <a:srgbClr val="2D2DB9"/>
    <a:srgbClr val="5FE3D6"/>
    <a:srgbClr val="66CCFF"/>
    <a:srgbClr val="5DCBC1"/>
    <a:srgbClr val="43CAE5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2" autoAdjust="0"/>
    <p:restoredTop sz="87500" autoAdjust="0"/>
  </p:normalViewPr>
  <p:slideViewPr>
    <p:cSldViewPr>
      <p:cViewPr>
        <p:scale>
          <a:sx n="120" d="100"/>
          <a:sy n="120" d="100"/>
        </p:scale>
        <p:origin x="-115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636" y="-7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44FD967-0438-4837-A31F-20AA1C208BF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2086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51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60825" y="0"/>
            <a:ext cx="302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4413" y="790575"/>
            <a:ext cx="5056187" cy="3790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5675" y="4897438"/>
            <a:ext cx="51752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3913"/>
            <a:ext cx="31051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60825" y="9713913"/>
            <a:ext cx="302577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4D0E454C-C2B0-4AE2-B22C-E8FB5B9E6F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1240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9pPr>
          </a:lstStyle>
          <a:p>
            <a:pPr eaLnBrk="1" hangingPunct="1"/>
            <a:fld id="{FB732ED5-C47B-4CF8-ACFF-2C85DD38907F}" type="slidenum">
              <a:rPr lang="en-US" altLang="ko-KR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6000" y="790575"/>
            <a:ext cx="5056188" cy="3790950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dirty="0" smtClean="0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0E454C-C2B0-4AE2-B22C-E8FB5B9E6F21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1899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492936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FF38-1BB5-4430-B8C1-C2E165855AF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958752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AB51-1B51-4F81-8132-C5B24DE00E7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391706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B9611-9C89-4092-98ED-6C3EB7C87B6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672399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F7EC-F280-40FC-8357-8CAAEE28410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0740658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42A67-B962-4C10-A1F9-90CD568A489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2962438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E0E71-F29C-4C5D-B428-62F96AAFD07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380970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5C000-0D89-4471-9A34-1376122F0E5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822532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98B8F-DDD1-4708-884F-6DDEB1850DA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4304075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40471-74BF-499F-882C-BE7674E810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956971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E75D-1ADC-4B08-AD10-D16387533F4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2765199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en-US" sz="1600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F66A4825-C872-4FFF-8ABB-B62B8CD23D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032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1600"/>
              <a:t>Samsung Electronics</a:t>
            </a:r>
            <a:endParaRPr lang="ko-KR" alt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0" r:id="rId1"/>
    <p:sldLayoutId id="2147484990" r:id="rId2"/>
    <p:sldLayoutId id="2147484991" r:id="rId3"/>
    <p:sldLayoutId id="2147484992" r:id="rId4"/>
    <p:sldLayoutId id="2147484993" r:id="rId5"/>
    <p:sldLayoutId id="2147484994" r:id="rId6"/>
    <p:sldLayoutId id="2147484995" r:id="rId7"/>
    <p:sldLayoutId id="2147484996" r:id="rId8"/>
    <p:sldLayoutId id="2147484997" r:id="rId9"/>
    <p:sldLayoutId id="2147484998" r:id="rId10"/>
    <p:sldLayoutId id="214748499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25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58.png"/><Relationship Id="rId7" Type="http://schemas.openxmlformats.org/officeDocument/2006/relationships/image" Target="../media/image17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1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250825" y="1562100"/>
            <a:ext cx="8642350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CA" altLang="ko-KR" sz="3200" dirty="0" smtClean="0">
                <a:ea typeface="굴림" pitchFamily="50" charset="-127"/>
              </a:rPr>
              <a:t>AHG5 : Intra Motion Vector Coding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CA" sz="3200" dirty="0" smtClean="0">
                <a:ea typeface="굴림" pitchFamily="50" charset="-127"/>
              </a:rPr>
              <a:t>(JCTVC-O0167)</a:t>
            </a:r>
            <a:endParaRPr lang="ko-KR" altLang="en-US" sz="3200" dirty="0">
              <a:solidFill>
                <a:srgbClr val="2D2DB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 sz="1600">
              <a:ea typeface="굴림" pitchFamily="50" charset="-127"/>
            </a:endParaRP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357563"/>
            <a:ext cx="8305800" cy="3000375"/>
          </a:xfrm>
          <a:ln/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400" u="sng" dirty="0" err="1" smtClean="0">
                <a:latin typeface="Times New Roman" pitchFamily="18" charset="0"/>
                <a:cs typeface="Times New Roman" pitchFamily="18" charset="0"/>
              </a:rPr>
              <a:t>Chanyul</a:t>
            </a:r>
            <a:r>
              <a:rPr lang="en-US" altLang="ko-KR" sz="2400" u="sng" dirty="0" smtClean="0">
                <a:latin typeface="Times New Roman" pitchFamily="18" charset="0"/>
                <a:cs typeface="Times New Roman" pitchFamily="18" charset="0"/>
              </a:rPr>
              <a:t> Park, Sunil Lee, </a:t>
            </a:r>
            <a:r>
              <a:rPr lang="en-US" altLang="ko-KR" sz="2400" u="sng" dirty="0" err="1" smtClean="0">
                <a:latin typeface="Times New Roman" pitchFamily="18" charset="0"/>
                <a:cs typeface="Times New Roman" pitchFamily="18" charset="0"/>
              </a:rPr>
              <a:t>Chanyul</a:t>
            </a:r>
            <a:r>
              <a:rPr lang="en-US" altLang="ko-KR" sz="2400" u="sng" dirty="0" smtClean="0">
                <a:latin typeface="Times New Roman" pitchFamily="18" charset="0"/>
                <a:cs typeface="Times New Roman" pitchFamily="18" charset="0"/>
              </a:rPr>
              <a:t> Kim</a:t>
            </a:r>
            <a:endParaRPr lang="en-US" altLang="ko-KR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1800" dirty="0" smtClean="0">
                <a:ea typeface="바탕체" pitchFamily="17" charset="-127"/>
              </a:rPr>
              <a:t>Samsung Electronics </a:t>
            </a:r>
            <a:r>
              <a:rPr lang="en-GB" altLang="ko-KR" sz="1800" dirty="0" smtClean="0"/>
              <a:t>Co., Ltd</a:t>
            </a:r>
            <a:endParaRPr lang="en-US" altLang="ko-KR" sz="1400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#2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Method #1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570338"/>
              </p:ext>
            </p:extLst>
          </p:nvPr>
        </p:nvGraphicFramePr>
        <p:xfrm>
          <a:off x="539553" y="781056"/>
          <a:ext cx="8208909" cy="5761260"/>
        </p:xfrm>
        <a:graphic>
          <a:graphicData uri="http://schemas.openxmlformats.org/drawingml/2006/table">
            <a:tbl>
              <a:tblPr/>
              <a:tblGrid>
                <a:gridCol w="1625526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</a:tblGrid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01776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Magnitude of intra MVs can be decreased</a:t>
            </a:r>
          </a:p>
          <a:p>
            <a:pPr lvl="1">
              <a:defRPr/>
            </a:pPr>
            <a:r>
              <a:rPr lang="en-US" altLang="ko-KR" dirty="0" smtClean="0"/>
              <a:t>by removing structural offset caused by search range restriction.</a:t>
            </a:r>
          </a:p>
          <a:p>
            <a:pPr lvl="2">
              <a:defRPr/>
            </a:pPr>
            <a:r>
              <a:rPr lang="en-US" altLang="ko-KR" dirty="0" smtClean="0"/>
              <a:t>SC YUV 444 </a:t>
            </a:r>
            <a:r>
              <a:rPr lang="en-US" altLang="ko-KR" dirty="0"/>
              <a:t>(AI/RA/LB) </a:t>
            </a:r>
            <a:r>
              <a:rPr lang="en-US" altLang="ko-KR" dirty="0" smtClean="0"/>
              <a:t>: 0.2%/0.1%/0.3% (Lossless) gain, 1.3%/0.6%/1.1% (</a:t>
            </a:r>
            <a:r>
              <a:rPr lang="en-US" altLang="ko-KR" dirty="0" err="1" smtClean="0"/>
              <a:t>Lossy</a:t>
            </a:r>
            <a:r>
              <a:rPr lang="en-US" altLang="ko-KR" dirty="0" smtClean="0"/>
              <a:t>, MT) gain</a:t>
            </a:r>
          </a:p>
          <a:p>
            <a:pPr lvl="1">
              <a:defRPr/>
            </a:pPr>
            <a:r>
              <a:rPr lang="en-US" altLang="ko-KR" dirty="0" smtClean="0"/>
              <a:t>by encoding even/odd signals of minus values instead of “unnecessary” sign flags</a:t>
            </a:r>
          </a:p>
          <a:p>
            <a:pPr lvl="2">
              <a:defRPr/>
            </a:pPr>
            <a:r>
              <a:rPr lang="en-US" altLang="ko-KR" dirty="0" smtClean="0"/>
              <a:t>SC YUV 444 </a:t>
            </a:r>
            <a:r>
              <a:rPr lang="en-US" altLang="ko-KR" dirty="0"/>
              <a:t>(AI/RA/LB) </a:t>
            </a:r>
            <a:r>
              <a:rPr lang="en-US" altLang="ko-KR" dirty="0" smtClean="0"/>
              <a:t>: 0.3%/0.3%/0.4% (Lossless) gain, 1.9%/1.2%/1.5% (</a:t>
            </a:r>
            <a:r>
              <a:rPr lang="en-US" altLang="ko-KR" dirty="0" err="1" smtClean="0"/>
              <a:t>Lossy</a:t>
            </a:r>
            <a:r>
              <a:rPr lang="en-US" altLang="ko-KR" dirty="0" smtClean="0"/>
              <a:t>, MT) gain</a:t>
            </a:r>
          </a:p>
          <a:p>
            <a:pPr lvl="2"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93870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pPr>
              <a:buFont typeface="Wingdings" pitchFamily="2" charset="2"/>
              <a:buNone/>
            </a:pPr>
            <a:endParaRPr lang="en-US" altLang="ko-KR" smtClean="0"/>
          </a:p>
          <a:p>
            <a:endParaRPr lang="en-US" altLang="ko-KR" smtClean="0"/>
          </a:p>
          <a:p>
            <a:pPr algn="ctr">
              <a:buFont typeface="Wingdings" pitchFamily="2" charset="2"/>
              <a:buNone/>
            </a:pPr>
            <a:r>
              <a:rPr lang="en-US" altLang="ko-KR" sz="4000" smtClean="0"/>
              <a:t>Thank you !</a:t>
            </a:r>
            <a:endParaRPr lang="ko-KR" altLang="en-US" sz="40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82E97-6B6B-4AE5-8BE0-CFEC61ADEE65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83788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</a:t>
            </a:r>
            <a:r>
              <a:rPr lang="en-US" altLang="ko-KR" dirty="0" smtClean="0"/>
              <a:t>#4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13</a:t>
            </a:fld>
            <a:endParaRPr lang="en-US" altLang="ko-KR" dirty="0"/>
          </a:p>
        </p:txBody>
      </p:sp>
      <p:grpSp>
        <p:nvGrpSpPr>
          <p:cNvPr id="6" name="그룹 5"/>
          <p:cNvGrpSpPr/>
          <p:nvPr/>
        </p:nvGrpSpPr>
        <p:grpSpPr>
          <a:xfrm>
            <a:off x="2380669" y="905167"/>
            <a:ext cx="3769290" cy="5590022"/>
            <a:chOff x="2380669" y="391955"/>
            <a:chExt cx="3769290" cy="5590022"/>
          </a:xfrm>
        </p:grpSpPr>
        <p:grpSp>
          <p:nvGrpSpPr>
            <p:cNvPr id="7" name="그룹 6"/>
            <p:cNvGrpSpPr/>
            <p:nvPr/>
          </p:nvGrpSpPr>
          <p:grpSpPr>
            <a:xfrm>
              <a:off x="2380669" y="391955"/>
              <a:ext cx="3769290" cy="2739517"/>
              <a:chOff x="2380669" y="391955"/>
              <a:chExt cx="3769290" cy="2739517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348823" y="2869862"/>
                <a:ext cx="348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 smtClean="0">
                    <a:latin typeface="Times New Roman" pitchFamily="18" charset="0"/>
                    <a:cs typeface="Times New Roman" pitchFamily="18" charset="0"/>
                  </a:rPr>
                  <a:t>(a)</a:t>
                </a:r>
                <a:endParaRPr lang="ko-KR" alt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36" name="그룹 35"/>
              <p:cNvGrpSpPr/>
              <p:nvPr/>
            </p:nvGrpSpPr>
            <p:grpSpPr>
              <a:xfrm>
                <a:off x="2380669" y="391955"/>
                <a:ext cx="3769290" cy="2477907"/>
                <a:chOff x="2380669" y="391955"/>
                <a:chExt cx="3769290" cy="2477907"/>
              </a:xfrm>
            </p:grpSpPr>
            <p:sp>
              <p:nvSpPr>
                <p:cNvPr id="37" name="순서도: 판단 36"/>
                <p:cNvSpPr/>
                <p:nvPr/>
              </p:nvSpPr>
              <p:spPr>
                <a:xfrm>
                  <a:off x="2380670" y="929836"/>
                  <a:ext cx="1512170" cy="343670"/>
                </a:xfrm>
                <a:prstGeom prst="flowChartDecision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4585869" y="1537712"/>
                      <a:ext cx="113422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i="1" smtClean="0">
                                <a:latin typeface="Cambria Math"/>
                                <a:ea typeface="Cambria Math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𝑊</m:t>
                            </m:r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85869" y="1537712"/>
                      <a:ext cx="1134220" cy="246221"/>
                    </a:xfrm>
                    <a:prstGeom prst="rect">
                      <a:avLst/>
                    </a:prstGeom>
                    <a:blipFill rotWithShape="1"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4744981" y="972597"/>
                      <a:ext cx="815993" cy="25840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&gt;−</m:t>
                            </m:r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𝐻</m:t>
                            </m:r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33" name="TextBox 3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744981" y="972597"/>
                      <a:ext cx="815993" cy="258404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0" name="직사각형 39"/>
                <p:cNvSpPr/>
                <p:nvPr/>
              </p:nvSpPr>
              <p:spPr>
                <a:xfrm>
                  <a:off x="2380669" y="1523355"/>
                  <a:ext cx="1512169" cy="42664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1" name="순서도: 수행의 시작/종료 40"/>
                <p:cNvSpPr/>
                <p:nvPr/>
              </p:nvSpPr>
              <p:spPr>
                <a:xfrm>
                  <a:off x="2380669" y="391955"/>
                  <a:ext cx="1512169" cy="288032"/>
                </a:xfrm>
                <a:prstGeom prst="flowChartTerminator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START</a:t>
                  </a:r>
                  <a:endParaRPr lang="ko-KR" altLang="en-US" sz="1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2" name="순서도: 수행의 시작/종료 41"/>
                <p:cNvSpPr/>
                <p:nvPr/>
              </p:nvSpPr>
              <p:spPr>
                <a:xfrm>
                  <a:off x="2380669" y="2581830"/>
                  <a:ext cx="1512169" cy="288032"/>
                </a:xfrm>
                <a:prstGeom prst="flowChartTerminator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End</a:t>
                  </a:r>
                  <a:endParaRPr lang="ko-KR" altLang="en-US" sz="1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43" name="직선 화살표 연결선 42"/>
                <p:cNvCxnSpPr>
                  <a:stCxn id="41" idx="2"/>
                  <a:endCxn id="37" idx="0"/>
                </p:cNvCxnSpPr>
                <p:nvPr/>
              </p:nvCxnSpPr>
              <p:spPr>
                <a:xfrm>
                  <a:off x="3136754" y="679987"/>
                  <a:ext cx="1" cy="249849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직선 화살표 연결선 43"/>
                <p:cNvCxnSpPr>
                  <a:stCxn id="37" idx="2"/>
                  <a:endCxn id="40" idx="0"/>
                </p:cNvCxnSpPr>
                <p:nvPr/>
              </p:nvCxnSpPr>
              <p:spPr>
                <a:xfrm flipH="1">
                  <a:off x="3136754" y="1273506"/>
                  <a:ext cx="1" cy="249849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화살표 연결선 44"/>
                <p:cNvCxnSpPr>
                  <a:stCxn id="40" idx="2"/>
                  <a:endCxn id="42" idx="0"/>
                </p:cNvCxnSpPr>
                <p:nvPr/>
              </p:nvCxnSpPr>
              <p:spPr>
                <a:xfrm>
                  <a:off x="3136754" y="1950003"/>
                  <a:ext cx="0" cy="631827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3075552" y="1196207"/>
                  <a:ext cx="3561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es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3847549" y="905168"/>
                  <a:ext cx="31290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8" name="순서도: 판단 47"/>
                <p:cNvSpPr/>
                <p:nvPr/>
              </p:nvSpPr>
              <p:spPr>
                <a:xfrm>
                  <a:off x="4396893" y="929836"/>
                  <a:ext cx="1512170" cy="343670"/>
                </a:xfrm>
                <a:prstGeom prst="flowChartDecision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2533351" y="972469"/>
                      <a:ext cx="1206804" cy="2585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ko-KR" sz="1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𝐿𝑒𝑓𝑡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𝐼𝑛𝑡𝑟</m:t>
                            </m:r>
                            <m:sSub>
                              <m:sSubPr>
                                <m:ctrlPr>
                                  <a:rPr lang="en-US" altLang="ko-KR" sz="1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𝐵𝐶</m:t>
                                </m:r>
                              </m:sub>
                            </m:sSub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47" name="TextBox 4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33351" y="972469"/>
                      <a:ext cx="1206804" cy="258532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50" name="직선 화살표 연결선 49"/>
                <p:cNvCxnSpPr>
                  <a:stCxn id="37" idx="3"/>
                  <a:endCxn id="48" idx="1"/>
                </p:cNvCxnSpPr>
                <p:nvPr/>
              </p:nvCxnSpPr>
              <p:spPr>
                <a:xfrm>
                  <a:off x="3892840" y="1101671"/>
                  <a:ext cx="504053" cy="0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직사각형 50"/>
                <p:cNvSpPr/>
                <p:nvPr/>
              </p:nvSpPr>
              <p:spPr>
                <a:xfrm>
                  <a:off x="4396894" y="1523354"/>
                  <a:ext cx="1512169" cy="274937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52" name="직선 화살표 연결선 51"/>
                <p:cNvCxnSpPr>
                  <a:stCxn id="48" idx="2"/>
                  <a:endCxn id="51" idx="0"/>
                </p:cNvCxnSpPr>
                <p:nvPr/>
              </p:nvCxnSpPr>
              <p:spPr>
                <a:xfrm>
                  <a:off x="5152978" y="1273506"/>
                  <a:ext cx="1" cy="249848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/>
                <p:cNvSpPr txBox="1"/>
                <p:nvPr/>
              </p:nvSpPr>
              <p:spPr>
                <a:xfrm>
                  <a:off x="5087165" y="1196207"/>
                  <a:ext cx="3561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es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5837053" y="905167"/>
                  <a:ext cx="31290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2485164" y="1530532"/>
                      <a:ext cx="1303177" cy="41229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i="1" smtClean="0">
                                <a:latin typeface="Cambria Math"/>
                                <a:ea typeface="Cambria Math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en-US" altLang="ko-KR" sz="1000" dirty="0" smtClean="0"/>
                    </a:p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ko-KR" sz="1000" i="1">
                                <a:latin typeface="Cambria Math"/>
                                <a:ea typeface="Cambria Math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ko-KR" sz="10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67" name="TextBox 6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5164" y="1530532"/>
                      <a:ext cx="1303177" cy="412292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직사각형 55"/>
                    <p:cNvSpPr/>
                    <p:nvPr/>
                  </p:nvSpPr>
                  <p:spPr>
                    <a:xfrm>
                      <a:off x="4396894" y="2053764"/>
                      <a:ext cx="1512169" cy="2749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Interleaving of 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1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𝑀𝑉</m:t>
                              </m:r>
                            </m:e>
                            <m:sub>
                              <m:r>
                                <a:rPr lang="en-US" altLang="ko-KR" sz="1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oMath>
                      </a14:m>
                      <a:endParaRPr lang="ko-KR" altLang="en-US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2" name="직사각형 51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396894" y="2053764"/>
                      <a:ext cx="1512169" cy="274937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b="-2174"/>
                      </a:stretch>
                    </a:blipFill>
                    <a:ln w="6350">
                      <a:solidFill>
                        <a:schemeClr val="tx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57" name="직선 화살표 연결선 56"/>
                <p:cNvCxnSpPr>
                  <a:stCxn id="51" idx="2"/>
                  <a:endCxn id="56" idx="0"/>
                </p:cNvCxnSpPr>
                <p:nvPr/>
              </p:nvCxnSpPr>
              <p:spPr>
                <a:xfrm>
                  <a:off x="5152979" y="1798291"/>
                  <a:ext cx="0" cy="2554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꺾인 연결선 57"/>
                <p:cNvCxnSpPr>
                  <a:stCxn id="56" idx="2"/>
                </p:cNvCxnSpPr>
                <p:nvPr/>
              </p:nvCxnSpPr>
              <p:spPr>
                <a:xfrm rot="5400000">
                  <a:off x="4098774" y="1366682"/>
                  <a:ext cx="92187" cy="2016224"/>
                </a:xfrm>
                <a:prstGeom prst="bentConnector2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꺾인 연결선 58"/>
                <p:cNvCxnSpPr>
                  <a:stCxn id="48" idx="3"/>
                </p:cNvCxnSpPr>
                <p:nvPr/>
              </p:nvCxnSpPr>
              <p:spPr>
                <a:xfrm flipH="1">
                  <a:off x="5152980" y="1101671"/>
                  <a:ext cx="756083" cy="1319217"/>
                </a:xfrm>
                <a:prstGeom prst="bentConnector4">
                  <a:avLst>
                    <a:gd name="adj1" fmla="val -30235"/>
                    <a:gd name="adj2" fmla="val 99765"/>
                  </a:avLst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그룹 7"/>
            <p:cNvGrpSpPr/>
            <p:nvPr/>
          </p:nvGrpSpPr>
          <p:grpSpPr>
            <a:xfrm>
              <a:off x="2380669" y="3242460"/>
              <a:ext cx="3769290" cy="2739517"/>
              <a:chOff x="2380669" y="3772400"/>
              <a:chExt cx="3769290" cy="273951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198382" y="6250307"/>
                <a:ext cx="35618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 smtClean="0">
                    <a:latin typeface="Times New Roman" pitchFamily="18" charset="0"/>
                    <a:cs typeface="Times New Roman" pitchFamily="18" charset="0"/>
                  </a:rPr>
                  <a:t>(b)</a:t>
                </a:r>
                <a:endParaRPr lang="ko-KR" alt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0" name="그룹 9"/>
              <p:cNvGrpSpPr/>
              <p:nvPr/>
            </p:nvGrpSpPr>
            <p:grpSpPr>
              <a:xfrm>
                <a:off x="2380669" y="3772400"/>
                <a:ext cx="3769290" cy="2477907"/>
                <a:chOff x="2380669" y="3772400"/>
                <a:chExt cx="3769290" cy="2477907"/>
              </a:xfrm>
            </p:grpSpPr>
            <p:sp>
              <p:nvSpPr>
                <p:cNvPr id="11" name="순서도: 판단 10"/>
                <p:cNvSpPr/>
                <p:nvPr/>
              </p:nvSpPr>
              <p:spPr>
                <a:xfrm>
                  <a:off x="2380670" y="4310281"/>
                  <a:ext cx="1512170" cy="343670"/>
                </a:xfrm>
                <a:prstGeom prst="flowChartDecision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TextBox 11"/>
                    <p:cNvSpPr txBox="1"/>
                    <p:nvPr/>
                  </p:nvSpPr>
                  <p:spPr>
                    <a:xfrm>
                      <a:off x="4585870" y="5448566"/>
                      <a:ext cx="113422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i="1" smtClean="0">
                                <a:latin typeface="Cambria Math"/>
                                <a:ea typeface="Cambria Math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𝑊</m:t>
                            </m:r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90" name="TextBox 8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85870" y="5448566"/>
                      <a:ext cx="1134220" cy="246221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4744981" y="4353042"/>
                      <a:ext cx="815993" cy="25840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&gt;−</m:t>
                            </m:r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𝐻</m:t>
                            </m:r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91" name="TextBox 9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744981" y="4353042"/>
                      <a:ext cx="815993" cy="258404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4" name="직사각형 13"/>
                <p:cNvSpPr/>
                <p:nvPr/>
              </p:nvSpPr>
              <p:spPr>
                <a:xfrm>
                  <a:off x="2380669" y="4903800"/>
                  <a:ext cx="1512169" cy="42664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" name="순서도: 수행의 시작/종료 14"/>
                <p:cNvSpPr/>
                <p:nvPr/>
              </p:nvSpPr>
              <p:spPr>
                <a:xfrm>
                  <a:off x="2380669" y="3772400"/>
                  <a:ext cx="1512169" cy="288032"/>
                </a:xfrm>
                <a:prstGeom prst="flowChartTerminator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START</a:t>
                  </a:r>
                  <a:endParaRPr lang="ko-KR" altLang="en-US" sz="1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" name="순서도: 수행의 시작/종료 15"/>
                <p:cNvSpPr/>
                <p:nvPr/>
              </p:nvSpPr>
              <p:spPr>
                <a:xfrm>
                  <a:off x="2380669" y="5962275"/>
                  <a:ext cx="1512169" cy="288032"/>
                </a:xfrm>
                <a:prstGeom prst="flowChartTerminator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000" dirty="0" smtClean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End</a:t>
                  </a:r>
                  <a:endParaRPr lang="ko-KR" altLang="en-US" sz="1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17" name="직선 화살표 연결선 16"/>
                <p:cNvCxnSpPr>
                  <a:stCxn id="15" idx="2"/>
                  <a:endCxn id="11" idx="0"/>
                </p:cNvCxnSpPr>
                <p:nvPr/>
              </p:nvCxnSpPr>
              <p:spPr>
                <a:xfrm>
                  <a:off x="3136754" y="4060432"/>
                  <a:ext cx="1" cy="249849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직선 화살표 연결선 17"/>
                <p:cNvCxnSpPr>
                  <a:stCxn id="11" idx="2"/>
                  <a:endCxn id="14" idx="0"/>
                </p:cNvCxnSpPr>
                <p:nvPr/>
              </p:nvCxnSpPr>
              <p:spPr>
                <a:xfrm flipH="1">
                  <a:off x="3136754" y="4653951"/>
                  <a:ext cx="1" cy="249849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직선 화살표 연결선 18"/>
                <p:cNvCxnSpPr>
                  <a:stCxn id="14" idx="2"/>
                  <a:endCxn id="16" idx="0"/>
                </p:cNvCxnSpPr>
                <p:nvPr/>
              </p:nvCxnSpPr>
              <p:spPr>
                <a:xfrm>
                  <a:off x="3136754" y="5330448"/>
                  <a:ext cx="0" cy="631827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3075552" y="4576652"/>
                  <a:ext cx="3561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es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847549" y="4285613"/>
                  <a:ext cx="31290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" name="순서도: 판단 21"/>
                <p:cNvSpPr/>
                <p:nvPr/>
              </p:nvSpPr>
              <p:spPr>
                <a:xfrm>
                  <a:off x="4396893" y="4310281"/>
                  <a:ext cx="1512170" cy="343670"/>
                </a:xfrm>
                <a:prstGeom prst="flowChartDecision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2533351" y="4352914"/>
                      <a:ext cx="1206804" cy="2585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altLang="ko-KR" sz="1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𝐿𝑒𝑓𝑡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𝐼𝑛𝑡𝑟</m:t>
                            </m:r>
                            <m:sSub>
                              <m:sSubPr>
                                <m:ctrlPr>
                                  <a:rPr lang="en-US" altLang="ko-KR" sz="1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𝐵𝐶</m:t>
                                </m:r>
                              </m:sub>
                            </m:sSub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102" name="TextBox 10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33351" y="4352914"/>
                      <a:ext cx="1206804" cy="258532"/>
                    </a:xfrm>
                    <a:prstGeom prst="rect">
                      <a:avLst/>
                    </a:prstGeom>
                    <a:blipFill rotWithShape="1"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4" name="직선 화살표 연결선 23"/>
                <p:cNvCxnSpPr>
                  <a:stCxn id="11" idx="3"/>
                  <a:endCxn id="22" idx="1"/>
                </p:cNvCxnSpPr>
                <p:nvPr/>
              </p:nvCxnSpPr>
              <p:spPr>
                <a:xfrm>
                  <a:off x="3892840" y="4482116"/>
                  <a:ext cx="504053" cy="0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직사각형 24"/>
                <p:cNvSpPr/>
                <p:nvPr/>
              </p:nvSpPr>
              <p:spPr>
                <a:xfrm>
                  <a:off x="4396894" y="4903799"/>
                  <a:ext cx="1512169" cy="274937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26" name="직선 화살표 연결선 25"/>
                <p:cNvCxnSpPr>
                  <a:stCxn id="22" idx="2"/>
                  <a:endCxn id="25" idx="0"/>
                </p:cNvCxnSpPr>
                <p:nvPr/>
              </p:nvCxnSpPr>
              <p:spPr>
                <a:xfrm>
                  <a:off x="5152978" y="4653951"/>
                  <a:ext cx="1" cy="249848"/>
                </a:xfrm>
                <a:prstGeom prst="straightConnector1">
                  <a:avLst/>
                </a:prstGeom>
                <a:ln w="63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5087165" y="4576652"/>
                  <a:ext cx="3561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es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837053" y="4280043"/>
                  <a:ext cx="31290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  <a:r>
                    <a:rPr lang="en-US" altLang="ko-KR" sz="1000" dirty="0" smtClean="0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  <a:endParaRPr lang="ko-KR" altLang="en-US" sz="1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2485164" y="4910977"/>
                      <a:ext cx="1303177" cy="41229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i="1" smtClean="0">
                                <a:latin typeface="Cambria Math"/>
                                <a:ea typeface="Cambria Math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𝑥</m:t>
                                </m:r>
                              </m:sub>
                            </m:sSub>
                          </m:oMath>
                        </m:oMathPara>
                      </a14:m>
                      <a:endParaRPr lang="en-US" altLang="ko-KR" sz="1000" dirty="0" smtClean="0"/>
                    </a:p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ko-KR" sz="1000" i="1">
                                <a:latin typeface="Cambria Math"/>
                                <a:ea typeface="Cambria Math"/>
                              </a:rPr>
                              <m:t>←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ko-KR" sz="1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𝑀𝑉</m:t>
                                </m:r>
                                <m:r>
                                  <a:rPr lang="en-US" altLang="ko-KR" sz="1000" i="1">
                                    <a:latin typeface="Cambria Math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US" altLang="ko-KR" sz="1000" b="0" i="1" smtClean="0"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ko-KR" altLang="en-US" sz="1000" dirty="0"/>
                    </a:p>
                  </p:txBody>
                </p:sp>
              </mc:Choice>
              <mc:Fallback xmlns="">
                <p:sp>
                  <p:nvSpPr>
                    <p:cNvPr id="108" name="TextBox 10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5164" y="4910977"/>
                      <a:ext cx="1303177" cy="412292"/>
                    </a:xfrm>
                    <a:prstGeom prst="rect">
                      <a:avLst/>
                    </a:prstGeom>
                    <a:blipFill rotWithShape="1"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0" name="직사각형 29"/>
                <p:cNvSpPr/>
                <p:nvPr/>
              </p:nvSpPr>
              <p:spPr>
                <a:xfrm>
                  <a:off x="4396894" y="5434209"/>
                  <a:ext cx="1512169" cy="27493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31" name="직선 화살표 연결선 30"/>
                <p:cNvCxnSpPr>
                  <a:stCxn id="25" idx="2"/>
                  <a:endCxn id="30" idx="0"/>
                </p:cNvCxnSpPr>
                <p:nvPr/>
              </p:nvCxnSpPr>
              <p:spPr>
                <a:xfrm>
                  <a:off x="5152979" y="5178736"/>
                  <a:ext cx="0" cy="2554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꺾인 연결선 31"/>
                <p:cNvCxnSpPr>
                  <a:stCxn id="30" idx="2"/>
                </p:cNvCxnSpPr>
                <p:nvPr/>
              </p:nvCxnSpPr>
              <p:spPr>
                <a:xfrm rot="5400000">
                  <a:off x="4098774" y="4747127"/>
                  <a:ext cx="92187" cy="2016224"/>
                </a:xfrm>
                <a:prstGeom prst="bentConnector2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직사각형 32"/>
                    <p:cNvSpPr/>
                    <p:nvPr/>
                  </p:nvSpPr>
                  <p:spPr>
                    <a:xfrm>
                      <a:off x="4330381" y="4918156"/>
                      <a:ext cx="1645195" cy="24622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altLang="ko-KR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Inverse Interleaving </a:t>
                      </a:r>
                      <a:r>
                        <a:rPr lang="en-US" altLang="ko-KR" sz="1000" dirty="0">
                          <a:latin typeface="Times New Roman" pitchFamily="18" charset="0"/>
                          <a:cs typeface="Times New Roman" pitchFamily="18" charset="0"/>
                        </a:rPr>
                        <a:t>of 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1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1000" i="1">
                                  <a:latin typeface="Cambria Math"/>
                                </a:rPr>
                                <m:t>𝑀𝑉</m:t>
                              </m:r>
                            </m:e>
                            <m:sub>
                              <m:r>
                                <a:rPr lang="en-US" altLang="ko-KR" sz="10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oMath>
                      </a14:m>
                      <a:endParaRPr lang="ko-KR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1" name="직사각형 20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330381" y="4918156"/>
                      <a:ext cx="1645195" cy="246221"/>
                    </a:xfrm>
                    <a:prstGeom prst="rect">
                      <a:avLst/>
                    </a:prstGeom>
                    <a:blipFill rotWithShape="1">
                      <a:blip r:embed="rId11"/>
                      <a:stretch>
                        <a:fillRect b="-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ko-KR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4" name="꺾인 연결선 33"/>
                <p:cNvCxnSpPr>
                  <a:stCxn id="22" idx="3"/>
                </p:cNvCxnSpPr>
                <p:nvPr/>
              </p:nvCxnSpPr>
              <p:spPr>
                <a:xfrm flipH="1">
                  <a:off x="5152980" y="4482116"/>
                  <a:ext cx="756083" cy="1319217"/>
                </a:xfrm>
                <a:prstGeom prst="bentConnector4">
                  <a:avLst>
                    <a:gd name="adj1" fmla="val -30235"/>
                    <a:gd name="adj2" fmla="val 99765"/>
                  </a:avLst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876670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#4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내용 개체 틀 1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/>
                  <a:t>Left intra MV is available?</a:t>
                </a:r>
              </a:p>
              <a:p>
                <a:pPr lvl="1"/>
                <a:r>
                  <a:rPr lang="en-US" altLang="ko-KR" dirty="0" smtClean="0"/>
                  <a:t>Yes : Current intra MV is predicted from left intra MV</a:t>
                </a:r>
              </a:p>
              <a:p>
                <a:pPr lvl="1"/>
                <a:r>
                  <a:rPr lang="en-US" altLang="ko-KR" dirty="0" smtClean="0"/>
                  <a:t>No : </a:t>
                </a:r>
                <a:r>
                  <a:rPr lang="en-US" altLang="ko-KR" dirty="0"/>
                  <a:t>Removing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/>
                  <a:t> offset + Sign coding with odd/even signal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3" name="내용 개체 틀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14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779425"/>
              </p:ext>
            </p:extLst>
          </p:nvPr>
        </p:nvGraphicFramePr>
        <p:xfrm>
          <a:off x="1691680" y="2204864"/>
          <a:ext cx="5600700" cy="2752725"/>
        </p:xfrm>
        <a:graphic>
          <a:graphicData uri="http://schemas.openxmlformats.org/drawingml/2006/table">
            <a:tbl>
              <a:tblPr/>
              <a:tblGrid>
                <a:gridCol w="14859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Bit-saving (Method 4)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1691680" y="6021288"/>
            <a:ext cx="7418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dirty="0">
                <a:solidFill>
                  <a:schemeClr val="bg2"/>
                </a:solidFill>
              </a:rPr>
              <a:t>We would like to thank </a:t>
            </a:r>
            <a:r>
              <a:rPr lang="en-US" altLang="ko-KR" dirty="0" smtClean="0">
                <a:solidFill>
                  <a:schemeClr val="bg2"/>
                </a:solidFill>
              </a:rPr>
              <a:t>Sharp </a:t>
            </a:r>
            <a:r>
              <a:rPr lang="en-US" altLang="ko-KR" dirty="0">
                <a:solidFill>
                  <a:schemeClr val="bg2"/>
                </a:solidFill>
              </a:rPr>
              <a:t>for cross-checking (</a:t>
            </a:r>
            <a:r>
              <a:rPr lang="en-US" altLang="ko-KR" dirty="0" smtClean="0">
                <a:solidFill>
                  <a:schemeClr val="bg2"/>
                </a:solidFill>
              </a:rPr>
              <a:t>JCTVC-O0300).</a:t>
            </a:r>
            <a:endParaRPr lang="en-US" altLang="ko-K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92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076576"/>
              </p:ext>
            </p:extLst>
          </p:nvPr>
        </p:nvGraphicFramePr>
        <p:xfrm>
          <a:off x="539552" y="836712"/>
          <a:ext cx="8208910" cy="5736255"/>
        </p:xfrm>
        <a:graphic>
          <a:graphicData uri="http://schemas.openxmlformats.org/drawingml/2006/table">
            <a:tbl>
              <a:tblPr/>
              <a:tblGrid>
                <a:gridCol w="162552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</a:tblGrid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#4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3321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#3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내용 개체 틀 1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/>
                  <a:t>Step #1 : Left intra MV is available?</a:t>
                </a:r>
              </a:p>
              <a:p>
                <a:pPr lvl="1"/>
                <a:r>
                  <a:rPr lang="en-US" altLang="ko-KR" dirty="0"/>
                  <a:t>Yes : Current intra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dirty="0" smtClean="0"/>
                  <a:t> </a:t>
                </a:r>
                <a:r>
                  <a:rPr lang="en-US" altLang="ko-KR" dirty="0"/>
                  <a:t>is predicted from left intra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endParaRPr lang="en-US" altLang="ko-KR" dirty="0"/>
              </a:p>
              <a:p>
                <a:r>
                  <a:rPr lang="en-US" altLang="ko-KR" dirty="0" smtClean="0"/>
                  <a:t>Step #2 : Removing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/>
                  <a:t> offset + Sign coding with odd/even signal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3" name="내용 개체 틀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16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317284"/>
              </p:ext>
            </p:extLst>
          </p:nvPr>
        </p:nvGraphicFramePr>
        <p:xfrm>
          <a:off x="1691680" y="2492896"/>
          <a:ext cx="5600700" cy="2752725"/>
        </p:xfrm>
        <a:graphic>
          <a:graphicData uri="http://schemas.openxmlformats.org/drawingml/2006/table">
            <a:tbl>
              <a:tblPr/>
              <a:tblGrid>
                <a:gridCol w="14859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Bit-saving (Method 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033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52572"/>
              </p:ext>
            </p:extLst>
          </p:nvPr>
        </p:nvGraphicFramePr>
        <p:xfrm>
          <a:off x="539552" y="836712"/>
          <a:ext cx="8208912" cy="5760645"/>
        </p:xfrm>
        <a:graphic>
          <a:graphicData uri="http://schemas.openxmlformats.org/drawingml/2006/table">
            <a:tbl>
              <a:tblPr/>
              <a:tblGrid>
                <a:gridCol w="1625529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</a:tblGrid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-2.3%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#3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05877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Removing intra MV offset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9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28364" y="764704"/>
                <a:ext cx="9144000" cy="5562600"/>
              </a:xfrm>
            </p:spPr>
            <p:txBody>
              <a:bodyPr/>
              <a:lstStyle/>
              <a:p>
                <a:r>
                  <a:rPr lang="en-US" altLang="ko-KR" dirty="0" smtClean="0"/>
                  <a:t>An extension of proposed solution #1</a:t>
                </a:r>
              </a:p>
              <a:p>
                <a:pPr lvl="1"/>
                <a:r>
                  <a:rPr lang="en-US" altLang="ko-KR" dirty="0" smtClean="0"/>
                  <a:t>Step 1 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+=</m:t>
                    </m:r>
                    <m:r>
                      <a:rPr lang="en-US" altLang="ko-KR" b="0" i="1" smtClean="0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 smtClean="0"/>
                  <a:t>.</a:t>
                </a:r>
              </a:p>
              <a:p>
                <a:pPr lvl="1"/>
                <a:r>
                  <a:rPr lang="en-US" altLang="ko-KR" dirty="0" smtClean="0"/>
                  <a:t>Step 2 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</m:t>
                    </m:r>
                    <m:r>
                      <a:rPr lang="en-US" altLang="ko-KR" b="0" i="1" smtClean="0">
                        <a:latin typeface="Cambria Math"/>
                      </a:rPr>
                      <m:t>0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i="1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 smtClean="0"/>
                  <a:t>.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4099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64" y="764704"/>
                <a:ext cx="9144000" cy="5562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18</a:t>
            </a:fld>
            <a:endParaRPr lang="en-US" altLang="ko-KR" dirty="0"/>
          </a:p>
        </p:txBody>
      </p:sp>
      <p:grpSp>
        <p:nvGrpSpPr>
          <p:cNvPr id="18" name="그룹 17"/>
          <p:cNvGrpSpPr/>
          <p:nvPr/>
        </p:nvGrpSpPr>
        <p:grpSpPr>
          <a:xfrm>
            <a:off x="2214092" y="2625843"/>
            <a:ext cx="5044606" cy="3143074"/>
            <a:chOff x="2214092" y="2625843"/>
            <a:chExt cx="5044606" cy="3143074"/>
          </a:xfrm>
        </p:grpSpPr>
        <p:sp>
          <p:nvSpPr>
            <p:cNvPr id="40" name="직사각형 39"/>
            <p:cNvSpPr/>
            <p:nvPr/>
          </p:nvSpPr>
          <p:spPr bwMode="auto">
            <a:xfrm>
              <a:off x="5592176" y="3187778"/>
              <a:ext cx="1654353" cy="637899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1" name="직사각형 60"/>
            <p:cNvSpPr/>
            <p:nvPr/>
          </p:nvSpPr>
          <p:spPr bwMode="auto">
            <a:xfrm>
              <a:off x="2214093" y="2625843"/>
              <a:ext cx="2766394" cy="561936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5" name="직사각형 84"/>
            <p:cNvSpPr/>
            <p:nvPr/>
          </p:nvSpPr>
          <p:spPr bwMode="auto">
            <a:xfrm>
              <a:off x="5618386" y="3825678"/>
              <a:ext cx="1640312" cy="154918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6" name="직사각형 85"/>
            <p:cNvSpPr/>
            <p:nvPr/>
          </p:nvSpPr>
          <p:spPr bwMode="auto">
            <a:xfrm>
              <a:off x="4980487" y="2625843"/>
              <a:ext cx="641765" cy="56193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7" name="직사각형 86"/>
            <p:cNvSpPr/>
            <p:nvPr/>
          </p:nvSpPr>
          <p:spPr bwMode="auto">
            <a:xfrm>
              <a:off x="2851045" y="3187779"/>
              <a:ext cx="2766395" cy="2193819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99" name="직선 화살표 연결선 98"/>
            <p:cNvCxnSpPr/>
            <p:nvPr/>
          </p:nvCxnSpPr>
          <p:spPr bwMode="auto">
            <a:xfrm flipH="1">
              <a:off x="5631123" y="4605629"/>
              <a:ext cx="64176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>
              <a:off x="5797155" y="4605628"/>
              <a:ext cx="3097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W</a:t>
              </a:r>
              <a:endParaRPr lang="ko-KR" altLang="en-US" sz="1050" i="1" dirty="0"/>
            </a:p>
          </p:txBody>
        </p:sp>
        <p:cxnSp>
          <p:nvCxnSpPr>
            <p:cNvPr id="101" name="직선 화살표 연결선 100"/>
            <p:cNvCxnSpPr/>
            <p:nvPr/>
          </p:nvCxnSpPr>
          <p:spPr bwMode="auto">
            <a:xfrm flipV="1">
              <a:off x="6438543" y="3820007"/>
              <a:ext cx="0" cy="63789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2" name="TextBox 101"/>
            <p:cNvSpPr txBox="1"/>
            <p:nvPr/>
          </p:nvSpPr>
          <p:spPr>
            <a:xfrm>
              <a:off x="6438542" y="4008151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H</a:t>
              </a:r>
              <a:endParaRPr lang="ko-KR" altLang="en-US" sz="1050" i="1" dirty="0"/>
            </a:p>
          </p:txBody>
        </p:sp>
        <p:grpSp>
          <p:nvGrpSpPr>
            <p:cNvPr id="103" name="그룹 102"/>
            <p:cNvGrpSpPr/>
            <p:nvPr/>
          </p:nvGrpSpPr>
          <p:grpSpPr>
            <a:xfrm>
              <a:off x="2655854" y="2690787"/>
              <a:ext cx="1882873" cy="432048"/>
              <a:chOff x="971600" y="1412777"/>
              <a:chExt cx="1882873" cy="432048"/>
            </a:xfrm>
          </p:grpSpPr>
          <p:sp>
            <p:nvSpPr>
              <p:cNvPr id="121" name="모서리가 둥근 직사각형 120"/>
              <p:cNvSpPr/>
              <p:nvPr/>
            </p:nvSpPr>
            <p:spPr bwMode="auto">
              <a:xfrm>
                <a:off x="971600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2" name="TextBox 121"/>
                  <p:cNvSpPr txBox="1"/>
                  <p:nvPr/>
                </p:nvSpPr>
                <p:spPr>
                  <a:xfrm>
                    <a:off x="1055454" y="1482992"/>
                    <a:ext cx="1799019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>
                        <a:solidFill>
                          <a:schemeClr val="tx1"/>
                        </a:solidFill>
                      </a:rPr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2" name="TextBox 1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5454" y="1482992"/>
                    <a:ext cx="1799019" cy="291618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4" name="그룹 103"/>
            <p:cNvGrpSpPr/>
            <p:nvPr/>
          </p:nvGrpSpPr>
          <p:grpSpPr>
            <a:xfrm>
              <a:off x="5717589" y="3290703"/>
              <a:ext cx="1403526" cy="432048"/>
              <a:chOff x="2988475" y="1421978"/>
              <a:chExt cx="1845693" cy="432048"/>
            </a:xfrm>
          </p:grpSpPr>
          <p:sp>
            <p:nvSpPr>
              <p:cNvPr id="119" name="모서리가 둥근 직사각형 118"/>
              <p:cNvSpPr/>
              <p:nvPr/>
            </p:nvSpPr>
            <p:spPr bwMode="auto">
              <a:xfrm>
                <a:off x="3020476" y="1421978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2988475" y="1482992"/>
                    <a:ext cx="1845693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&gt;0</m:t>
                        </m:r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>
                        <a:solidFill>
                          <a:schemeClr val="tx1"/>
                        </a:solidFill>
                      </a:rPr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≤0</m:t>
                        </m:r>
                      </m:oMath>
                    </a14:m>
                    <a:endParaRPr lang="ko-KR" alt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0" name="TextBox 1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88475" y="1482992"/>
                    <a:ext cx="1845693" cy="291618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5" name="그룹 104"/>
            <p:cNvGrpSpPr/>
            <p:nvPr/>
          </p:nvGrpSpPr>
          <p:grpSpPr>
            <a:xfrm>
              <a:off x="3343397" y="4068664"/>
              <a:ext cx="1781691" cy="432048"/>
              <a:chOff x="4944689" y="1412777"/>
              <a:chExt cx="1781691" cy="432048"/>
            </a:xfrm>
          </p:grpSpPr>
          <p:sp>
            <p:nvSpPr>
              <p:cNvPr id="117" name="모서리가 둥근 직사각형 116"/>
              <p:cNvSpPr/>
              <p:nvPr/>
            </p:nvSpPr>
            <p:spPr bwMode="auto">
              <a:xfrm>
                <a:off x="4944689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TextBox 117"/>
                  <p:cNvSpPr txBox="1"/>
                  <p:nvPr/>
                </p:nvSpPr>
                <p:spPr>
                  <a:xfrm>
                    <a:off x="5060194" y="1482992"/>
                    <a:ext cx="1550681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≤0</m:t>
                        </m:r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>
                        <a:solidFill>
                          <a:schemeClr val="tx1"/>
                        </a:solidFill>
                      </a:rPr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&gt;−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8" name="TextBox 1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0194" y="1482992"/>
                    <a:ext cx="1550681" cy="291618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6" name="직사각형 105"/>
            <p:cNvSpPr/>
            <p:nvPr/>
          </p:nvSpPr>
          <p:spPr bwMode="auto">
            <a:xfrm>
              <a:off x="5617440" y="3187779"/>
              <a:ext cx="1641258" cy="218708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112" name="직선 연결선 111"/>
            <p:cNvCxnSpPr/>
            <p:nvPr/>
          </p:nvCxnSpPr>
          <p:spPr bwMode="auto">
            <a:xfrm>
              <a:off x="2214092" y="2625843"/>
              <a:ext cx="0" cy="561936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직선 연결선 112"/>
            <p:cNvCxnSpPr/>
            <p:nvPr/>
          </p:nvCxnSpPr>
          <p:spPr bwMode="auto">
            <a:xfrm>
              <a:off x="2214092" y="2625843"/>
              <a:ext cx="3417031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직선 연결선 113"/>
            <p:cNvCxnSpPr/>
            <p:nvPr/>
          </p:nvCxnSpPr>
          <p:spPr bwMode="auto">
            <a:xfrm>
              <a:off x="2851045" y="5381598"/>
              <a:ext cx="2766395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직선 연결선 114"/>
            <p:cNvCxnSpPr/>
            <p:nvPr/>
          </p:nvCxnSpPr>
          <p:spPr bwMode="auto">
            <a:xfrm flipV="1">
              <a:off x="5617440" y="3820007"/>
              <a:ext cx="0" cy="1554856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직선 연결선 115"/>
            <p:cNvCxnSpPr/>
            <p:nvPr/>
          </p:nvCxnSpPr>
          <p:spPr bwMode="auto">
            <a:xfrm>
              <a:off x="5617440" y="3821034"/>
              <a:ext cx="1641258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TextBox 108"/>
            <p:cNvSpPr txBox="1"/>
            <p:nvPr/>
          </p:nvSpPr>
          <p:spPr>
            <a:xfrm>
              <a:off x="3315133" y="5399585"/>
              <a:ext cx="370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Allowed search range for intra MC </a:t>
              </a:r>
              <a:endParaRPr lang="ko-KR" altLang="en-US" dirty="0"/>
            </a:p>
          </p:txBody>
        </p:sp>
        <p:cxnSp>
          <p:nvCxnSpPr>
            <p:cNvPr id="110" name="꺾인 연결선 109"/>
            <p:cNvCxnSpPr>
              <a:endCxn id="109" idx="1"/>
            </p:cNvCxnSpPr>
            <p:nvPr/>
          </p:nvCxnSpPr>
          <p:spPr bwMode="auto">
            <a:xfrm>
              <a:off x="3083089" y="5399585"/>
              <a:ext cx="232044" cy="184666"/>
            </a:xfrm>
            <a:prstGeom prst="bentConnector3">
              <a:avLst>
                <a:gd name="adj1" fmla="val -293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1" name="직사각형 110"/>
            <p:cNvSpPr/>
            <p:nvPr/>
          </p:nvSpPr>
          <p:spPr bwMode="auto">
            <a:xfrm>
              <a:off x="5622252" y="3825678"/>
              <a:ext cx="637899" cy="63789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 bwMode="auto">
            <a:xfrm>
              <a:off x="2214092" y="3187779"/>
              <a:ext cx="636953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직선 연결선 8"/>
            <p:cNvCxnSpPr/>
            <p:nvPr/>
          </p:nvCxnSpPr>
          <p:spPr bwMode="auto">
            <a:xfrm>
              <a:off x="2851045" y="3187779"/>
              <a:ext cx="0" cy="2187083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직선 연결선 7"/>
            <p:cNvCxnSpPr/>
            <p:nvPr/>
          </p:nvCxnSpPr>
          <p:spPr bwMode="auto">
            <a:xfrm>
              <a:off x="5631123" y="3187778"/>
              <a:ext cx="1627575" cy="1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직선 연결선 11"/>
            <p:cNvCxnSpPr/>
            <p:nvPr/>
          </p:nvCxnSpPr>
          <p:spPr bwMode="auto">
            <a:xfrm>
              <a:off x="7258698" y="3187778"/>
              <a:ext cx="0" cy="632229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직선 연결선 16"/>
            <p:cNvCxnSpPr/>
            <p:nvPr/>
          </p:nvCxnSpPr>
          <p:spPr bwMode="auto">
            <a:xfrm flipV="1">
              <a:off x="5631123" y="2625843"/>
              <a:ext cx="0" cy="561935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37634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z="3200" dirty="0" smtClean="0"/>
              <a:t>Method #1 Extension </a:t>
            </a:r>
            <a:r>
              <a:rPr lang="en-US" altLang="ko-KR" sz="3200" dirty="0" err="1" smtClean="0"/>
              <a:t>vs</a:t>
            </a:r>
            <a:r>
              <a:rPr lang="en-US" altLang="ko-KR" sz="3200" dirty="0" smtClean="0"/>
              <a:t> Method #1</a:t>
            </a:r>
            <a:endParaRPr lang="ko-KR" altLang="en-US" sz="3200" dirty="0"/>
          </a:p>
        </p:txBody>
      </p:sp>
      <p:sp>
        <p:nvSpPr>
          <p:cNvPr id="13" name="내용 개체 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Lossless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19</a:t>
            </a:fld>
            <a:endParaRPr lang="en-US" altLang="ko-KR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017042"/>
              </p:ext>
            </p:extLst>
          </p:nvPr>
        </p:nvGraphicFramePr>
        <p:xfrm>
          <a:off x="1691680" y="1772816"/>
          <a:ext cx="5600700" cy="2752725"/>
        </p:xfrm>
        <a:graphic>
          <a:graphicData uri="http://schemas.openxmlformats.org/drawingml/2006/table">
            <a:tbl>
              <a:tblPr/>
              <a:tblGrid>
                <a:gridCol w="14859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Bit-saving (Method 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318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Problem Statement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99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/>
                  <a:t>Intra MVs are encoded with </a:t>
                </a:r>
                <a:r>
                  <a:rPr lang="en-US" altLang="ko-KR" dirty="0" err="1"/>
                  <a:t>mvd_coding</a:t>
                </a:r>
                <a:r>
                  <a:rPr lang="en-US" altLang="ko-KR" dirty="0"/>
                  <a:t>() in HEVC version 1</a:t>
                </a:r>
                <a:r>
                  <a:rPr lang="en-US" altLang="ko-KR" dirty="0" smtClean="0"/>
                  <a:t>.</a:t>
                </a:r>
              </a:p>
              <a:p>
                <a:pPr lvl="1"/>
                <a:r>
                  <a:rPr lang="en-US" altLang="ko-KR" dirty="0" smtClean="0"/>
                  <a:t>Intra MVs have some offsets because of the search range restriction.</a:t>
                </a:r>
              </a:p>
              <a:p>
                <a:pPr lvl="2"/>
                <a:r>
                  <a:rPr lang="en-US" altLang="ko-KR" dirty="0" smtClean="0"/>
                  <a:t>Large magnitude of intra MV is worse for level coding in </a:t>
                </a:r>
                <a:r>
                  <a:rPr lang="en-US" altLang="ko-KR" dirty="0" err="1" smtClean="0"/>
                  <a:t>mvd_coding</a:t>
                </a:r>
                <a:r>
                  <a:rPr lang="en-US" altLang="ko-KR" dirty="0" smtClean="0"/>
                  <a:t>().</a:t>
                </a:r>
              </a:p>
              <a:p>
                <a:pPr lvl="1"/>
                <a:r>
                  <a:rPr lang="en-US" altLang="ko-KR" dirty="0" smtClean="0"/>
                  <a:t>Most of intra MVs have minus values but sign coding of </a:t>
                </a:r>
                <a:r>
                  <a:rPr lang="en-US" altLang="ko-KR" dirty="0" err="1" smtClean="0"/>
                  <a:t>mvd_coding</a:t>
                </a:r>
                <a:r>
                  <a:rPr lang="en-US" altLang="ko-KR" dirty="0" smtClean="0"/>
                  <a:t>() is designed for equally probable signals</a:t>
                </a:r>
                <a:r>
                  <a:rPr lang="en-US" altLang="ko-KR" dirty="0" smtClean="0"/>
                  <a:t>.</a:t>
                </a:r>
              </a:p>
              <a:p>
                <a:pPr lvl="2"/>
                <a:r>
                  <a:rPr lang="en-US" altLang="ko-KR" dirty="0" smtClean="0"/>
                  <a:t>E.g. The sign flag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 smtClean="0"/>
                  <a:t> has no information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</m:oMath>
                </a14:m>
                <a:r>
                  <a:rPr lang="en-US" altLang="ko-KR" dirty="0" smtClean="0"/>
                  <a:t>.</a:t>
                </a:r>
                <a:endParaRPr lang="en-US" altLang="ko-KR" dirty="0" smtClean="0"/>
              </a:p>
            </p:txBody>
          </p:sp>
        </mc:Choice>
        <mc:Fallback>
          <p:sp>
            <p:nvSpPr>
              <p:cNvPr id="4099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508576"/>
            <a:ext cx="838200" cy="304800"/>
          </a:xfrm>
        </p:spPr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grpSp>
        <p:nvGrpSpPr>
          <p:cNvPr id="61" name="그룹 60"/>
          <p:cNvGrpSpPr/>
          <p:nvPr/>
        </p:nvGrpSpPr>
        <p:grpSpPr>
          <a:xfrm>
            <a:off x="2214092" y="3094238"/>
            <a:ext cx="5044606" cy="3143074"/>
            <a:chOff x="773328" y="2478768"/>
            <a:chExt cx="5044606" cy="3143074"/>
          </a:xfrm>
        </p:grpSpPr>
        <p:sp>
          <p:nvSpPr>
            <p:cNvPr id="65" name="직사각형 64"/>
            <p:cNvSpPr/>
            <p:nvPr/>
          </p:nvSpPr>
          <p:spPr bwMode="auto">
            <a:xfrm>
              <a:off x="773329" y="2478768"/>
              <a:ext cx="2766394" cy="561936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3" name="직사각형 62"/>
            <p:cNvSpPr/>
            <p:nvPr/>
          </p:nvSpPr>
          <p:spPr bwMode="auto">
            <a:xfrm>
              <a:off x="4177622" y="3678603"/>
              <a:ext cx="1640312" cy="154918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4" name="직사각형 63"/>
            <p:cNvSpPr/>
            <p:nvPr/>
          </p:nvSpPr>
          <p:spPr bwMode="auto">
            <a:xfrm>
              <a:off x="3539723" y="2478768"/>
              <a:ext cx="2278211" cy="56193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6" name="직사각형 65"/>
            <p:cNvSpPr/>
            <p:nvPr/>
          </p:nvSpPr>
          <p:spPr bwMode="auto">
            <a:xfrm>
              <a:off x="773328" y="3040704"/>
              <a:ext cx="2766395" cy="2193819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7" name="직사각형 66"/>
            <p:cNvSpPr/>
            <p:nvPr/>
          </p:nvSpPr>
          <p:spPr bwMode="auto">
            <a:xfrm>
              <a:off x="4181488" y="3040704"/>
              <a:ext cx="637899" cy="6378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8" name="직사각형 67"/>
            <p:cNvSpPr/>
            <p:nvPr/>
          </p:nvSpPr>
          <p:spPr bwMode="auto">
            <a:xfrm>
              <a:off x="3539723" y="3678603"/>
              <a:ext cx="641765" cy="6378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69" name="직선 화살표 연결선 68"/>
            <p:cNvCxnSpPr>
              <a:stCxn id="68" idx="3"/>
              <a:endCxn id="68" idx="1"/>
            </p:cNvCxnSpPr>
            <p:nvPr/>
          </p:nvCxnSpPr>
          <p:spPr bwMode="auto">
            <a:xfrm flipH="1">
              <a:off x="3539723" y="3997553"/>
              <a:ext cx="64176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70" name="직선 화살표 연결선 69"/>
            <p:cNvCxnSpPr>
              <a:stCxn id="67" idx="2"/>
              <a:endCxn id="67" idx="0"/>
            </p:cNvCxnSpPr>
            <p:nvPr/>
          </p:nvCxnSpPr>
          <p:spPr bwMode="auto">
            <a:xfrm flipV="1">
              <a:off x="4500438" y="3040704"/>
              <a:ext cx="0" cy="63789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1" name="TextBox 70"/>
            <p:cNvSpPr txBox="1"/>
            <p:nvPr/>
          </p:nvSpPr>
          <p:spPr>
            <a:xfrm>
              <a:off x="3705755" y="3997552"/>
              <a:ext cx="3097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W</a:t>
              </a:r>
              <a:endParaRPr lang="ko-KR" altLang="en-US" sz="1050" i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500437" y="3228848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H</a:t>
              </a:r>
              <a:endParaRPr lang="ko-KR" altLang="en-US" sz="1050" i="1" dirty="0"/>
            </a:p>
          </p:txBody>
        </p:sp>
        <p:cxnSp>
          <p:nvCxnSpPr>
            <p:cNvPr id="73" name="직선 화살표 연결선 72"/>
            <p:cNvCxnSpPr/>
            <p:nvPr/>
          </p:nvCxnSpPr>
          <p:spPr bwMode="auto">
            <a:xfrm flipH="1">
              <a:off x="4190359" y="4458554"/>
              <a:ext cx="64176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4" name="TextBox 73"/>
            <p:cNvSpPr txBox="1"/>
            <p:nvPr/>
          </p:nvSpPr>
          <p:spPr>
            <a:xfrm>
              <a:off x="4356391" y="4458553"/>
              <a:ext cx="3097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W</a:t>
              </a:r>
              <a:endParaRPr lang="ko-KR" altLang="en-US" sz="1050" i="1" dirty="0"/>
            </a:p>
          </p:txBody>
        </p:sp>
        <p:cxnSp>
          <p:nvCxnSpPr>
            <p:cNvPr id="75" name="직선 화살표 연결선 74"/>
            <p:cNvCxnSpPr/>
            <p:nvPr/>
          </p:nvCxnSpPr>
          <p:spPr bwMode="auto">
            <a:xfrm flipV="1">
              <a:off x="4997779" y="3672932"/>
              <a:ext cx="0" cy="63789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6" name="TextBox 75"/>
            <p:cNvSpPr txBox="1"/>
            <p:nvPr/>
          </p:nvSpPr>
          <p:spPr>
            <a:xfrm>
              <a:off x="4997778" y="3861076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H</a:t>
              </a:r>
              <a:endParaRPr lang="ko-KR" altLang="en-US" sz="1050" i="1" dirty="0"/>
            </a:p>
          </p:txBody>
        </p:sp>
        <p:grpSp>
          <p:nvGrpSpPr>
            <p:cNvPr id="77" name="그룹 76"/>
            <p:cNvGrpSpPr/>
            <p:nvPr/>
          </p:nvGrpSpPr>
          <p:grpSpPr>
            <a:xfrm>
              <a:off x="1215090" y="2543712"/>
              <a:ext cx="1882873" cy="432048"/>
              <a:chOff x="971600" y="1412777"/>
              <a:chExt cx="1882873" cy="432048"/>
            </a:xfrm>
          </p:grpSpPr>
          <p:sp>
            <p:nvSpPr>
              <p:cNvPr id="94" name="모서리가 둥근 직사각형 93"/>
              <p:cNvSpPr/>
              <p:nvPr/>
            </p:nvSpPr>
            <p:spPr bwMode="auto">
              <a:xfrm>
                <a:off x="971600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/>
                  <p:cNvSpPr txBox="1"/>
                  <p:nvPr/>
                </p:nvSpPr>
                <p:spPr>
                  <a:xfrm>
                    <a:off x="1055454" y="1482992"/>
                    <a:ext cx="1799019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/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5" name="TextBox 9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5454" y="1482992"/>
                    <a:ext cx="1799019" cy="291618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8" name="그룹 77"/>
            <p:cNvGrpSpPr/>
            <p:nvPr/>
          </p:nvGrpSpPr>
          <p:grpSpPr>
            <a:xfrm>
              <a:off x="3777886" y="2543712"/>
              <a:ext cx="1801885" cy="432048"/>
              <a:chOff x="3020476" y="1421978"/>
              <a:chExt cx="1801885" cy="432048"/>
            </a:xfrm>
          </p:grpSpPr>
          <p:sp>
            <p:nvSpPr>
              <p:cNvPr id="92" name="모서리가 둥근 직사각형 91"/>
              <p:cNvSpPr/>
              <p:nvPr/>
            </p:nvSpPr>
            <p:spPr bwMode="auto">
              <a:xfrm>
                <a:off x="3020476" y="1421978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3089322" y="1482992"/>
                    <a:ext cx="1733039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 smtClean="0">
                            <a:latin typeface="Cambria Math"/>
                          </a:rPr>
                          <m:t>&gt;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latin typeface="Cambria Math"/>
                          </a:rPr>
                          <m:t>𝑊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/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3" name="TextBox 9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89322" y="1482992"/>
                    <a:ext cx="1733039" cy="291618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9" name="그룹 78"/>
            <p:cNvGrpSpPr/>
            <p:nvPr/>
          </p:nvGrpSpPr>
          <p:grpSpPr>
            <a:xfrm>
              <a:off x="1248079" y="3921589"/>
              <a:ext cx="1816893" cy="432048"/>
              <a:chOff x="4927088" y="1412777"/>
              <a:chExt cx="1816893" cy="432048"/>
            </a:xfrm>
          </p:grpSpPr>
          <p:sp>
            <p:nvSpPr>
              <p:cNvPr id="90" name="모서리가 둥근 직사각형 89"/>
              <p:cNvSpPr/>
              <p:nvPr/>
            </p:nvSpPr>
            <p:spPr bwMode="auto">
              <a:xfrm>
                <a:off x="4927088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5010942" y="1482992"/>
                    <a:ext cx="1733039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/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latin typeface="Cambria Math"/>
                          </a:rPr>
                          <m:t>&gt;−</m:t>
                        </m:r>
                        <m:r>
                          <a:rPr lang="en-US" altLang="ko-KR" sz="1200" b="0" i="1" smtClean="0"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/>
                  </a:p>
                </p:txBody>
              </p:sp>
            </mc:Choice>
            <mc:Fallback xmlns="">
              <p:sp>
                <p:nvSpPr>
                  <p:cNvPr id="91" name="TextBox 9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10942" y="1482992"/>
                    <a:ext cx="1733039" cy="291618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0" name="직사각형 79"/>
            <p:cNvSpPr/>
            <p:nvPr/>
          </p:nvSpPr>
          <p:spPr bwMode="auto">
            <a:xfrm>
              <a:off x="3539723" y="3040704"/>
              <a:ext cx="2278211" cy="218708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grpSp>
          <p:nvGrpSpPr>
            <p:cNvPr id="81" name="그룹 80"/>
            <p:cNvGrpSpPr/>
            <p:nvPr/>
          </p:nvGrpSpPr>
          <p:grpSpPr>
            <a:xfrm>
              <a:off x="773328" y="2478768"/>
              <a:ext cx="5044606" cy="2755755"/>
              <a:chOff x="773328" y="2478768"/>
              <a:chExt cx="5044606" cy="2755755"/>
            </a:xfrm>
          </p:grpSpPr>
          <p:cxnSp>
            <p:nvCxnSpPr>
              <p:cNvPr id="85" name="직선 연결선 84"/>
              <p:cNvCxnSpPr/>
              <p:nvPr/>
            </p:nvCxnSpPr>
            <p:spPr bwMode="auto">
              <a:xfrm>
                <a:off x="773328" y="2478768"/>
                <a:ext cx="1" cy="2749019"/>
              </a:xfrm>
              <a:prstGeom prst="line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직선 연결선 85"/>
              <p:cNvCxnSpPr/>
              <p:nvPr/>
            </p:nvCxnSpPr>
            <p:spPr bwMode="auto">
              <a:xfrm>
                <a:off x="773328" y="2478768"/>
                <a:ext cx="5044606" cy="0"/>
              </a:xfrm>
              <a:prstGeom prst="line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직선 연결선 86"/>
              <p:cNvCxnSpPr/>
              <p:nvPr/>
            </p:nvCxnSpPr>
            <p:spPr bwMode="auto">
              <a:xfrm>
                <a:off x="773328" y="5234523"/>
                <a:ext cx="2766395" cy="0"/>
              </a:xfrm>
              <a:prstGeom prst="line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8" name="직선 연결선 87"/>
              <p:cNvCxnSpPr/>
              <p:nvPr/>
            </p:nvCxnSpPr>
            <p:spPr bwMode="auto">
              <a:xfrm flipV="1">
                <a:off x="3539723" y="3040704"/>
                <a:ext cx="0" cy="2187083"/>
              </a:xfrm>
              <a:prstGeom prst="line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직선 연결선 88"/>
              <p:cNvCxnSpPr/>
              <p:nvPr/>
            </p:nvCxnSpPr>
            <p:spPr bwMode="auto">
              <a:xfrm>
                <a:off x="3539723" y="3040704"/>
                <a:ext cx="2278211" cy="0"/>
              </a:xfrm>
              <a:prstGeom prst="line">
                <a:avLst/>
              </a:prstGeom>
              <a:no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2" name="직선 연결선 81"/>
            <p:cNvCxnSpPr/>
            <p:nvPr/>
          </p:nvCxnSpPr>
          <p:spPr bwMode="auto">
            <a:xfrm>
              <a:off x="5817934" y="2478768"/>
              <a:ext cx="0" cy="561936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extBox 82"/>
            <p:cNvSpPr txBox="1"/>
            <p:nvPr/>
          </p:nvSpPr>
          <p:spPr>
            <a:xfrm>
              <a:off x="1874369" y="5252510"/>
              <a:ext cx="370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Allowed search range for intra MC </a:t>
              </a:r>
              <a:endParaRPr lang="ko-KR" altLang="en-US" dirty="0"/>
            </a:p>
          </p:txBody>
        </p:sp>
        <p:cxnSp>
          <p:nvCxnSpPr>
            <p:cNvPr id="84" name="꺾인 연결선 83"/>
            <p:cNvCxnSpPr>
              <a:endCxn id="83" idx="1"/>
            </p:cNvCxnSpPr>
            <p:nvPr/>
          </p:nvCxnSpPr>
          <p:spPr bwMode="auto">
            <a:xfrm>
              <a:off x="1298944" y="5234523"/>
              <a:ext cx="575425" cy="202653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2" name="직사각형 61"/>
            <p:cNvSpPr/>
            <p:nvPr/>
          </p:nvSpPr>
          <p:spPr bwMode="auto">
            <a:xfrm>
              <a:off x="4181488" y="3678603"/>
              <a:ext cx="637899" cy="63789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2188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z="3200" dirty="0" smtClean="0"/>
              <a:t>Method #1 Extension </a:t>
            </a:r>
            <a:r>
              <a:rPr lang="en-US" altLang="ko-KR" sz="3200" dirty="0" err="1" smtClean="0"/>
              <a:t>vs</a:t>
            </a:r>
            <a:r>
              <a:rPr lang="en-US" altLang="ko-KR" sz="3200" dirty="0" smtClean="0"/>
              <a:t> Method #1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20</a:t>
            </a:fld>
            <a:endParaRPr lang="en-US" altLang="ko-KR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692275"/>
              </p:ext>
            </p:extLst>
          </p:nvPr>
        </p:nvGraphicFramePr>
        <p:xfrm>
          <a:off x="539552" y="836712"/>
          <a:ext cx="8183717" cy="5768655"/>
        </p:xfrm>
        <a:graphic>
          <a:graphicData uri="http://schemas.openxmlformats.org/drawingml/2006/table">
            <a:tbl>
              <a:tblPr/>
              <a:tblGrid>
                <a:gridCol w="1620539"/>
                <a:gridCol w="729242"/>
                <a:gridCol w="729242"/>
                <a:gridCol w="729242"/>
                <a:gridCol w="729242"/>
                <a:gridCol w="729242"/>
                <a:gridCol w="729242"/>
                <a:gridCol w="729242"/>
                <a:gridCol w="729242"/>
                <a:gridCol w="729242"/>
              </a:tblGrid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804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Text Change</a:t>
            </a:r>
            <a:endParaRPr lang="ko-KR" altLang="en-US" dirty="0"/>
          </a:p>
        </p:txBody>
      </p:sp>
      <p:sp>
        <p:nvSpPr>
          <p:cNvPr id="13" name="내용 개체 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#1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21</a:t>
            </a:fld>
            <a:endParaRPr lang="en-US" altLang="ko-K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102602" cy="467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359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Text Change</a:t>
            </a:r>
            <a:endParaRPr lang="ko-KR" altLang="en-US" dirty="0"/>
          </a:p>
        </p:txBody>
      </p:sp>
      <p:sp>
        <p:nvSpPr>
          <p:cNvPr id="13" name="내용 개체 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#1 Extension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22</a:t>
            </a:fld>
            <a:endParaRPr lang="en-US" altLang="ko-K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556792"/>
            <a:ext cx="7178711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94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Text Change</a:t>
            </a:r>
            <a:endParaRPr lang="ko-KR" altLang="en-US" dirty="0"/>
          </a:p>
        </p:txBody>
      </p:sp>
      <p:sp>
        <p:nvSpPr>
          <p:cNvPr id="13" name="내용 개체 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#2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23</a:t>
            </a:fld>
            <a:endParaRPr lang="en-US" altLang="ko-KR" dirty="0"/>
          </a:p>
        </p:txBody>
      </p:sp>
      <p:grpSp>
        <p:nvGrpSpPr>
          <p:cNvPr id="5" name="그룹 4"/>
          <p:cNvGrpSpPr/>
          <p:nvPr/>
        </p:nvGrpSpPr>
        <p:grpSpPr>
          <a:xfrm>
            <a:off x="1403648" y="1556792"/>
            <a:ext cx="5985772" cy="4824536"/>
            <a:chOff x="1403648" y="1556792"/>
            <a:chExt cx="5796136" cy="467168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1556792"/>
              <a:ext cx="5724128" cy="2772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4149080"/>
              <a:ext cx="5660591" cy="2079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5852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Removing intra MV offset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9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28364" y="764704"/>
                <a:ext cx="9144000" cy="5562600"/>
              </a:xfrm>
            </p:spPr>
            <p:txBody>
              <a:bodyPr/>
              <a:lstStyle/>
              <a:p>
                <a:r>
                  <a:rPr lang="en-US" altLang="ko-KR" dirty="0" smtClean="0"/>
                  <a:t>Related documents</a:t>
                </a:r>
              </a:p>
              <a:p>
                <a:pPr lvl="1"/>
                <a:r>
                  <a:rPr lang="en-US" altLang="ko-KR" dirty="0" smtClean="0"/>
                  <a:t>Step #1 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i="1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 smtClean="0"/>
                  <a:t>.</a:t>
                </a:r>
              </a:p>
              <a:p>
                <a:pPr lvl="2"/>
                <a:r>
                  <a:rPr lang="en-US" altLang="ko-KR" dirty="0" smtClean="0"/>
                  <a:t>JCTVC-O0123 (Canon) : </a:t>
                </a:r>
                <a:r>
                  <a:rPr lang="en-US" altLang="ko-KR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i="1" smtClean="0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r>
                      <a:rPr lang="en-US" altLang="ko-KR" i="1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 smtClean="0"/>
                  <a:t>.</a:t>
                </a:r>
              </a:p>
              <a:p>
                <a:pPr lvl="2"/>
                <a:r>
                  <a:rPr lang="en-US" altLang="ko-KR" dirty="0"/>
                  <a:t>JCTVC-O0232 (Sony) 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i="1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/>
                  <a:t>. (Method #1</a:t>
                </a:r>
                <a:r>
                  <a:rPr lang="en-US" altLang="ko-KR" dirty="0" smtClean="0"/>
                  <a:t>)</a:t>
                </a:r>
              </a:p>
              <a:p>
                <a:pPr lvl="2"/>
                <a:r>
                  <a:rPr lang="en-US" altLang="ko-KR" dirty="0"/>
                  <a:t>JCTVC-O0183 (Microsoft) 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i="1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 smtClean="0"/>
                  <a:t>.</a:t>
                </a:r>
              </a:p>
              <a:p>
                <a:pPr lvl="1"/>
                <a:r>
                  <a:rPr lang="en-US" altLang="ko-KR" dirty="0" smtClean="0"/>
                  <a:t>Step #2 : </a:t>
                </a:r>
                <a:r>
                  <a:rPr lang="en-US" altLang="ko-KR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</m:t>
                    </m:r>
                    <m:r>
                      <a:rPr lang="en-US" altLang="ko-KR" b="0" i="1" smtClean="0">
                        <a:latin typeface="Cambria Math"/>
                      </a:rPr>
                      <m:t>0</m:t>
                    </m:r>
                    <m:r>
                      <a:rPr lang="en-US" altLang="ko-KR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altLang="ko-KR" dirty="0" smtClean="0"/>
                  <a:t>.</a:t>
                </a:r>
              </a:p>
              <a:p>
                <a:pPr lvl="2"/>
                <a:r>
                  <a:rPr lang="en-US" altLang="ko-KR" dirty="0"/>
                  <a:t>JCTVC-O0232 (Sony) :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b="0" i="1" smtClean="0">
                        <a:latin typeface="Cambria Math"/>
                      </a:rPr>
                      <m:t>𝑊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+=</m:t>
                    </m:r>
                    <m:r>
                      <a:rPr lang="en-US" altLang="ko-KR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altLang="ko-KR" dirty="0"/>
                  <a:t>. (Method </a:t>
                </a:r>
                <a:r>
                  <a:rPr lang="en-US" altLang="ko-KR" dirty="0" smtClean="0"/>
                  <a:t>#2)</a:t>
                </a:r>
                <a:endParaRPr lang="en-US" altLang="ko-KR" dirty="0"/>
              </a:p>
            </p:txBody>
          </p:sp>
        </mc:Choice>
        <mc:Fallback xmlns="">
          <p:sp>
            <p:nvSpPr>
              <p:cNvPr id="4099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64" y="764704"/>
                <a:ext cx="9144000" cy="5562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24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77592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Removing intra MV offset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Removing intra MV offsets</a:t>
            </a:r>
          </a:p>
          <a:p>
            <a:pPr lvl="1"/>
            <a:r>
              <a:rPr lang="en-US" altLang="ko-KR" dirty="0" smtClean="0"/>
              <a:t>Horizontal intra MV offset is removed in first, and vertical one in second.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25</a:t>
            </a:fld>
            <a:endParaRPr lang="en-US" altLang="ko-KR" dirty="0"/>
          </a:p>
        </p:txBody>
      </p:sp>
      <p:grpSp>
        <p:nvGrpSpPr>
          <p:cNvPr id="5" name="그룹 4"/>
          <p:cNvGrpSpPr/>
          <p:nvPr/>
        </p:nvGrpSpPr>
        <p:grpSpPr>
          <a:xfrm>
            <a:off x="3244540" y="2155850"/>
            <a:ext cx="2739902" cy="2506419"/>
            <a:chOff x="2849819" y="466911"/>
            <a:chExt cx="2739902" cy="2506419"/>
          </a:xfrm>
        </p:grpSpPr>
        <p:sp>
          <p:nvSpPr>
            <p:cNvPr id="6" name="직사각형 5"/>
            <p:cNvSpPr/>
            <p:nvPr/>
          </p:nvSpPr>
          <p:spPr>
            <a:xfrm>
              <a:off x="2958677" y="2048046"/>
              <a:ext cx="1033292" cy="7619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996940" y="2048046"/>
              <a:ext cx="926133" cy="761998"/>
            </a:xfrm>
            <a:prstGeom prst="rect">
              <a:avLst/>
            </a:prstGeom>
            <a:solidFill>
              <a:srgbClr val="00B0F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B</a:t>
              </a:r>
              <a:endParaRPr lang="ko-KR" altLang="en-US" sz="1200" dirty="0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175541" y="905049"/>
              <a:ext cx="816427" cy="1142997"/>
            </a:xfrm>
            <a:prstGeom prst="rect">
              <a:avLst/>
            </a:prstGeom>
            <a:solidFill>
              <a:srgbClr val="92D05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A’</a:t>
              </a:r>
              <a:endParaRPr lang="ko-KR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직선 연결선 8"/>
            <p:cNvCxnSpPr/>
            <p:nvPr/>
          </p:nvCxnSpPr>
          <p:spPr>
            <a:xfrm>
              <a:off x="2849819" y="1830333"/>
              <a:ext cx="2285996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123824" y="1725645"/>
                  <a:ext cx="465897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ko-KR" altLang="en-US" sz="10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3824" y="1725645"/>
                  <a:ext cx="465897" cy="253916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3799896" y="466911"/>
                  <a:ext cx="470450" cy="2666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ko-KR" altLang="en-US" sz="10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9896" y="466911"/>
                  <a:ext cx="470450" cy="26667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3627766" y="1830332"/>
              <a:ext cx="3642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-W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92817" y="1932531"/>
              <a:ext cx="3337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-H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타원 13"/>
            <p:cNvSpPr/>
            <p:nvPr/>
          </p:nvSpPr>
          <p:spPr>
            <a:xfrm>
              <a:off x="3744007" y="1803118"/>
              <a:ext cx="54428" cy="54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5" name="타원 14"/>
            <p:cNvSpPr/>
            <p:nvPr/>
          </p:nvSpPr>
          <p:spPr>
            <a:xfrm>
              <a:off x="3969382" y="2021744"/>
              <a:ext cx="54428" cy="54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cxnSp>
          <p:nvCxnSpPr>
            <p:cNvPr id="16" name="직선 연결선 15"/>
            <p:cNvCxnSpPr/>
            <p:nvPr/>
          </p:nvCxnSpPr>
          <p:spPr>
            <a:xfrm rot="5400000">
              <a:off x="2849819" y="1830333"/>
              <a:ext cx="2285995" cy="0"/>
            </a:xfrm>
            <a:prstGeom prst="line">
              <a:avLst/>
            </a:prstGeom>
            <a:ln w="127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806570" y="4659860"/>
            <a:ext cx="1607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(a) Target region A, B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0039" y="4659860"/>
            <a:ext cx="273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(b) Horizontal offset-removed region A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436228" y="2155850"/>
            <a:ext cx="2739902" cy="2371259"/>
            <a:chOff x="1835696" y="466910"/>
            <a:chExt cx="2739902" cy="2371259"/>
          </a:xfrm>
        </p:grpSpPr>
        <p:sp>
          <p:nvSpPr>
            <p:cNvPr id="20" name="직사각형 19"/>
            <p:cNvSpPr/>
            <p:nvPr/>
          </p:nvSpPr>
          <p:spPr>
            <a:xfrm>
              <a:off x="2977845" y="2076171"/>
              <a:ext cx="926133" cy="761998"/>
            </a:xfrm>
            <a:prstGeom prst="rect">
              <a:avLst/>
            </a:prstGeom>
            <a:solidFill>
              <a:srgbClr val="00B0F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B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109701" y="1725644"/>
                  <a:ext cx="465897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ko-KR" altLang="en-US" sz="10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9701" y="1725644"/>
                  <a:ext cx="465897" cy="25391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직사각형 21"/>
            <p:cNvSpPr/>
            <p:nvPr/>
          </p:nvSpPr>
          <p:spPr>
            <a:xfrm>
              <a:off x="1944554" y="2048045"/>
              <a:ext cx="1033292" cy="7619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944553" y="905048"/>
              <a:ext cx="816427" cy="1142997"/>
            </a:xfrm>
            <a:prstGeom prst="rect">
              <a:avLst/>
            </a:prstGeom>
            <a:solidFill>
              <a:srgbClr val="92D05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ko-KR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직선 연결선 23"/>
            <p:cNvCxnSpPr/>
            <p:nvPr/>
          </p:nvCxnSpPr>
          <p:spPr>
            <a:xfrm>
              <a:off x="1835696" y="1830332"/>
              <a:ext cx="2285996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785773" y="466910"/>
                  <a:ext cx="470450" cy="2666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ko-KR" altLang="en-US" sz="10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5773" y="466910"/>
                  <a:ext cx="470450" cy="26667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/>
            <p:cNvSpPr txBox="1"/>
            <p:nvPr/>
          </p:nvSpPr>
          <p:spPr>
            <a:xfrm>
              <a:off x="2613643" y="1830331"/>
              <a:ext cx="3642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-W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78694" y="1932530"/>
              <a:ext cx="3337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-H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2729884" y="1803117"/>
              <a:ext cx="54428" cy="54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9" name="타원 28"/>
            <p:cNvSpPr/>
            <p:nvPr/>
          </p:nvSpPr>
          <p:spPr>
            <a:xfrm>
              <a:off x="2955259" y="2021743"/>
              <a:ext cx="54428" cy="54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0" name="오른쪽 화살표 29"/>
            <p:cNvSpPr/>
            <p:nvPr/>
          </p:nvSpPr>
          <p:spPr>
            <a:xfrm>
              <a:off x="2757098" y="1263412"/>
              <a:ext cx="170343" cy="216024"/>
            </a:xfrm>
            <a:prstGeom prst="rightArrow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106860" y="4659861"/>
            <a:ext cx="2650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Times New Roman" pitchFamily="18" charset="0"/>
                <a:cs typeface="Times New Roman" pitchFamily="18" charset="0"/>
              </a:rPr>
              <a:t>(b) Vertically offset-removed region B</a:t>
            </a:r>
            <a:endParaRPr lang="ko-KR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061983" y="2155851"/>
            <a:ext cx="2739902" cy="2506419"/>
            <a:chOff x="6033108" y="1717713"/>
            <a:chExt cx="2739902" cy="2506419"/>
          </a:xfrm>
        </p:grpSpPr>
        <p:sp>
          <p:nvSpPr>
            <p:cNvPr id="33" name="직사각형 32"/>
            <p:cNvSpPr/>
            <p:nvPr/>
          </p:nvSpPr>
          <p:spPr>
            <a:xfrm>
              <a:off x="6368455" y="2155851"/>
              <a:ext cx="816427" cy="1142997"/>
            </a:xfrm>
            <a:prstGeom prst="rect">
              <a:avLst/>
            </a:prstGeom>
            <a:solidFill>
              <a:srgbClr val="92D05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A’</a:t>
              </a:r>
              <a:endParaRPr lang="ko-KR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151591" y="3298848"/>
              <a:ext cx="1033292" cy="7619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184882" y="3081134"/>
              <a:ext cx="926133" cy="761998"/>
            </a:xfrm>
            <a:prstGeom prst="rect">
              <a:avLst/>
            </a:prstGeom>
            <a:solidFill>
              <a:srgbClr val="00B0F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B’</a:t>
              </a:r>
              <a:endParaRPr lang="ko-KR" altLang="en-US" sz="1200" dirty="0"/>
            </a:p>
          </p:txBody>
        </p:sp>
        <p:cxnSp>
          <p:nvCxnSpPr>
            <p:cNvPr id="36" name="직선 연결선 35"/>
            <p:cNvCxnSpPr/>
            <p:nvPr/>
          </p:nvCxnSpPr>
          <p:spPr>
            <a:xfrm>
              <a:off x="6033108" y="3081135"/>
              <a:ext cx="2285996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8307113" y="2976447"/>
                  <a:ext cx="465897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ko-KR" altLang="en-US" sz="10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7113" y="2976447"/>
                  <a:ext cx="465897" cy="25391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6983185" y="1717713"/>
                  <a:ext cx="470450" cy="2666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0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ko-KR" altLang="en-US" sz="1000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3185" y="1717713"/>
                  <a:ext cx="470450" cy="266676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Box 38"/>
            <p:cNvSpPr txBox="1"/>
            <p:nvPr/>
          </p:nvSpPr>
          <p:spPr>
            <a:xfrm>
              <a:off x="6811055" y="3081134"/>
              <a:ext cx="36420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-W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176106" y="3183333"/>
              <a:ext cx="3337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latin typeface="Times New Roman" pitchFamily="18" charset="0"/>
                  <a:cs typeface="Times New Roman" pitchFamily="18" charset="0"/>
                </a:rPr>
                <a:t>-H</a:t>
              </a:r>
              <a:endParaRPr lang="ko-KR" altLang="en-US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타원 40"/>
            <p:cNvSpPr/>
            <p:nvPr/>
          </p:nvSpPr>
          <p:spPr>
            <a:xfrm>
              <a:off x="6927296" y="3053920"/>
              <a:ext cx="54428" cy="54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42" name="타원 41"/>
            <p:cNvSpPr/>
            <p:nvPr/>
          </p:nvSpPr>
          <p:spPr>
            <a:xfrm>
              <a:off x="7152671" y="3272546"/>
              <a:ext cx="54428" cy="5442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cxnSp>
          <p:nvCxnSpPr>
            <p:cNvPr id="43" name="직선 연결선 42"/>
            <p:cNvCxnSpPr/>
            <p:nvPr/>
          </p:nvCxnSpPr>
          <p:spPr>
            <a:xfrm rot="5400000">
              <a:off x="6033108" y="3081135"/>
              <a:ext cx="2285995" cy="0"/>
            </a:xfrm>
            <a:prstGeom prst="line">
              <a:avLst/>
            </a:prstGeom>
            <a:ln w="127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직선 연결선 43"/>
          <p:cNvCxnSpPr/>
          <p:nvPr/>
        </p:nvCxnSpPr>
        <p:spPr>
          <a:xfrm rot="5400000">
            <a:off x="436228" y="3519272"/>
            <a:ext cx="2285995" cy="0"/>
          </a:xfrm>
          <a:prstGeom prst="line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2905602" y="5152559"/>
                <a:ext cx="2537682" cy="32476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1400" b="0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sz="1400" b="0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sz="1400" b="0" i="1" smtClean="0">
                        <a:latin typeface="Cambria Math"/>
                      </a:rPr>
                      <m:t>&gt;</m:t>
                    </m:r>
                    <m:r>
                      <a:rPr lang="en-US" altLang="ko-KR" sz="1400" b="0" i="1">
                        <a:latin typeface="Cambria Math"/>
                      </a:rPr>
                      <m:t>−</m:t>
                    </m:r>
                    <m:r>
                      <a:rPr lang="en-US" altLang="ko-KR" sz="1400" b="0" i="1">
                        <a:latin typeface="Cambria Math"/>
                      </a:rPr>
                      <m:t>𝐻</m:t>
                    </m:r>
                    <m:r>
                      <a:rPr lang="en-US" altLang="ko-KR" sz="1400" b="0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sz="1400" dirty="0" smtClean="0"/>
                  <a:t>  </a:t>
                </a:r>
                <a:r>
                  <a:rPr lang="en-US" altLang="ko-KR" sz="1400" dirty="0" smtClean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1400" b="0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sz="1400" b="0" i="1" smtClean="0">
                        <a:latin typeface="Cambria Math"/>
                      </a:rPr>
                      <m:t>+=</m:t>
                    </m:r>
                    <m:r>
                      <a:rPr lang="en-US" altLang="ko-KR" sz="1400" b="0" i="1" smtClean="0">
                        <a:latin typeface="Cambria Math"/>
                      </a:rPr>
                      <m:t>𝑊</m:t>
                    </m:r>
                  </m:oMath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602" y="5152559"/>
                <a:ext cx="2537682" cy="324769"/>
              </a:xfrm>
              <a:prstGeom prst="rect">
                <a:avLst/>
              </a:prstGeom>
              <a:blipFill rotWithShape="1">
                <a:blip r:embed="rId8"/>
                <a:stretch>
                  <a:fillRect l="-721" t="-1852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375973" y="5152558"/>
                <a:ext cx="2325508" cy="324769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1400" b="0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sz="1400" b="0" i="1" smtClean="0">
                        <a:latin typeface="Cambria Math"/>
                      </a:rPr>
                      <m:t>&gt;0</m:t>
                    </m:r>
                    <m:r>
                      <a:rPr lang="en-US" altLang="ko-KR" sz="1400" b="0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sz="1400" dirty="0" smtClean="0"/>
                  <a:t>  </a:t>
                </a:r>
                <a:r>
                  <a:rPr lang="en-US" altLang="ko-KR" sz="1400" dirty="0" smtClean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sz="1400" b="0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sz="14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sz="1400" b="0" i="1" smtClean="0">
                        <a:latin typeface="Cambria Math"/>
                      </a:rPr>
                      <m:t>+=</m:t>
                    </m:r>
                    <m:r>
                      <a:rPr lang="en-US" altLang="ko-KR" sz="1400" b="0" i="1" smtClean="0">
                        <a:latin typeface="Cambria Math"/>
                      </a:rPr>
                      <m:t>𝐻</m:t>
                    </m:r>
                  </m:oMath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973" y="5152558"/>
                <a:ext cx="2325508" cy="324769"/>
              </a:xfrm>
              <a:prstGeom prst="rect">
                <a:avLst/>
              </a:prstGeom>
              <a:blipFill rotWithShape="1">
                <a:blip r:embed="rId9"/>
                <a:stretch>
                  <a:fillRect l="-787" t="-1852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4737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84976" cy="685800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MVD coding of minus intra MVs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>
          <a:xfrm>
            <a:off x="28364" y="764704"/>
            <a:ext cx="9144000" cy="5562600"/>
          </a:xfrm>
        </p:spPr>
        <p:txBody>
          <a:bodyPr/>
          <a:lstStyle/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dirty="0" smtClean="0"/>
              <a:t>Similar with syntax element to </a:t>
            </a:r>
            <a:r>
              <a:rPr lang="en-US" altLang="ko-KR" dirty="0" err="1" smtClean="0"/>
              <a:t>codeNum</a:t>
            </a:r>
            <a:r>
              <a:rPr lang="en-US" altLang="ko-KR" dirty="0" smtClean="0"/>
              <a:t> mapping of Signed </a:t>
            </a:r>
            <a:r>
              <a:rPr lang="en-US" altLang="ko-KR" dirty="0" err="1" smtClean="0"/>
              <a:t>Exp-Golomb</a:t>
            </a:r>
            <a:r>
              <a:rPr lang="en-US" altLang="ko-KR" dirty="0" smtClean="0"/>
              <a:t> code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26</a:t>
            </a:fld>
            <a:endParaRPr lang="en-US" altLang="ko-KR" dirty="0"/>
          </a:p>
        </p:txBody>
      </p:sp>
      <p:grpSp>
        <p:nvGrpSpPr>
          <p:cNvPr id="5" name="그룹 4"/>
          <p:cNvGrpSpPr/>
          <p:nvPr/>
        </p:nvGrpSpPr>
        <p:grpSpPr>
          <a:xfrm>
            <a:off x="611560" y="2304626"/>
            <a:ext cx="4833422" cy="3685856"/>
            <a:chOff x="611560" y="2304626"/>
            <a:chExt cx="4833422" cy="3685856"/>
          </a:xfrm>
        </p:grpSpPr>
        <p:sp>
          <p:nvSpPr>
            <p:cNvPr id="140" name="TextBox 139"/>
            <p:cNvSpPr txBox="1"/>
            <p:nvPr/>
          </p:nvSpPr>
          <p:spPr>
            <a:xfrm>
              <a:off x="1805821" y="3779851"/>
              <a:ext cx="24449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latin typeface="Times New Roman" pitchFamily="18" charset="0"/>
                  <a:cs typeface="Times New Roman" pitchFamily="18" charset="0"/>
                </a:rPr>
                <a:t>(a) Original distribution of intra MVs</a:t>
              </a:r>
              <a:endParaRPr lang="ko-KR" alt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42" name="그룹 141"/>
            <p:cNvGrpSpPr/>
            <p:nvPr/>
          </p:nvGrpSpPr>
          <p:grpSpPr>
            <a:xfrm>
              <a:off x="611560" y="2304626"/>
              <a:ext cx="4833422" cy="1336904"/>
              <a:chOff x="2051720" y="2060848"/>
              <a:chExt cx="3384376" cy="936104"/>
            </a:xfrm>
          </p:grpSpPr>
          <p:cxnSp>
            <p:nvCxnSpPr>
              <p:cNvPr id="144" name="직선 연결선 143"/>
              <p:cNvCxnSpPr/>
              <p:nvPr/>
            </p:nvCxnSpPr>
            <p:spPr>
              <a:xfrm>
                <a:off x="2051720" y="2996952"/>
                <a:ext cx="3384376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직사각형 144"/>
              <p:cNvSpPr/>
              <p:nvPr/>
            </p:nvSpPr>
            <p:spPr>
              <a:xfrm>
                <a:off x="3709536" y="2060848"/>
                <a:ext cx="72000" cy="93610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3633846" y="2708920"/>
                <a:ext cx="7200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3558156" y="2718486"/>
                <a:ext cx="72000" cy="2784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>
                <a:off x="3482466" y="2743200"/>
                <a:ext cx="72000" cy="25375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3406776" y="2771444"/>
                <a:ext cx="72000" cy="22550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직사각형 149"/>
              <p:cNvSpPr/>
              <p:nvPr/>
            </p:nvSpPr>
            <p:spPr>
              <a:xfrm>
                <a:off x="3331086" y="2792626"/>
                <a:ext cx="72000" cy="20432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직사각형 150"/>
              <p:cNvSpPr/>
              <p:nvPr/>
            </p:nvSpPr>
            <p:spPr>
              <a:xfrm>
                <a:off x="3255396" y="2824402"/>
                <a:ext cx="72000" cy="1725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3179706" y="2849114"/>
                <a:ext cx="72000" cy="14783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직사각형 152"/>
              <p:cNvSpPr/>
              <p:nvPr/>
            </p:nvSpPr>
            <p:spPr>
              <a:xfrm>
                <a:off x="3104016" y="2877358"/>
                <a:ext cx="72000" cy="11959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직사각형 153"/>
              <p:cNvSpPr/>
              <p:nvPr/>
            </p:nvSpPr>
            <p:spPr>
              <a:xfrm>
                <a:off x="3028326" y="2895012"/>
                <a:ext cx="72000" cy="10194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직사각형 154"/>
              <p:cNvSpPr/>
              <p:nvPr/>
            </p:nvSpPr>
            <p:spPr>
              <a:xfrm>
                <a:off x="2952636" y="2912664"/>
                <a:ext cx="72000" cy="84288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직사각형 155"/>
              <p:cNvSpPr/>
              <p:nvPr/>
            </p:nvSpPr>
            <p:spPr>
              <a:xfrm>
                <a:off x="2876946" y="2919724"/>
                <a:ext cx="72000" cy="7722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직사각형 156"/>
              <p:cNvSpPr/>
              <p:nvPr/>
            </p:nvSpPr>
            <p:spPr>
              <a:xfrm>
                <a:off x="2801256" y="2895012"/>
                <a:ext cx="72000" cy="1019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직사각형 157"/>
              <p:cNvSpPr/>
              <p:nvPr/>
            </p:nvSpPr>
            <p:spPr>
              <a:xfrm>
                <a:off x="2725566" y="2916194"/>
                <a:ext cx="72000" cy="8075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직사각형 158"/>
              <p:cNvSpPr/>
              <p:nvPr/>
            </p:nvSpPr>
            <p:spPr>
              <a:xfrm>
                <a:off x="2649876" y="2926786"/>
                <a:ext cx="72000" cy="701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>
                <a:off x="2574186" y="2870298"/>
                <a:ext cx="72000" cy="1266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직사각형 160"/>
              <p:cNvSpPr/>
              <p:nvPr/>
            </p:nvSpPr>
            <p:spPr>
              <a:xfrm>
                <a:off x="2498496" y="2930316"/>
                <a:ext cx="72000" cy="666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직사각형 161"/>
              <p:cNvSpPr/>
              <p:nvPr/>
            </p:nvSpPr>
            <p:spPr>
              <a:xfrm>
                <a:off x="2422806" y="2944438"/>
                <a:ext cx="72000" cy="52513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2347116" y="2891480"/>
                <a:ext cx="72000" cy="10547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2271426" y="2852646"/>
                <a:ext cx="72000" cy="144306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>
                <a:off x="2195736" y="2926786"/>
                <a:ext cx="72000" cy="7016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2904397" y="3604030"/>
              <a:ext cx="355306" cy="351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615064" y="5728872"/>
              <a:ext cx="28264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latin typeface="Times New Roman" pitchFamily="18" charset="0"/>
                  <a:cs typeface="Times New Roman" pitchFamily="18" charset="0"/>
                </a:rPr>
                <a:t>(b) </a:t>
              </a:r>
              <a:r>
                <a:rPr lang="en-US" altLang="ko-KR" sz="1100" dirty="0" smtClean="0">
                  <a:cs typeface="Times New Roman" pitchFamily="18" charset="0"/>
                </a:rPr>
                <a:t>Distribution of intra MVs after mapping</a:t>
              </a:r>
              <a:endParaRPr lang="ko-KR" alt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68" name="그룹 167"/>
            <p:cNvGrpSpPr/>
            <p:nvPr/>
          </p:nvGrpSpPr>
          <p:grpSpPr>
            <a:xfrm>
              <a:off x="611561" y="4264138"/>
              <a:ext cx="4833421" cy="1336904"/>
              <a:chOff x="2051720" y="3861048"/>
              <a:chExt cx="3384376" cy="936104"/>
            </a:xfrm>
          </p:grpSpPr>
          <p:cxnSp>
            <p:nvCxnSpPr>
              <p:cNvPr id="170" name="직선 연결선 169"/>
              <p:cNvCxnSpPr/>
              <p:nvPr/>
            </p:nvCxnSpPr>
            <p:spPr>
              <a:xfrm>
                <a:off x="2051720" y="4797152"/>
                <a:ext cx="3384376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직사각형 170"/>
              <p:cNvSpPr/>
              <p:nvPr/>
            </p:nvSpPr>
            <p:spPr>
              <a:xfrm>
                <a:off x="3709536" y="3861048"/>
                <a:ext cx="72000" cy="93610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3633846" y="4509120"/>
                <a:ext cx="7200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>
                <a:off x="3785226" y="4518686"/>
                <a:ext cx="72000" cy="2784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>
                <a:off x="3860916" y="4571644"/>
                <a:ext cx="72000" cy="22550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3936606" y="4624602"/>
                <a:ext cx="72000" cy="1725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4012296" y="4677559"/>
                <a:ext cx="72000" cy="11959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4087986" y="4712864"/>
                <a:ext cx="72000" cy="84288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사각형 177"/>
              <p:cNvSpPr/>
              <p:nvPr/>
            </p:nvSpPr>
            <p:spPr>
              <a:xfrm>
                <a:off x="4163676" y="4695212"/>
                <a:ext cx="72000" cy="1019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4239366" y="4726986"/>
                <a:ext cx="72000" cy="701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4315056" y="4730517"/>
                <a:ext cx="72000" cy="666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사각형 180"/>
              <p:cNvSpPr/>
              <p:nvPr/>
            </p:nvSpPr>
            <p:spPr>
              <a:xfrm>
                <a:off x="4390746" y="4691681"/>
                <a:ext cx="72000" cy="10547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직사각형 181"/>
              <p:cNvSpPr/>
              <p:nvPr/>
            </p:nvSpPr>
            <p:spPr>
              <a:xfrm>
                <a:off x="4466436" y="4726986"/>
                <a:ext cx="72000" cy="7016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3558156" y="4543400"/>
                <a:ext cx="72000" cy="25375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3482466" y="4592827"/>
                <a:ext cx="72000" cy="20432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직사각형 184"/>
              <p:cNvSpPr/>
              <p:nvPr/>
            </p:nvSpPr>
            <p:spPr>
              <a:xfrm>
                <a:off x="3406776" y="4649315"/>
                <a:ext cx="72000" cy="14783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3331086" y="4695212"/>
                <a:ext cx="72000" cy="10194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직사각형 186"/>
              <p:cNvSpPr/>
              <p:nvPr/>
            </p:nvSpPr>
            <p:spPr>
              <a:xfrm>
                <a:off x="3255396" y="4719925"/>
                <a:ext cx="72000" cy="7722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3179706" y="4716395"/>
                <a:ext cx="72000" cy="8075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직사각형 188"/>
              <p:cNvSpPr/>
              <p:nvPr/>
            </p:nvSpPr>
            <p:spPr>
              <a:xfrm>
                <a:off x="3104016" y="4670498"/>
                <a:ext cx="72000" cy="1266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3028326" y="4744639"/>
                <a:ext cx="72000" cy="52513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직사각형 190"/>
              <p:cNvSpPr/>
              <p:nvPr/>
            </p:nvSpPr>
            <p:spPr>
              <a:xfrm>
                <a:off x="2952636" y="4652846"/>
                <a:ext cx="72000" cy="144306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2909392" y="5553826"/>
              <a:ext cx="355306" cy="351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2" name="그룹 191"/>
          <p:cNvGrpSpPr/>
          <p:nvPr/>
        </p:nvGrpSpPr>
        <p:grpSpPr>
          <a:xfrm>
            <a:off x="5852586" y="2971071"/>
            <a:ext cx="2908865" cy="2502907"/>
            <a:chOff x="611560" y="1052736"/>
            <a:chExt cx="2304256" cy="1982677"/>
          </a:xfrm>
        </p:grpSpPr>
        <p:sp>
          <p:nvSpPr>
            <p:cNvPr id="193" name="순서도: 판단 192"/>
            <p:cNvSpPr/>
            <p:nvPr/>
          </p:nvSpPr>
          <p:spPr>
            <a:xfrm>
              <a:off x="611561" y="1603437"/>
              <a:ext cx="944014" cy="343670"/>
            </a:xfrm>
            <a:prstGeom prst="flowChartDecision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4" name="TextBox 193"/>
                <p:cNvSpPr txBox="1"/>
                <p:nvPr/>
              </p:nvSpPr>
              <p:spPr>
                <a:xfrm>
                  <a:off x="762678" y="2275269"/>
                  <a:ext cx="563980" cy="138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altLang="ko-KR" sz="1200" i="1" smtClean="0">
                            <a:latin typeface="Cambria Math"/>
                            <a:ea typeface="Cambria Math"/>
                          </a:rPr>
                          <m:t>←</m:t>
                        </m:r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(−2</m:t>
                        </m:r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678" y="2275269"/>
                  <a:ext cx="641779" cy="153888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952" r="-7619" b="-44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5" name="TextBox 194"/>
                <p:cNvSpPr txBox="1"/>
                <p:nvPr/>
              </p:nvSpPr>
              <p:spPr>
                <a:xfrm>
                  <a:off x="905699" y="1693269"/>
                  <a:ext cx="307395" cy="138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i="1" smtClean="0">
                            <a:latin typeface="Cambria Math"/>
                          </a:rPr>
                          <m:t>𝑥</m:t>
                        </m:r>
                        <m:r>
                          <a:rPr lang="en-US" altLang="ko-KR" sz="1200" i="1" smtClean="0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ko-KR" sz="1200" b="0" i="1" smtClean="0">
                            <a:latin typeface="Cambria Math"/>
                          </a:rPr>
                          <m:t>0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699" y="1693269"/>
                  <a:ext cx="355738" cy="15388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3448" r="-6897" b="-8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6" name="직사각형 195"/>
            <p:cNvSpPr/>
            <p:nvPr/>
          </p:nvSpPr>
          <p:spPr>
            <a:xfrm>
              <a:off x="611560" y="2209776"/>
              <a:ext cx="944013" cy="274936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7" name="순서도: 수행의 시작/종료 196"/>
            <p:cNvSpPr/>
            <p:nvPr/>
          </p:nvSpPr>
          <p:spPr>
            <a:xfrm>
              <a:off x="611560" y="1052736"/>
              <a:ext cx="944013" cy="288032"/>
            </a:xfrm>
            <a:prstGeom prst="flowChartTerminator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START</a:t>
              </a:r>
              <a:endParaRPr lang="ko-KR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8" name="순서도: 수행의 시작/종료 197"/>
            <p:cNvSpPr/>
            <p:nvPr/>
          </p:nvSpPr>
          <p:spPr>
            <a:xfrm>
              <a:off x="611560" y="2747381"/>
              <a:ext cx="944013" cy="288032"/>
            </a:xfrm>
            <a:prstGeom prst="flowChartTerminator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End</a:t>
              </a:r>
              <a:endParaRPr lang="ko-KR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9" name="직선 화살표 연결선 198"/>
            <p:cNvCxnSpPr>
              <a:stCxn id="197" idx="2"/>
              <a:endCxn id="193" idx="0"/>
            </p:cNvCxnSpPr>
            <p:nvPr/>
          </p:nvCxnSpPr>
          <p:spPr>
            <a:xfrm>
              <a:off x="1083567" y="1340768"/>
              <a:ext cx="1" cy="262669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직선 화살표 연결선 199"/>
            <p:cNvCxnSpPr>
              <a:stCxn id="193" idx="2"/>
              <a:endCxn id="196" idx="0"/>
            </p:cNvCxnSpPr>
            <p:nvPr/>
          </p:nvCxnSpPr>
          <p:spPr>
            <a:xfrm flipH="1">
              <a:off x="1083567" y="1947107"/>
              <a:ext cx="1" cy="262669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직선 화살표 연결선 200"/>
            <p:cNvCxnSpPr>
              <a:stCxn id="196" idx="2"/>
              <a:endCxn id="198" idx="0"/>
            </p:cNvCxnSpPr>
            <p:nvPr/>
          </p:nvCxnSpPr>
          <p:spPr>
            <a:xfrm>
              <a:off x="1083567" y="2484712"/>
              <a:ext cx="0" cy="262669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TextBox 201"/>
            <p:cNvSpPr txBox="1"/>
            <p:nvPr/>
          </p:nvSpPr>
          <p:spPr>
            <a:xfrm>
              <a:off x="1117725" y="1911546"/>
              <a:ext cx="153529" cy="1381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200" dirty="0"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es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576719" y="1615465"/>
              <a:ext cx="121145" cy="1381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200" dirty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4" name="직사각형 203"/>
            <p:cNvSpPr/>
            <p:nvPr/>
          </p:nvSpPr>
          <p:spPr>
            <a:xfrm>
              <a:off x="1971803" y="2209776"/>
              <a:ext cx="944013" cy="274936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5" name="TextBox 204"/>
                <p:cNvSpPr txBox="1"/>
                <p:nvPr/>
              </p:nvSpPr>
              <p:spPr>
                <a:xfrm>
                  <a:off x="2059186" y="2275269"/>
                  <a:ext cx="678695" cy="138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altLang="ko-KR" sz="1200" i="1" smtClean="0">
                            <a:latin typeface="Cambria Math"/>
                            <a:ea typeface="Cambria Math"/>
                          </a:rPr>
                          <m:t>←</m:t>
                        </m:r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(1+2</m:t>
                        </m:r>
                        <m:r>
                          <a:rPr lang="en-US" altLang="ko-KR" sz="12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altLang="ko-KR" sz="1200" b="0" i="1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ko-KR" altLang="en-US" sz="12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9186" y="2275269"/>
                  <a:ext cx="769250" cy="15388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587" r="-4762" b="-44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6" name="꺾인 연결선 205"/>
            <p:cNvCxnSpPr>
              <a:stCxn id="193" idx="3"/>
              <a:endCxn id="204" idx="0"/>
            </p:cNvCxnSpPr>
            <p:nvPr/>
          </p:nvCxnSpPr>
          <p:spPr>
            <a:xfrm>
              <a:off x="1555575" y="1775272"/>
              <a:ext cx="888235" cy="434504"/>
            </a:xfrm>
            <a:prstGeom prst="bentConnector2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꺾인 연결선 206"/>
            <p:cNvCxnSpPr>
              <a:stCxn id="204" idx="2"/>
            </p:cNvCxnSpPr>
            <p:nvPr/>
          </p:nvCxnSpPr>
          <p:spPr>
            <a:xfrm rot="5400000">
              <a:off x="1698021" y="1870257"/>
              <a:ext cx="131334" cy="1360244"/>
            </a:xfrm>
            <a:prstGeom prst="bentConnector2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8" name="TextBox 207"/>
          <p:cNvSpPr txBox="1"/>
          <p:nvPr/>
        </p:nvSpPr>
        <p:spPr>
          <a:xfrm>
            <a:off x="6473818" y="5643858"/>
            <a:ext cx="1388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cs typeface="Times New Roman" pitchFamily="18" charset="0"/>
              </a:rPr>
              <a:t>(c) Inverse mapping</a:t>
            </a:r>
            <a:endParaRPr lang="ko-KR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67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MVD coding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mvd_coding</a:t>
            </a:r>
            <a:r>
              <a:rPr lang="en-US" altLang="ko-KR" dirty="0" smtClean="0"/>
              <a:t> in HEVC version 1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508576"/>
            <a:ext cx="838200" cy="304800"/>
          </a:xfrm>
        </p:spPr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27</a:t>
            </a:fld>
            <a:endParaRPr lang="en-US" altLang="ko-KR" dirty="0"/>
          </a:p>
        </p:txBody>
      </p:sp>
      <p:grpSp>
        <p:nvGrpSpPr>
          <p:cNvPr id="5" name="그룹 4"/>
          <p:cNvGrpSpPr/>
          <p:nvPr/>
        </p:nvGrpSpPr>
        <p:grpSpPr>
          <a:xfrm>
            <a:off x="1173790" y="2107507"/>
            <a:ext cx="6502452" cy="2622486"/>
            <a:chOff x="629876" y="806514"/>
            <a:chExt cx="4895558" cy="1974414"/>
          </a:xfrm>
        </p:grpSpPr>
        <p:sp>
          <p:nvSpPr>
            <p:cNvPr id="6" name="직사각형 5"/>
            <p:cNvSpPr/>
            <p:nvPr/>
          </p:nvSpPr>
          <p:spPr>
            <a:xfrm>
              <a:off x="640373" y="1537673"/>
              <a:ext cx="1224136" cy="27493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abs_mvd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== 0 ?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051720" y="1907273"/>
              <a:ext cx="1224136" cy="27493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abs_mvd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== 1 ?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859339" y="2276872"/>
              <a:ext cx="1224136" cy="27493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Exp-Golomb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Code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290277" y="1907273"/>
              <a:ext cx="417627" cy="274936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Sign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5098105" y="2276872"/>
              <a:ext cx="417627" cy="274936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Sign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꺾인 연결선 10"/>
            <p:cNvCxnSpPr>
              <a:stCxn id="6" idx="2"/>
              <a:endCxn id="7" idx="1"/>
            </p:cNvCxnSpPr>
            <p:nvPr/>
          </p:nvCxnSpPr>
          <p:spPr>
            <a:xfrm rot="16200000" flipH="1">
              <a:off x="1536014" y="1529035"/>
              <a:ext cx="232132" cy="799279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꺾인 연결선 11"/>
            <p:cNvCxnSpPr>
              <a:stCxn id="7" idx="2"/>
              <a:endCxn id="8" idx="1"/>
            </p:cNvCxnSpPr>
            <p:nvPr/>
          </p:nvCxnSpPr>
          <p:spPr>
            <a:xfrm rot="16200000" flipH="1">
              <a:off x="3145498" y="1700498"/>
              <a:ext cx="232131" cy="1195551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252441" y="2027136"/>
              <a:ext cx="236788" cy="2317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ko-K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63788" y="2372520"/>
              <a:ext cx="236788" cy="2317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ko-K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3282962" y="836712"/>
              <a:ext cx="0" cy="1944216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>
              <a:off x="638810" y="836712"/>
              <a:ext cx="0" cy="1944216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5525434" y="836712"/>
              <a:ext cx="0" cy="1944216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29876" y="1291452"/>
              <a:ext cx="1240852" cy="2317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Abs_mvd_greater0</a:t>
              </a:r>
              <a:endParaRPr lang="ko-K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46471" y="1661052"/>
              <a:ext cx="1240852" cy="2317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Abs_mvd_greater1</a:t>
              </a:r>
              <a:endParaRPr lang="ko-K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직선 화살표 연결선 19"/>
            <p:cNvCxnSpPr/>
            <p:nvPr/>
          </p:nvCxnSpPr>
          <p:spPr>
            <a:xfrm>
              <a:off x="640373" y="1052736"/>
              <a:ext cx="262119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>
              <a:off x="3282962" y="1052736"/>
              <a:ext cx="223277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639770" y="806514"/>
              <a:ext cx="596434" cy="2317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Context</a:t>
              </a:r>
              <a:endParaRPr lang="ko-K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08480" y="806514"/>
              <a:ext cx="1190212" cy="2317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Times New Roman" pitchFamily="18" charset="0"/>
                  <a:cs typeface="Times New Roman" pitchFamily="18" charset="0"/>
                </a:rPr>
                <a:t>Bypass mode (EP)</a:t>
              </a:r>
              <a:endParaRPr lang="ko-K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1425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Removing intra MV offset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9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28364" y="764704"/>
                <a:ext cx="9144000" cy="5562600"/>
              </a:xfrm>
            </p:spPr>
            <p:txBody>
              <a:bodyPr/>
              <a:lstStyle/>
              <a:p>
                <a:r>
                  <a:rPr lang="en-US" altLang="ko-KR" dirty="0" smtClean="0"/>
                  <a:t>Proposed solution #1</a:t>
                </a:r>
              </a:p>
              <a:p>
                <a:pPr lvl="1"/>
                <a:r>
                  <a:rPr lang="en-US" altLang="ko-KR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&gt;−</m:t>
                    </m:r>
                    <m:r>
                      <a:rPr lang="en-US" altLang="ko-KR" i="1">
                        <a:latin typeface="Cambria Math"/>
                      </a:rPr>
                      <m:t>𝐻</m:t>
                    </m:r>
                    <m:r>
                      <a:rPr lang="en-US" altLang="ko-KR" i="1">
                        <a:latin typeface="Cambria Math"/>
                      </a:rPr>
                      <m:t>,</m:t>
                    </m:r>
                  </m:oMath>
                </a14:m>
                <a:r>
                  <a:rPr lang="ko-KR" altLang="en-US" dirty="0"/>
                  <a:t>  </a:t>
                </a:r>
                <a:r>
                  <a:rPr lang="en-US" altLang="ko-KR" dirty="0"/>
                  <a:t>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+=</m:t>
                    </m:r>
                    <m:r>
                      <a:rPr lang="en-US" altLang="ko-KR" b="0" i="1" smtClean="0">
                        <a:latin typeface="Cambria Math"/>
                      </a:rPr>
                      <m:t>𝑊</m:t>
                    </m:r>
                  </m:oMath>
                </a14:m>
                <a:r>
                  <a:rPr lang="en-US" altLang="ko-KR" dirty="0" smtClean="0"/>
                  <a:t>.</a:t>
                </a:r>
              </a:p>
            </p:txBody>
          </p:sp>
        </mc:Choice>
        <mc:Fallback xmlns="">
          <p:sp>
            <p:nvSpPr>
              <p:cNvPr id="4099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64" y="764704"/>
                <a:ext cx="9144000" cy="5562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grpSp>
        <p:nvGrpSpPr>
          <p:cNvPr id="13" name="그룹 12"/>
          <p:cNvGrpSpPr/>
          <p:nvPr/>
        </p:nvGrpSpPr>
        <p:grpSpPr>
          <a:xfrm>
            <a:off x="2214092" y="2518174"/>
            <a:ext cx="5044606" cy="3143074"/>
            <a:chOff x="2214092" y="2272781"/>
            <a:chExt cx="5044606" cy="3143074"/>
          </a:xfrm>
        </p:grpSpPr>
        <p:sp>
          <p:nvSpPr>
            <p:cNvPr id="61" name="직사각형 60"/>
            <p:cNvSpPr/>
            <p:nvPr/>
          </p:nvSpPr>
          <p:spPr bwMode="auto">
            <a:xfrm>
              <a:off x="2214093" y="2272781"/>
              <a:ext cx="2766394" cy="561936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5" name="직사각형 84"/>
            <p:cNvSpPr/>
            <p:nvPr/>
          </p:nvSpPr>
          <p:spPr bwMode="auto">
            <a:xfrm>
              <a:off x="5618386" y="3472616"/>
              <a:ext cx="1640312" cy="154918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6" name="직사각형 85"/>
            <p:cNvSpPr/>
            <p:nvPr/>
          </p:nvSpPr>
          <p:spPr bwMode="auto">
            <a:xfrm>
              <a:off x="4980487" y="2272781"/>
              <a:ext cx="2278211" cy="56193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7" name="직사각형 86"/>
            <p:cNvSpPr/>
            <p:nvPr/>
          </p:nvSpPr>
          <p:spPr bwMode="auto">
            <a:xfrm>
              <a:off x="2851045" y="2834717"/>
              <a:ext cx="2766395" cy="2193819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88" name="직사각형 87"/>
            <p:cNvSpPr/>
            <p:nvPr/>
          </p:nvSpPr>
          <p:spPr bwMode="auto">
            <a:xfrm>
              <a:off x="5622252" y="2834717"/>
              <a:ext cx="637899" cy="6378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92" name="직선 화살표 연결선 91"/>
            <p:cNvCxnSpPr>
              <a:stCxn id="88" idx="2"/>
              <a:endCxn id="88" idx="0"/>
            </p:cNvCxnSpPr>
            <p:nvPr/>
          </p:nvCxnSpPr>
          <p:spPr bwMode="auto">
            <a:xfrm flipV="1">
              <a:off x="5941202" y="2834717"/>
              <a:ext cx="0" cy="63789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4" name="TextBox 93"/>
            <p:cNvSpPr txBox="1"/>
            <p:nvPr/>
          </p:nvSpPr>
          <p:spPr>
            <a:xfrm>
              <a:off x="5941201" y="3022861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H</a:t>
              </a:r>
              <a:endParaRPr lang="ko-KR" altLang="en-US" sz="1050" i="1" dirty="0"/>
            </a:p>
          </p:txBody>
        </p:sp>
        <p:cxnSp>
          <p:nvCxnSpPr>
            <p:cNvPr id="99" name="직선 화살표 연결선 98"/>
            <p:cNvCxnSpPr/>
            <p:nvPr/>
          </p:nvCxnSpPr>
          <p:spPr bwMode="auto">
            <a:xfrm flipH="1">
              <a:off x="5631123" y="4252567"/>
              <a:ext cx="64176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>
              <a:off x="5797155" y="4252566"/>
              <a:ext cx="3097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W</a:t>
              </a:r>
              <a:endParaRPr lang="ko-KR" altLang="en-US" sz="1050" i="1" dirty="0"/>
            </a:p>
          </p:txBody>
        </p:sp>
        <p:cxnSp>
          <p:nvCxnSpPr>
            <p:cNvPr id="101" name="직선 화살표 연결선 100"/>
            <p:cNvCxnSpPr/>
            <p:nvPr/>
          </p:nvCxnSpPr>
          <p:spPr bwMode="auto">
            <a:xfrm flipV="1">
              <a:off x="6438543" y="3466945"/>
              <a:ext cx="0" cy="63789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2" name="TextBox 101"/>
            <p:cNvSpPr txBox="1"/>
            <p:nvPr/>
          </p:nvSpPr>
          <p:spPr>
            <a:xfrm>
              <a:off x="6438542" y="3655089"/>
              <a:ext cx="293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i="1" dirty="0" smtClean="0"/>
                <a:t>H</a:t>
              </a:r>
              <a:endParaRPr lang="ko-KR" altLang="en-US" sz="1050" i="1" dirty="0"/>
            </a:p>
          </p:txBody>
        </p:sp>
        <p:grpSp>
          <p:nvGrpSpPr>
            <p:cNvPr id="103" name="그룹 102"/>
            <p:cNvGrpSpPr/>
            <p:nvPr/>
          </p:nvGrpSpPr>
          <p:grpSpPr>
            <a:xfrm>
              <a:off x="2655854" y="2337725"/>
              <a:ext cx="1882873" cy="432048"/>
              <a:chOff x="971600" y="1412777"/>
              <a:chExt cx="1882873" cy="432048"/>
            </a:xfrm>
          </p:grpSpPr>
          <p:sp>
            <p:nvSpPr>
              <p:cNvPr id="121" name="모서리가 둥근 직사각형 120"/>
              <p:cNvSpPr/>
              <p:nvPr/>
            </p:nvSpPr>
            <p:spPr bwMode="auto">
              <a:xfrm>
                <a:off x="971600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2" name="TextBox 121"/>
                  <p:cNvSpPr txBox="1"/>
                  <p:nvPr/>
                </p:nvSpPr>
                <p:spPr>
                  <a:xfrm>
                    <a:off x="1055454" y="1482992"/>
                    <a:ext cx="1799019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altLang="ko-KR" sz="12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>
                        <a:solidFill>
                          <a:schemeClr val="tx1"/>
                        </a:solidFill>
                      </a:rPr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2" name="TextBox 1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5454" y="1482992"/>
                    <a:ext cx="1799019" cy="291618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4" name="그룹 103"/>
            <p:cNvGrpSpPr/>
            <p:nvPr/>
          </p:nvGrpSpPr>
          <p:grpSpPr>
            <a:xfrm>
              <a:off x="5218650" y="2337725"/>
              <a:ext cx="1801885" cy="432048"/>
              <a:chOff x="3020476" y="1421978"/>
              <a:chExt cx="1801885" cy="432048"/>
            </a:xfrm>
          </p:grpSpPr>
          <p:sp>
            <p:nvSpPr>
              <p:cNvPr id="119" name="모서리가 둥근 직사각형 118"/>
              <p:cNvSpPr/>
              <p:nvPr/>
            </p:nvSpPr>
            <p:spPr bwMode="auto">
              <a:xfrm>
                <a:off x="3020476" y="1421978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3089322" y="1482992"/>
                    <a:ext cx="1733039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 smtClean="0">
                            <a:latin typeface="Cambria Math"/>
                          </a:rPr>
                          <m:t>&gt;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latin typeface="Cambria Math"/>
                          </a:rPr>
                          <m:t>𝑊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/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0" name="TextBox 1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89322" y="1482992"/>
                    <a:ext cx="1733039" cy="291618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5" name="그룹 104"/>
            <p:cNvGrpSpPr/>
            <p:nvPr/>
          </p:nvGrpSpPr>
          <p:grpSpPr>
            <a:xfrm>
              <a:off x="3343397" y="3715602"/>
              <a:ext cx="1781691" cy="432048"/>
              <a:chOff x="4944689" y="1412777"/>
              <a:chExt cx="1781691" cy="432048"/>
            </a:xfrm>
          </p:grpSpPr>
          <p:sp>
            <p:nvSpPr>
              <p:cNvPr id="117" name="모서리가 둥근 직사각형 116"/>
              <p:cNvSpPr/>
              <p:nvPr/>
            </p:nvSpPr>
            <p:spPr bwMode="auto">
              <a:xfrm>
                <a:off x="4944689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TextBox 117"/>
                  <p:cNvSpPr txBox="1"/>
                  <p:nvPr/>
                </p:nvSpPr>
                <p:spPr>
                  <a:xfrm>
                    <a:off x="5060194" y="1482992"/>
                    <a:ext cx="1550681" cy="29161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≤0</m:t>
                        </m:r>
                        <m:r>
                          <a:rPr lang="en-US" altLang="ko-KR" sz="1200" b="0" i="1"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1200" dirty="0" smtClean="0"/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12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1200" b="0" i="1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12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1200" b="0" i="1" smtClean="0">
                            <a:latin typeface="Cambria Math"/>
                          </a:rPr>
                          <m:t>&gt;−</m:t>
                        </m:r>
                        <m:r>
                          <a:rPr lang="en-US" altLang="ko-KR" sz="1200" b="0" i="1" smtClean="0"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1200" dirty="0"/>
                  </a:p>
                </p:txBody>
              </p:sp>
            </mc:Choice>
            <mc:Fallback xmlns="">
              <p:sp>
                <p:nvSpPr>
                  <p:cNvPr id="118" name="TextBox 1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0194" y="1482992"/>
                    <a:ext cx="1550681" cy="291618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6" name="직사각형 105"/>
            <p:cNvSpPr/>
            <p:nvPr/>
          </p:nvSpPr>
          <p:spPr bwMode="auto">
            <a:xfrm>
              <a:off x="5617440" y="2834717"/>
              <a:ext cx="1641258" cy="218708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112" name="직선 연결선 111"/>
            <p:cNvCxnSpPr/>
            <p:nvPr/>
          </p:nvCxnSpPr>
          <p:spPr bwMode="auto">
            <a:xfrm>
              <a:off x="2214092" y="2272781"/>
              <a:ext cx="0" cy="561936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직선 연결선 112"/>
            <p:cNvCxnSpPr/>
            <p:nvPr/>
          </p:nvCxnSpPr>
          <p:spPr bwMode="auto">
            <a:xfrm>
              <a:off x="2214092" y="2272781"/>
              <a:ext cx="5044606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직선 연결선 113"/>
            <p:cNvCxnSpPr/>
            <p:nvPr/>
          </p:nvCxnSpPr>
          <p:spPr bwMode="auto">
            <a:xfrm>
              <a:off x="2851045" y="5028536"/>
              <a:ext cx="2766395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직선 연결선 114"/>
            <p:cNvCxnSpPr/>
            <p:nvPr/>
          </p:nvCxnSpPr>
          <p:spPr bwMode="auto">
            <a:xfrm flipV="1">
              <a:off x="5617440" y="2834717"/>
              <a:ext cx="0" cy="2187083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직선 연결선 115"/>
            <p:cNvCxnSpPr/>
            <p:nvPr/>
          </p:nvCxnSpPr>
          <p:spPr bwMode="auto">
            <a:xfrm>
              <a:off x="5617440" y="2834717"/>
              <a:ext cx="1641258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직선 연결선 107"/>
            <p:cNvCxnSpPr/>
            <p:nvPr/>
          </p:nvCxnSpPr>
          <p:spPr bwMode="auto">
            <a:xfrm>
              <a:off x="7258698" y="2272781"/>
              <a:ext cx="0" cy="561936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TextBox 108"/>
            <p:cNvSpPr txBox="1"/>
            <p:nvPr/>
          </p:nvSpPr>
          <p:spPr>
            <a:xfrm>
              <a:off x="3315133" y="5046523"/>
              <a:ext cx="3702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Allowed search range for intra MC </a:t>
              </a:r>
              <a:endParaRPr lang="ko-KR" altLang="en-US" dirty="0"/>
            </a:p>
          </p:txBody>
        </p:sp>
        <p:cxnSp>
          <p:nvCxnSpPr>
            <p:cNvPr id="110" name="꺾인 연결선 109"/>
            <p:cNvCxnSpPr>
              <a:endCxn id="109" idx="1"/>
            </p:cNvCxnSpPr>
            <p:nvPr/>
          </p:nvCxnSpPr>
          <p:spPr bwMode="auto">
            <a:xfrm>
              <a:off x="3083089" y="5046523"/>
              <a:ext cx="232044" cy="184666"/>
            </a:xfrm>
            <a:prstGeom prst="bentConnector3">
              <a:avLst>
                <a:gd name="adj1" fmla="val -2934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1" name="직사각형 110"/>
            <p:cNvSpPr/>
            <p:nvPr/>
          </p:nvSpPr>
          <p:spPr bwMode="auto">
            <a:xfrm>
              <a:off x="5622252" y="3472616"/>
              <a:ext cx="637899" cy="63789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 bwMode="auto">
            <a:xfrm>
              <a:off x="2214092" y="2834717"/>
              <a:ext cx="636953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직선 연결선 8"/>
            <p:cNvCxnSpPr/>
            <p:nvPr/>
          </p:nvCxnSpPr>
          <p:spPr bwMode="auto">
            <a:xfrm>
              <a:off x="2851045" y="2834717"/>
              <a:ext cx="0" cy="2187083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3" name="직사각형 122"/>
          <p:cNvSpPr/>
          <p:nvPr/>
        </p:nvSpPr>
        <p:spPr>
          <a:xfrm>
            <a:off x="3904335" y="6165304"/>
            <a:ext cx="5238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altLang="ko-KR" sz="1200" dirty="0">
                <a:solidFill>
                  <a:schemeClr val="bg1">
                    <a:lumMod val="75000"/>
                  </a:schemeClr>
                </a:solidFill>
              </a:rPr>
              <a:t>JCTVC-O0232 (Sony) </a:t>
            </a:r>
            <a:r>
              <a:rPr lang="en-US" altLang="ko-KR" sz="1200" dirty="0" smtClean="0">
                <a:solidFill>
                  <a:schemeClr val="bg1">
                    <a:lumMod val="75000"/>
                  </a:schemeClr>
                </a:solidFill>
              </a:rPr>
              <a:t>Method </a:t>
            </a:r>
            <a:r>
              <a:rPr lang="en-US" altLang="ko-KR" sz="1200" dirty="0">
                <a:solidFill>
                  <a:schemeClr val="bg1">
                    <a:lumMod val="75000"/>
                  </a:schemeClr>
                </a:solidFill>
              </a:rPr>
              <a:t>#</a:t>
            </a:r>
            <a:r>
              <a:rPr lang="en-US" altLang="ko-KR" sz="1200" dirty="0" smtClean="0">
                <a:solidFill>
                  <a:schemeClr val="bg1">
                    <a:lumMod val="75000"/>
                  </a:schemeClr>
                </a:solidFill>
              </a:rPr>
              <a:t>1,  JCTVC-O0183 </a:t>
            </a:r>
            <a:r>
              <a:rPr lang="en-US" altLang="ko-KR" sz="1200" dirty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altLang="ko-KR" sz="1200" dirty="0" smtClean="0">
                <a:solidFill>
                  <a:schemeClr val="bg1">
                    <a:lumMod val="75000"/>
                  </a:schemeClr>
                </a:solidFill>
              </a:rPr>
              <a:t>Microsoft)</a:t>
            </a:r>
            <a:endParaRPr lang="en-US" altLang="ko-KR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35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#1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내용 개체 틀 1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>
                    <a:solidFill>
                      <a:schemeClr val="accent2"/>
                    </a:solidFill>
                  </a:rPr>
                  <a:t>Removing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 smtClean="0">
                    <a:solidFill>
                      <a:schemeClr val="accent2"/>
                    </a:solidFill>
                  </a:rPr>
                  <a:t> offset</a:t>
                </a:r>
              </a:p>
              <a:p>
                <a:pPr lvl="1"/>
                <a:r>
                  <a:rPr lang="en-US" altLang="ko-KR" dirty="0" smtClean="0">
                    <a:solidFill>
                      <a:schemeClr val="tx1"/>
                    </a:solidFill>
                  </a:rPr>
                  <a:t>With RCE2&amp;RCE3 CTC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내용 개체 틀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559564"/>
              </p:ext>
            </p:extLst>
          </p:nvPr>
        </p:nvGraphicFramePr>
        <p:xfrm>
          <a:off x="1691680" y="2060848"/>
          <a:ext cx="5600700" cy="2752725"/>
        </p:xfrm>
        <a:graphic>
          <a:graphicData uri="http://schemas.openxmlformats.org/drawingml/2006/table">
            <a:tbl>
              <a:tblPr/>
              <a:tblGrid>
                <a:gridCol w="14859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Bit-saving (Method 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411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#1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668517"/>
              </p:ext>
            </p:extLst>
          </p:nvPr>
        </p:nvGraphicFramePr>
        <p:xfrm>
          <a:off x="539552" y="758238"/>
          <a:ext cx="8183717" cy="5759155"/>
        </p:xfrm>
        <a:graphic>
          <a:graphicData uri="http://schemas.openxmlformats.org/drawingml/2006/table">
            <a:tbl>
              <a:tblPr/>
              <a:tblGrid>
                <a:gridCol w="1620539"/>
                <a:gridCol w="729242"/>
                <a:gridCol w="729242"/>
                <a:gridCol w="729242"/>
                <a:gridCol w="729242"/>
                <a:gridCol w="729242"/>
                <a:gridCol w="729242"/>
                <a:gridCol w="729242"/>
                <a:gridCol w="729242"/>
                <a:gridCol w="729242"/>
              </a:tblGrid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Enc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97%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96%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LB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 dirty="0">
                        <a:solidFill>
                          <a:srgbClr val="80808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9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2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50" charset="-127"/>
                          <a:cs typeface="Arial" pitchFamily="34" charset="0"/>
                        </a:rPr>
                        <a:t>101%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50" charset="-127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465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84976" cy="68580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MVD coding of minus intra MVs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>
          <a:xfrm>
            <a:off x="28364" y="764704"/>
            <a:ext cx="9144000" cy="5562600"/>
          </a:xfrm>
        </p:spPr>
        <p:txBody>
          <a:bodyPr/>
          <a:lstStyle/>
          <a:p>
            <a:r>
              <a:rPr lang="en-US" altLang="ko-KR" dirty="0" smtClean="0"/>
              <a:t>Proposed solution #2</a:t>
            </a:r>
          </a:p>
          <a:p>
            <a:pPr lvl="1"/>
            <a:r>
              <a:rPr lang="en-US" altLang="ko-KR" dirty="0" smtClean="0"/>
              <a:t>Sign coding with odd/even signal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6A1D88-1CD3-4572-8456-B88C3A07EE88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grpSp>
        <p:nvGrpSpPr>
          <p:cNvPr id="7" name="그룹 6"/>
          <p:cNvGrpSpPr/>
          <p:nvPr/>
        </p:nvGrpSpPr>
        <p:grpSpPr>
          <a:xfrm>
            <a:off x="611560" y="2304626"/>
            <a:ext cx="4833422" cy="3685856"/>
            <a:chOff x="611560" y="2304626"/>
            <a:chExt cx="4833422" cy="36858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TextBox 139"/>
                <p:cNvSpPr txBox="1"/>
                <p:nvPr/>
              </p:nvSpPr>
              <p:spPr>
                <a:xfrm>
                  <a:off x="1989589" y="3779851"/>
                  <a:ext cx="207736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100" b="1" dirty="0" smtClean="0">
                      <a:latin typeface="Times New Roman" pitchFamily="18" charset="0"/>
                      <a:cs typeface="Times New Roman" pitchFamily="18" charset="0"/>
                    </a:rPr>
                    <a:t>(a)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1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1100" b="0" i="1">
                              <a:latin typeface="Cambria Math"/>
                            </a:rPr>
                            <m:t>𝑀𝑉</m:t>
                          </m:r>
                        </m:e>
                        <m:sub>
                          <m:r>
                            <a:rPr lang="en-US" altLang="ko-KR" sz="1100" b="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altLang="ko-KR" sz="1100" b="0" i="1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altLang="ko-KR" sz="1100" b="1" dirty="0" smtClean="0">
                      <a:latin typeface="Times New Roman" pitchFamily="18" charset="0"/>
                      <a:cs typeface="Times New Roman" pitchFamily="18" charset="0"/>
                    </a:rPr>
                    <a:t>distribution in region A</a:t>
                  </a:r>
                  <a:endParaRPr lang="ko-KR" altLang="en-US" sz="11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0" name="TextBox 1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9589" y="3779851"/>
                  <a:ext cx="2077364" cy="261610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1627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2" name="그룹 141"/>
            <p:cNvGrpSpPr/>
            <p:nvPr/>
          </p:nvGrpSpPr>
          <p:grpSpPr>
            <a:xfrm>
              <a:off x="611560" y="2304626"/>
              <a:ext cx="4833422" cy="1336904"/>
              <a:chOff x="2051720" y="2060848"/>
              <a:chExt cx="3384376" cy="936104"/>
            </a:xfrm>
          </p:grpSpPr>
          <p:cxnSp>
            <p:nvCxnSpPr>
              <p:cNvPr id="144" name="직선 연결선 143"/>
              <p:cNvCxnSpPr/>
              <p:nvPr/>
            </p:nvCxnSpPr>
            <p:spPr>
              <a:xfrm>
                <a:off x="2051720" y="2996952"/>
                <a:ext cx="3384376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직사각형 144"/>
              <p:cNvSpPr/>
              <p:nvPr/>
            </p:nvSpPr>
            <p:spPr>
              <a:xfrm>
                <a:off x="3709536" y="2060848"/>
                <a:ext cx="72000" cy="93610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3633846" y="2708920"/>
                <a:ext cx="7200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3558156" y="2718486"/>
                <a:ext cx="72000" cy="2784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>
                <a:off x="3482466" y="2743200"/>
                <a:ext cx="72000" cy="25375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3406776" y="2771444"/>
                <a:ext cx="72000" cy="22550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직사각형 149"/>
              <p:cNvSpPr/>
              <p:nvPr/>
            </p:nvSpPr>
            <p:spPr>
              <a:xfrm>
                <a:off x="3331086" y="2792626"/>
                <a:ext cx="72000" cy="20432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직사각형 150"/>
              <p:cNvSpPr/>
              <p:nvPr/>
            </p:nvSpPr>
            <p:spPr>
              <a:xfrm>
                <a:off x="3255396" y="2824402"/>
                <a:ext cx="72000" cy="1725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3179706" y="2849114"/>
                <a:ext cx="72000" cy="14783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직사각형 152"/>
              <p:cNvSpPr/>
              <p:nvPr/>
            </p:nvSpPr>
            <p:spPr>
              <a:xfrm>
                <a:off x="3104016" y="2877358"/>
                <a:ext cx="72000" cy="11959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직사각형 153"/>
              <p:cNvSpPr/>
              <p:nvPr/>
            </p:nvSpPr>
            <p:spPr>
              <a:xfrm>
                <a:off x="3028326" y="2895012"/>
                <a:ext cx="72000" cy="10194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직사각형 154"/>
              <p:cNvSpPr/>
              <p:nvPr/>
            </p:nvSpPr>
            <p:spPr>
              <a:xfrm>
                <a:off x="2952636" y="2912664"/>
                <a:ext cx="72000" cy="84288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직사각형 155"/>
              <p:cNvSpPr/>
              <p:nvPr/>
            </p:nvSpPr>
            <p:spPr>
              <a:xfrm>
                <a:off x="2876946" y="2919724"/>
                <a:ext cx="72000" cy="7722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직사각형 156"/>
              <p:cNvSpPr/>
              <p:nvPr/>
            </p:nvSpPr>
            <p:spPr>
              <a:xfrm>
                <a:off x="2801256" y="2895012"/>
                <a:ext cx="72000" cy="1019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직사각형 157"/>
              <p:cNvSpPr/>
              <p:nvPr/>
            </p:nvSpPr>
            <p:spPr>
              <a:xfrm>
                <a:off x="2725566" y="2916194"/>
                <a:ext cx="72000" cy="8075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직사각형 158"/>
              <p:cNvSpPr/>
              <p:nvPr/>
            </p:nvSpPr>
            <p:spPr>
              <a:xfrm>
                <a:off x="2649876" y="2926786"/>
                <a:ext cx="72000" cy="701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>
                <a:off x="2574186" y="2870298"/>
                <a:ext cx="72000" cy="1266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직사각형 160"/>
              <p:cNvSpPr/>
              <p:nvPr/>
            </p:nvSpPr>
            <p:spPr>
              <a:xfrm>
                <a:off x="2498496" y="2930316"/>
                <a:ext cx="72000" cy="666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직사각형 161"/>
              <p:cNvSpPr/>
              <p:nvPr/>
            </p:nvSpPr>
            <p:spPr>
              <a:xfrm>
                <a:off x="2422806" y="2944438"/>
                <a:ext cx="72000" cy="52513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2347116" y="2891480"/>
                <a:ext cx="72000" cy="10547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2271426" y="2852646"/>
                <a:ext cx="72000" cy="144306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>
                <a:off x="2195736" y="2926786"/>
                <a:ext cx="72000" cy="7016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2904397" y="3604030"/>
              <a:ext cx="355306" cy="351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6" name="TextBox 165"/>
                <p:cNvSpPr txBox="1"/>
                <p:nvPr/>
              </p:nvSpPr>
              <p:spPr>
                <a:xfrm>
                  <a:off x="1542352" y="5728872"/>
                  <a:ext cx="297183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100" b="1" dirty="0" smtClean="0">
                      <a:latin typeface="Times New Roman" pitchFamily="18" charset="0"/>
                      <a:cs typeface="Times New Roman" pitchFamily="18" charset="0"/>
                    </a:rPr>
                    <a:t>(b)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11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1100" b="0" i="1">
                              <a:latin typeface="Cambria Math"/>
                            </a:rPr>
                            <m:t>𝑀𝑉</m:t>
                          </m:r>
                        </m:e>
                        <m:sub>
                          <m:r>
                            <a:rPr lang="en-US" altLang="ko-KR" sz="1100" b="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altLang="ko-KR" sz="1100" b="0" i="1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altLang="ko-KR" sz="1100" dirty="0" smtClean="0">
                      <a:cs typeface="Times New Roman" pitchFamily="18" charset="0"/>
                    </a:rPr>
                    <a:t>distribution</a:t>
                  </a:r>
                  <a14:m>
                    <m:oMath xmlns:m="http://schemas.openxmlformats.org/officeDocument/2006/math">
                      <m:r>
                        <a:rPr lang="en-US" altLang="ko-KR" sz="1100" b="1" i="0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altLang="ko-KR" sz="1100" dirty="0" smtClean="0">
                      <a:cs typeface="Times New Roman" pitchFamily="18" charset="0"/>
                    </a:rPr>
                    <a:t>in region </a:t>
                  </a:r>
                  <a:r>
                    <a:rPr lang="en-US" altLang="ko-KR" sz="1100" dirty="0">
                      <a:cs typeface="Times New Roman" pitchFamily="18" charset="0"/>
                    </a:rPr>
                    <a:t>A </a:t>
                  </a:r>
                  <a:r>
                    <a:rPr lang="en-US" altLang="ko-KR" sz="1100" dirty="0" smtClean="0">
                      <a:cs typeface="Times New Roman" pitchFamily="18" charset="0"/>
                    </a:rPr>
                    <a:t>after mapping</a:t>
                  </a:r>
                  <a:endParaRPr lang="ko-KR" altLang="en-US" sz="11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66" name="TextBox 1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2352" y="5728872"/>
                  <a:ext cx="2971839" cy="2616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627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8" name="그룹 167"/>
            <p:cNvGrpSpPr/>
            <p:nvPr/>
          </p:nvGrpSpPr>
          <p:grpSpPr>
            <a:xfrm>
              <a:off x="611561" y="4264138"/>
              <a:ext cx="4833421" cy="1336904"/>
              <a:chOff x="2051720" y="3861048"/>
              <a:chExt cx="3384376" cy="936104"/>
            </a:xfrm>
          </p:grpSpPr>
          <p:cxnSp>
            <p:nvCxnSpPr>
              <p:cNvPr id="170" name="직선 연결선 169"/>
              <p:cNvCxnSpPr/>
              <p:nvPr/>
            </p:nvCxnSpPr>
            <p:spPr>
              <a:xfrm>
                <a:off x="2051720" y="4797152"/>
                <a:ext cx="3384376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직사각형 170"/>
              <p:cNvSpPr/>
              <p:nvPr/>
            </p:nvSpPr>
            <p:spPr>
              <a:xfrm>
                <a:off x="3709536" y="3861048"/>
                <a:ext cx="72000" cy="93610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3633846" y="4509120"/>
                <a:ext cx="7200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>
                <a:off x="3785226" y="4518686"/>
                <a:ext cx="72000" cy="2784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>
                <a:off x="3860916" y="4571644"/>
                <a:ext cx="72000" cy="22550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3936606" y="4624602"/>
                <a:ext cx="72000" cy="1725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4012296" y="4677559"/>
                <a:ext cx="72000" cy="11959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4087986" y="4712864"/>
                <a:ext cx="72000" cy="84288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사각형 177"/>
              <p:cNvSpPr/>
              <p:nvPr/>
            </p:nvSpPr>
            <p:spPr>
              <a:xfrm>
                <a:off x="4163676" y="4695212"/>
                <a:ext cx="72000" cy="1019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4239366" y="4726986"/>
                <a:ext cx="72000" cy="701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4315056" y="4730517"/>
                <a:ext cx="72000" cy="6663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사각형 180"/>
              <p:cNvSpPr/>
              <p:nvPr/>
            </p:nvSpPr>
            <p:spPr>
              <a:xfrm>
                <a:off x="4390746" y="4691681"/>
                <a:ext cx="72000" cy="105471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직사각형 181"/>
              <p:cNvSpPr/>
              <p:nvPr/>
            </p:nvSpPr>
            <p:spPr>
              <a:xfrm>
                <a:off x="4466436" y="4726986"/>
                <a:ext cx="72000" cy="70166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3558156" y="4543400"/>
                <a:ext cx="72000" cy="25375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3482466" y="4592827"/>
                <a:ext cx="72000" cy="20432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직사각형 184"/>
              <p:cNvSpPr/>
              <p:nvPr/>
            </p:nvSpPr>
            <p:spPr>
              <a:xfrm>
                <a:off x="3406776" y="4649315"/>
                <a:ext cx="72000" cy="14783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3331086" y="4695212"/>
                <a:ext cx="72000" cy="10194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직사각형 186"/>
              <p:cNvSpPr/>
              <p:nvPr/>
            </p:nvSpPr>
            <p:spPr>
              <a:xfrm>
                <a:off x="3255396" y="4719925"/>
                <a:ext cx="72000" cy="77227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3179706" y="4716395"/>
                <a:ext cx="72000" cy="8075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직사각형 188"/>
              <p:cNvSpPr/>
              <p:nvPr/>
            </p:nvSpPr>
            <p:spPr>
              <a:xfrm>
                <a:off x="3104016" y="4670498"/>
                <a:ext cx="72000" cy="1266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3028326" y="4744639"/>
                <a:ext cx="72000" cy="52513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직사각형 190"/>
              <p:cNvSpPr/>
              <p:nvPr/>
            </p:nvSpPr>
            <p:spPr>
              <a:xfrm>
                <a:off x="2952636" y="4652846"/>
                <a:ext cx="72000" cy="144306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2909392" y="5553826"/>
              <a:ext cx="355306" cy="351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83743"/>
              </p:ext>
            </p:extLst>
          </p:nvPr>
        </p:nvGraphicFramePr>
        <p:xfrm>
          <a:off x="6182347" y="4021992"/>
          <a:ext cx="1617214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607"/>
                <a:gridCol w="808607"/>
              </a:tblGrid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Original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Proposed</a:t>
                      </a:r>
                      <a:endParaRPr lang="ko-KR" altLang="en-US" sz="1000" dirty="0"/>
                    </a:p>
                  </a:txBody>
                  <a:tcPr anchor="ctr"/>
                </a:tc>
              </a:tr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0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0</a:t>
                      </a:r>
                      <a:endParaRPr lang="ko-KR" altLang="en-US" sz="1000" dirty="0"/>
                    </a:p>
                  </a:txBody>
                  <a:tcPr anchor="ctr"/>
                </a:tc>
              </a:tr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-1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-1</a:t>
                      </a:r>
                      <a:endParaRPr lang="ko-KR" altLang="en-US" sz="1000" dirty="0"/>
                    </a:p>
                  </a:txBody>
                  <a:tcPr anchor="ctr"/>
                </a:tc>
              </a:tr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-2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1</a:t>
                      </a:r>
                      <a:endParaRPr lang="ko-KR" altLang="en-US" sz="1000" dirty="0"/>
                    </a:p>
                  </a:txBody>
                  <a:tcPr anchor="ctr"/>
                </a:tc>
              </a:tr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-3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-2</a:t>
                      </a:r>
                      <a:endParaRPr lang="ko-KR" altLang="en-US" sz="1000" dirty="0"/>
                    </a:p>
                  </a:txBody>
                  <a:tcPr anchor="ctr"/>
                </a:tc>
              </a:tr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-4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2</a:t>
                      </a:r>
                      <a:endParaRPr lang="ko-KR" altLang="en-US" sz="1000" dirty="0"/>
                    </a:p>
                  </a:txBody>
                  <a:tcPr anchor="ctr"/>
                </a:tc>
              </a:tr>
              <a:tr h="2034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-5</a:t>
                      </a:r>
                      <a:endParaRPr lang="ko-KR" alt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-3</a:t>
                      </a:r>
                      <a:endParaRPr lang="ko-KR" altLang="en-US" sz="10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5374261" y="1721582"/>
            <a:ext cx="3580501" cy="1955947"/>
            <a:chOff x="5374261" y="1189199"/>
            <a:chExt cx="3580501" cy="1955947"/>
          </a:xfrm>
        </p:grpSpPr>
        <p:sp>
          <p:nvSpPr>
            <p:cNvPr id="58" name="직사각형 57"/>
            <p:cNvSpPr/>
            <p:nvPr/>
          </p:nvSpPr>
          <p:spPr bwMode="auto">
            <a:xfrm>
              <a:off x="5374262" y="1189199"/>
              <a:ext cx="1963499" cy="398844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59" name="직사각형 58"/>
            <p:cNvSpPr/>
            <p:nvPr/>
          </p:nvSpPr>
          <p:spPr bwMode="auto">
            <a:xfrm>
              <a:off x="7790521" y="2040804"/>
              <a:ext cx="1164241" cy="109956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0" name="직사각형 59"/>
            <p:cNvSpPr/>
            <p:nvPr/>
          </p:nvSpPr>
          <p:spPr bwMode="auto">
            <a:xfrm>
              <a:off x="7337760" y="1189199"/>
              <a:ext cx="1617002" cy="398844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1" name="직사각형 60"/>
            <p:cNvSpPr/>
            <p:nvPr/>
          </p:nvSpPr>
          <p:spPr bwMode="auto">
            <a:xfrm>
              <a:off x="5826350" y="1588043"/>
              <a:ext cx="1963499" cy="1557103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2" name="직사각형 61"/>
            <p:cNvSpPr/>
            <p:nvPr/>
          </p:nvSpPr>
          <p:spPr bwMode="auto">
            <a:xfrm>
              <a:off x="7793265" y="1588043"/>
              <a:ext cx="452760" cy="4527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63" name="직선 화살표 연결선 62"/>
            <p:cNvCxnSpPr>
              <a:stCxn id="62" idx="2"/>
              <a:endCxn id="62" idx="0"/>
            </p:cNvCxnSpPr>
            <p:nvPr/>
          </p:nvCxnSpPr>
          <p:spPr bwMode="auto">
            <a:xfrm flipV="1">
              <a:off x="8019645" y="1588043"/>
              <a:ext cx="0" cy="45276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64" name="TextBox 63"/>
            <p:cNvSpPr txBox="1"/>
            <p:nvPr/>
          </p:nvSpPr>
          <p:spPr>
            <a:xfrm>
              <a:off x="8019645" y="1721582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i="1" dirty="0" smtClean="0"/>
                <a:t>H</a:t>
              </a:r>
              <a:endParaRPr lang="ko-KR" altLang="en-US" sz="1050" i="1" dirty="0"/>
            </a:p>
          </p:txBody>
        </p:sp>
        <p:cxnSp>
          <p:nvCxnSpPr>
            <p:cNvPr id="65" name="직선 화살표 연결선 64"/>
            <p:cNvCxnSpPr/>
            <p:nvPr/>
          </p:nvCxnSpPr>
          <p:spPr bwMode="auto">
            <a:xfrm flipH="1">
              <a:off x="7799561" y="2594388"/>
              <a:ext cx="45550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66" name="TextBox 65"/>
            <p:cNvSpPr txBox="1"/>
            <p:nvPr/>
          </p:nvSpPr>
          <p:spPr>
            <a:xfrm>
              <a:off x="7917405" y="2594387"/>
              <a:ext cx="2760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i="1" dirty="0" smtClean="0"/>
                <a:t>W</a:t>
              </a:r>
              <a:endParaRPr lang="ko-KR" altLang="en-US" sz="1050" i="1" dirty="0"/>
            </a:p>
          </p:txBody>
        </p:sp>
        <p:cxnSp>
          <p:nvCxnSpPr>
            <p:cNvPr id="67" name="직선 화살표 연결선 66"/>
            <p:cNvCxnSpPr/>
            <p:nvPr/>
          </p:nvCxnSpPr>
          <p:spPr bwMode="auto">
            <a:xfrm flipV="1">
              <a:off x="8372642" y="2036779"/>
              <a:ext cx="0" cy="45276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68" name="TextBox 67"/>
            <p:cNvSpPr txBox="1"/>
            <p:nvPr/>
          </p:nvSpPr>
          <p:spPr>
            <a:xfrm>
              <a:off x="8372641" y="2170317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i="1" dirty="0" smtClean="0"/>
                <a:t>H</a:t>
              </a:r>
              <a:endParaRPr lang="ko-KR" altLang="en-US" sz="1050" i="1" dirty="0"/>
            </a:p>
          </p:txBody>
        </p:sp>
        <p:grpSp>
          <p:nvGrpSpPr>
            <p:cNvPr id="69" name="그룹 68"/>
            <p:cNvGrpSpPr/>
            <p:nvPr/>
          </p:nvGrpSpPr>
          <p:grpSpPr>
            <a:xfrm>
              <a:off x="5687810" y="1235294"/>
              <a:ext cx="1276645" cy="306654"/>
              <a:chOff x="971600" y="1412777"/>
              <a:chExt cx="1798679" cy="432048"/>
            </a:xfrm>
          </p:grpSpPr>
          <p:sp>
            <p:nvSpPr>
              <p:cNvPr id="88" name="모서리가 둥근 직사각형 87"/>
              <p:cNvSpPr/>
              <p:nvPr/>
            </p:nvSpPr>
            <p:spPr bwMode="auto">
              <a:xfrm>
                <a:off x="971600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1055454" y="1482991"/>
                    <a:ext cx="1714825" cy="3173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8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800" b="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altLang="ko-KR" sz="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800" dirty="0" smtClean="0">
                        <a:solidFill>
                          <a:schemeClr val="tx1"/>
                        </a:solidFill>
                      </a:rPr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8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8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9" name="TextBox 8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5454" y="1482991"/>
                    <a:ext cx="1714825" cy="317363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0" name="그룹 69"/>
            <p:cNvGrpSpPr/>
            <p:nvPr/>
          </p:nvGrpSpPr>
          <p:grpSpPr>
            <a:xfrm>
              <a:off x="7506801" y="1235294"/>
              <a:ext cx="1265992" cy="306654"/>
              <a:chOff x="3020476" y="1421978"/>
              <a:chExt cx="1783670" cy="432048"/>
            </a:xfrm>
          </p:grpSpPr>
          <p:sp>
            <p:nvSpPr>
              <p:cNvPr id="86" name="모서리가 둥근 직사각형 85"/>
              <p:cNvSpPr/>
              <p:nvPr/>
            </p:nvSpPr>
            <p:spPr bwMode="auto">
              <a:xfrm>
                <a:off x="3020476" y="1421978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3089322" y="1482992"/>
                    <a:ext cx="1714824" cy="3173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8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&gt;</m:t>
                        </m:r>
                        <m:r>
                          <a:rPr lang="en-US" altLang="ko-KR" sz="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  <m:r>
                          <a:rPr lang="en-US" altLang="ko-KR" sz="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800" dirty="0" smtClean="0">
                        <a:solidFill>
                          <a:schemeClr val="tx1"/>
                        </a:solidFill>
                      </a:rPr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800" b="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≤</m:t>
                        </m:r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ko-KR" sz="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8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7" name="TextBox 8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89322" y="1482992"/>
                    <a:ext cx="1714824" cy="317363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1" name="그룹 70"/>
            <p:cNvGrpSpPr/>
            <p:nvPr/>
          </p:nvGrpSpPr>
          <p:grpSpPr>
            <a:xfrm>
              <a:off x="6175806" y="2564747"/>
              <a:ext cx="1264588" cy="306654"/>
              <a:chOff x="4944689" y="1412777"/>
              <a:chExt cx="1781691" cy="432048"/>
            </a:xfrm>
          </p:grpSpPr>
          <p:sp>
            <p:nvSpPr>
              <p:cNvPr id="84" name="모서리가 둥근 직사각형 83"/>
              <p:cNvSpPr/>
              <p:nvPr/>
            </p:nvSpPr>
            <p:spPr bwMode="auto">
              <a:xfrm>
                <a:off x="4944689" y="1412777"/>
                <a:ext cx="1781691" cy="4320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5060194" y="1482991"/>
                    <a:ext cx="1542007" cy="3173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800" b="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≤0</m:t>
                        </m:r>
                        <m:r>
                          <a:rPr lang="en-US" altLang="ko-KR" sz="800" b="0" i="1">
                            <a:latin typeface="Cambria Math"/>
                          </a:rPr>
                          <m:t>,</m:t>
                        </m:r>
                      </m:oMath>
                    </a14:m>
                    <a:r>
                      <a:rPr lang="ko-KR" altLang="en-US" sz="800" dirty="0" smtClean="0"/>
                      <a:t>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sz="800" b="0" i="1">
                                <a:latin typeface="Cambria Math"/>
                              </a:rPr>
                              <m:t>𝑀𝑉</m:t>
                            </m:r>
                          </m:e>
                          <m:sub>
                            <m:r>
                              <a:rPr lang="en-US" altLang="ko-KR" sz="800" b="0" i="1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altLang="ko-KR" sz="800" b="0" i="1" smtClean="0">
                            <a:latin typeface="Cambria Math"/>
                          </a:rPr>
                          <m:t>&gt;−</m:t>
                        </m:r>
                        <m:r>
                          <a:rPr lang="en-US" altLang="ko-KR" sz="800" b="0" i="1" smtClean="0">
                            <a:latin typeface="Cambria Math"/>
                          </a:rPr>
                          <m:t>𝐻</m:t>
                        </m:r>
                      </m:oMath>
                    </a14:m>
                    <a:endParaRPr lang="ko-KR" altLang="en-US" sz="800" dirty="0"/>
                  </a:p>
                </p:txBody>
              </p:sp>
            </mc:Choice>
            <mc:Fallback xmlns="">
              <p:sp>
                <p:nvSpPr>
                  <p:cNvPr id="85" name="TextBox 8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60194" y="1482991"/>
                    <a:ext cx="1542007" cy="317363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2" name="직사각형 71"/>
            <p:cNvSpPr/>
            <p:nvPr/>
          </p:nvSpPr>
          <p:spPr bwMode="auto">
            <a:xfrm>
              <a:off x="7789849" y="1588043"/>
              <a:ext cx="1164913" cy="155232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73" name="직선 연결선 72"/>
            <p:cNvCxnSpPr/>
            <p:nvPr/>
          </p:nvCxnSpPr>
          <p:spPr bwMode="auto">
            <a:xfrm>
              <a:off x="5374261" y="1189199"/>
              <a:ext cx="0" cy="398844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직선 연결선 73"/>
            <p:cNvCxnSpPr/>
            <p:nvPr/>
          </p:nvCxnSpPr>
          <p:spPr bwMode="auto">
            <a:xfrm>
              <a:off x="5374261" y="1189199"/>
              <a:ext cx="3580501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직선 연결선 74"/>
            <p:cNvCxnSpPr/>
            <p:nvPr/>
          </p:nvCxnSpPr>
          <p:spPr bwMode="auto">
            <a:xfrm>
              <a:off x="5826350" y="3145146"/>
              <a:ext cx="1963499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직선 연결선 75"/>
            <p:cNvCxnSpPr/>
            <p:nvPr/>
          </p:nvCxnSpPr>
          <p:spPr bwMode="auto">
            <a:xfrm flipV="1">
              <a:off x="7789849" y="1588043"/>
              <a:ext cx="0" cy="1552322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직선 연결선 76"/>
            <p:cNvCxnSpPr/>
            <p:nvPr/>
          </p:nvCxnSpPr>
          <p:spPr bwMode="auto">
            <a:xfrm>
              <a:off x="7789849" y="1588043"/>
              <a:ext cx="1164913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직선 연결선 77"/>
            <p:cNvCxnSpPr/>
            <p:nvPr/>
          </p:nvCxnSpPr>
          <p:spPr bwMode="auto">
            <a:xfrm>
              <a:off x="8954762" y="1189199"/>
              <a:ext cx="0" cy="398844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1" name="직사각형 80"/>
            <p:cNvSpPr/>
            <p:nvPr/>
          </p:nvSpPr>
          <p:spPr bwMode="auto">
            <a:xfrm>
              <a:off x="7793265" y="2040804"/>
              <a:ext cx="452760" cy="45276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82" name="직선 연결선 81"/>
            <p:cNvCxnSpPr/>
            <p:nvPr/>
          </p:nvCxnSpPr>
          <p:spPr bwMode="auto">
            <a:xfrm>
              <a:off x="5374261" y="1588043"/>
              <a:ext cx="452089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직선 연결선 82"/>
            <p:cNvCxnSpPr/>
            <p:nvPr/>
          </p:nvCxnSpPr>
          <p:spPr bwMode="auto">
            <a:xfrm>
              <a:off x="5826350" y="1588043"/>
              <a:ext cx="0" cy="1552322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6585923" y="197034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800" dirty="0" smtClean="0"/>
                <a:t>A</a:t>
              </a:r>
              <a:endParaRPr lang="ko-KR" alt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56880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#2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내용 개체 틀 1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/>
                  <a:t>Removing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/>
                  <a:t> </a:t>
                </a:r>
                <a:r>
                  <a:rPr lang="en-US" altLang="ko-KR" dirty="0" smtClean="0"/>
                  <a:t>offset + </a:t>
                </a:r>
                <a:r>
                  <a:rPr lang="en-US" altLang="ko-KR" dirty="0"/>
                  <a:t>Sign coding with odd/even </a:t>
                </a:r>
                <a:r>
                  <a:rPr lang="en-US" altLang="ko-KR" dirty="0" smtClean="0"/>
                  <a:t>signal</a:t>
                </a:r>
                <a:endParaRPr lang="en-US" altLang="ko-KR" dirty="0" smtClean="0">
                  <a:solidFill>
                    <a:schemeClr val="accent2"/>
                  </a:solidFill>
                </a:endParaRPr>
              </a:p>
              <a:p>
                <a:pPr lvl="1"/>
                <a:r>
                  <a:rPr lang="en-US" altLang="ko-KR" dirty="0" smtClean="0">
                    <a:solidFill>
                      <a:schemeClr val="tx1"/>
                    </a:solidFill>
                  </a:rPr>
                  <a:t>With </a:t>
                </a:r>
                <a:r>
                  <a:rPr lang="en-US" altLang="ko-KR" dirty="0">
                    <a:solidFill>
                      <a:schemeClr val="tx1"/>
                    </a:solidFill>
                  </a:rPr>
                  <a:t>RCE2&amp;RCE3 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CTC 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내용 개체 틀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541905"/>
              </p:ext>
            </p:extLst>
          </p:nvPr>
        </p:nvGraphicFramePr>
        <p:xfrm>
          <a:off x="1691680" y="2132856"/>
          <a:ext cx="5600700" cy="2752725"/>
        </p:xfrm>
        <a:graphic>
          <a:graphicData uri="http://schemas.openxmlformats.org/drawingml/2006/table">
            <a:tbl>
              <a:tblPr/>
              <a:tblGrid>
                <a:gridCol w="14859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Bit-saving (Method 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1691680" y="6021288"/>
            <a:ext cx="7418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dirty="0">
                <a:solidFill>
                  <a:schemeClr val="bg2"/>
                </a:solidFill>
              </a:rPr>
              <a:t>We would like to thank </a:t>
            </a:r>
            <a:r>
              <a:rPr lang="en-US" altLang="ko-KR" dirty="0" smtClean="0">
                <a:solidFill>
                  <a:schemeClr val="bg2"/>
                </a:solidFill>
              </a:rPr>
              <a:t>Sharp </a:t>
            </a:r>
            <a:r>
              <a:rPr lang="en-US" altLang="ko-KR" dirty="0">
                <a:solidFill>
                  <a:schemeClr val="bg2"/>
                </a:solidFill>
              </a:rPr>
              <a:t>for cross-checking (</a:t>
            </a:r>
            <a:r>
              <a:rPr lang="en-US" altLang="ko-KR" dirty="0" smtClean="0">
                <a:solidFill>
                  <a:schemeClr val="bg2"/>
                </a:solidFill>
              </a:rPr>
              <a:t>JCTVC-O0300).</a:t>
            </a:r>
            <a:endParaRPr lang="en-US" altLang="ko-K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24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087202"/>
              </p:ext>
            </p:extLst>
          </p:nvPr>
        </p:nvGraphicFramePr>
        <p:xfrm>
          <a:off x="539553" y="836713"/>
          <a:ext cx="8208909" cy="5735850"/>
        </p:xfrm>
        <a:graphic>
          <a:graphicData uri="http://schemas.openxmlformats.org/drawingml/2006/table">
            <a:tbl>
              <a:tblPr/>
              <a:tblGrid>
                <a:gridCol w="1625526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  <a:gridCol w="731487"/>
              </a:tblGrid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AI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F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RGB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200" b="1" i="0" u="none" strike="noStrike">
                        <a:solidFill>
                          <a:srgbClr val="80808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Animation YUV 444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RangeExt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8315" marR="8315" marT="83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15" marR="8315" marT="83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#2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Anchor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57609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Method #2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Method #1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내용 개체 틀 1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dirty="0" smtClean="0"/>
                  <a:t>Lossless</a:t>
                </a:r>
              </a:p>
              <a:p>
                <a:pPr lvl="1"/>
                <a:r>
                  <a:rPr lang="en-US" altLang="ko-KR" dirty="0" smtClean="0"/>
                  <a:t>Method #1 : </a:t>
                </a:r>
                <a:r>
                  <a:rPr lang="en-US" altLang="ko-KR" dirty="0"/>
                  <a:t>Removing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/>
                  <a:t> offset</a:t>
                </a:r>
                <a:endParaRPr lang="en-US" altLang="ko-KR" dirty="0" smtClean="0">
                  <a:solidFill>
                    <a:schemeClr val="accent2"/>
                  </a:solidFill>
                </a:endParaRPr>
              </a:p>
              <a:p>
                <a:pPr lvl="1"/>
                <a:r>
                  <a:rPr lang="en-US" altLang="ko-KR" dirty="0" smtClean="0"/>
                  <a:t>Method #2 : </a:t>
                </a:r>
                <a:r>
                  <a:rPr lang="en-US" altLang="ko-KR" dirty="0"/>
                  <a:t>Removing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𝑀𝑉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ko-KR" dirty="0"/>
                  <a:t> offset + Sign coding with odd/even </a:t>
                </a:r>
                <a:r>
                  <a:rPr lang="en-US" altLang="ko-KR" dirty="0" smtClean="0"/>
                  <a:t>signal</a:t>
                </a:r>
                <a:endParaRPr lang="en-US" altLang="ko-KR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3" name="내용 개체 틀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590795"/>
              </p:ext>
            </p:extLst>
          </p:nvPr>
        </p:nvGraphicFramePr>
        <p:xfrm>
          <a:off x="1691680" y="2492896"/>
          <a:ext cx="5600700" cy="2752725"/>
        </p:xfrm>
        <a:graphic>
          <a:graphicData uri="http://schemas.openxmlformats.org/drawingml/2006/table">
            <a:tbl>
              <a:tblPr/>
              <a:tblGrid>
                <a:gridCol w="14859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Bit-saving (Method 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  <a:endParaRPr lang="en-US" altLang="ko-K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849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61991</TotalTime>
  <Words>5424</Words>
  <Application>Microsoft Office PowerPoint</Application>
  <PresentationFormat>화면 슬라이드 쇼(4:3)</PresentationFormat>
  <Paragraphs>1988</Paragraphs>
  <Slides>27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Presentation만들기</vt:lpstr>
      <vt:lpstr>PowerPoint 프레젠테이션</vt:lpstr>
      <vt:lpstr>Problem Statement</vt:lpstr>
      <vt:lpstr>Removing intra MV offset</vt:lpstr>
      <vt:lpstr>Method #1 vs Anchor</vt:lpstr>
      <vt:lpstr>Method #1 vs Anchor</vt:lpstr>
      <vt:lpstr>MVD coding of minus intra MVs</vt:lpstr>
      <vt:lpstr>Method #2 vs Anchor</vt:lpstr>
      <vt:lpstr>Method #2 vs Anchor</vt:lpstr>
      <vt:lpstr>Method #2 vs Method #1</vt:lpstr>
      <vt:lpstr>Method #2 vs Method #1</vt:lpstr>
      <vt:lpstr>Conclusions</vt:lpstr>
      <vt:lpstr>PowerPoint 프레젠테이션</vt:lpstr>
      <vt:lpstr>Method #4</vt:lpstr>
      <vt:lpstr>Method #4 vs Anchor</vt:lpstr>
      <vt:lpstr>Method #4 vs Anchor</vt:lpstr>
      <vt:lpstr>Method #3 vs Anchor</vt:lpstr>
      <vt:lpstr>Method #3 vs Anchor</vt:lpstr>
      <vt:lpstr>Removing intra MV offset</vt:lpstr>
      <vt:lpstr>Method #1 Extension vs Method #1</vt:lpstr>
      <vt:lpstr>Method #1 Extension vs Method #1</vt:lpstr>
      <vt:lpstr>Text Change</vt:lpstr>
      <vt:lpstr>Text Change</vt:lpstr>
      <vt:lpstr>Text Change</vt:lpstr>
      <vt:lpstr>Removing intra MV offset</vt:lpstr>
      <vt:lpstr>Removing intra MV offset</vt:lpstr>
      <vt:lpstr>MVD coding of minus intra MVs</vt:lpstr>
      <vt:lpstr>MVD coding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cypark</cp:lastModifiedBy>
  <cp:revision>4851</cp:revision>
  <dcterms:created xsi:type="dcterms:W3CDTF">2003-01-13T07:35:44Z</dcterms:created>
  <dcterms:modified xsi:type="dcterms:W3CDTF">2013-10-25T15:57:45Z</dcterms:modified>
</cp:coreProperties>
</file>