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theme/theme5.xml" ContentType="application/vnd.openxmlformats-officedocument.theme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Default Extension="vml" ContentType="application/vnd.openxmlformats-officedocument.vmlDrawing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4"/>
    <p:sldMasterId id="2147483677" r:id="rId5"/>
    <p:sldMasterId id="2147483679" r:id="rId6"/>
    <p:sldMasterId id="2147483681" r:id="rId7"/>
    <p:sldMasterId id="2147483683" r:id="rId8"/>
  </p:sldMasterIdLst>
  <p:notesMasterIdLst>
    <p:notesMasterId r:id="rId18"/>
  </p:notesMasterIdLst>
  <p:sldIdLst>
    <p:sldId id="256" r:id="rId9"/>
    <p:sldId id="272" r:id="rId10"/>
    <p:sldId id="273" r:id="rId11"/>
    <p:sldId id="258" r:id="rId12"/>
    <p:sldId id="279" r:id="rId13"/>
    <p:sldId id="270" r:id="rId14"/>
    <p:sldId id="278" r:id="rId15"/>
    <p:sldId id="276" r:id="rId16"/>
    <p:sldId id="269" r:id="rId1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 Yuwen" initials="YuwenH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C21"/>
    <a:srgbClr val="716C6B"/>
    <a:srgbClr val="00AEEF"/>
    <a:srgbClr val="D94D20"/>
    <a:srgbClr val="6C6864"/>
    <a:srgbClr val="63615D"/>
    <a:srgbClr val="54524E"/>
    <a:srgbClr val="0087C3"/>
    <a:srgbClr val="C6D742"/>
    <a:srgbClr val="44A43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8" autoAdjust="0"/>
    <p:restoredTop sz="94656" autoAdjust="0"/>
  </p:normalViewPr>
  <p:slideViewPr>
    <p:cSldViewPr snapToObjects="1">
      <p:cViewPr varScale="1">
        <p:scale>
          <a:sx n="107" d="100"/>
          <a:sy n="107" d="100"/>
        </p:scale>
        <p:origin x="-17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9A91834-3F34-4B40-8735-EA115B05FDDA}" type="datetimeFigureOut">
              <a:rPr lang="en-US" smtClean="0"/>
              <a:pPr/>
              <a:t>10/21/2013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38F7F6D-8A3B-DB4E-AE49-8696C0E84E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8838"/>
            <a:ext cx="9144000" cy="513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24948" y="3495675"/>
            <a:ext cx="5029200" cy="381000"/>
          </a:xfrm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00AEEF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24948" y="1447800"/>
            <a:ext cx="3842252" cy="1895475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InterDigital_logo_RGB_HiR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304800"/>
            <a:ext cx="3372860" cy="3757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endParaRPr lang="en-US" sz="800" b="0" i="0" kern="1200" cap="none" baseline="0" dirty="0" smtClean="0">
              <a:solidFill>
                <a:srgbClr val="716C6B"/>
              </a:solidFill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768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1219200"/>
          </a:xfrm>
        </p:spPr>
        <p:txBody>
          <a:bodyPr/>
          <a:lstStyle>
            <a:lvl1pPr>
              <a:buFontTx/>
              <a:buNone/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1000" y="2590800"/>
            <a:ext cx="8229600" cy="36576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AEE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2013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AEE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endParaRPr lang="en-US" sz="800" b="0" i="0" kern="1200" cap="none" baseline="0" dirty="0" smtClean="0">
              <a:solidFill>
                <a:srgbClr val="716C6B"/>
              </a:solidFill>
              <a:latin typeface="Arial"/>
              <a:ea typeface="+mn-ea"/>
              <a:cs typeface="Arial"/>
            </a:endParaRPr>
          </a:p>
        </p:txBody>
      </p:sp>
      <p:pic>
        <p:nvPicPr>
          <p:cNvPr id="14" name="Picture 13" descr="InterDigital_logo_RGB_HiRes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7D5CFB-22F2-3C47-9198-8923B31E7A3C}" type="slidenum">
              <a:rPr lang="en-US" sz="1000" smtClean="0">
                <a:solidFill>
                  <a:srgbClr val="00AEEF"/>
                </a:solidFill>
              </a:rPr>
              <a:pPr>
                <a:defRPr/>
              </a:pPr>
              <a:t>‹#›</a:t>
            </a:fld>
            <a:endParaRPr lang="en-US" sz="1000" dirty="0" smtClean="0">
              <a:solidFill>
                <a:srgbClr val="00AEE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/>
            <a:r>
              <a:rPr lang="en-US" sz="800" b="0" cap="none" dirty="0" smtClean="0">
                <a:solidFill>
                  <a:srgbClr val="716C6B"/>
                </a:solidFill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7D5CFB-22F2-3C47-9198-8923B31E7A3C}" type="slidenum">
              <a:rPr lang="en-US" sz="1000" smtClean="0">
                <a:solidFill>
                  <a:srgbClr val="00AEEF"/>
                </a:solidFill>
              </a:rPr>
              <a:pPr>
                <a:defRPr/>
              </a:pPr>
              <a:t>‹#›</a:t>
            </a:fld>
            <a:endParaRPr lang="en-US" sz="1000" dirty="0" smtClean="0">
              <a:solidFill>
                <a:srgbClr val="00AEE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/>
            <a:r>
              <a:rPr lang="en-US" sz="800" b="0" cap="none" dirty="0" smtClean="0">
                <a:solidFill>
                  <a:srgbClr val="716C6B"/>
                </a:solidFill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7D5CFB-22F2-3C47-9198-8923B31E7A3C}" type="slidenum">
              <a:rPr lang="en-US" sz="1000" smtClean="0">
                <a:solidFill>
                  <a:srgbClr val="00AEEF"/>
                </a:solidFill>
              </a:rPr>
              <a:pPr>
                <a:defRPr/>
              </a:pPr>
              <a:t>‹#›</a:t>
            </a:fld>
            <a:endParaRPr lang="en-US" sz="1000" dirty="0" smtClean="0">
              <a:solidFill>
                <a:srgbClr val="00AEE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/>
            <a:r>
              <a:rPr lang="en-US" sz="800" b="0" cap="none" dirty="0" smtClean="0">
                <a:solidFill>
                  <a:srgbClr val="716C6B"/>
                </a:solidFill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7D5CFB-22F2-3C47-9198-8923B31E7A3C}" type="slidenum">
              <a:rPr lang="en-US" sz="1000" smtClean="0">
                <a:solidFill>
                  <a:srgbClr val="00AEEF"/>
                </a:solidFill>
              </a:rPr>
              <a:pPr>
                <a:defRPr/>
              </a:pPr>
              <a:t>‹#›</a:t>
            </a:fld>
            <a:endParaRPr lang="en-US" sz="1000" dirty="0" smtClean="0">
              <a:solidFill>
                <a:srgbClr val="00AEE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/>
            <a:r>
              <a:rPr lang="en-US" sz="800" b="0" cap="none" dirty="0" smtClean="0">
                <a:solidFill>
                  <a:srgbClr val="716C6B"/>
                </a:solidFill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876800" y="4791074"/>
            <a:ext cx="3886200" cy="130492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Yuwen He, Yan Ye, Jie Dong</a:t>
            </a:r>
          </a:p>
          <a:p>
            <a:r>
              <a:rPr lang="en-US" dirty="0" err="1" smtClean="0"/>
              <a:t>InterDigital</a:t>
            </a:r>
            <a:r>
              <a:rPr lang="en-US" dirty="0" smtClean="0"/>
              <a:t> Communications, Inc.</a:t>
            </a:r>
          </a:p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JCT-VC meeting, Oct.23 - Nov.1, 2013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1447800"/>
            <a:ext cx="3842252" cy="2209800"/>
          </a:xfrm>
        </p:spPr>
        <p:txBody>
          <a:bodyPr/>
          <a:lstStyle/>
          <a:p>
            <a:r>
              <a:rPr lang="en-US" sz="2400" cap="none" dirty="0" smtClean="0"/>
              <a:t>JCTVC-O0161</a:t>
            </a:r>
            <a:br>
              <a:rPr lang="en-US" sz="2400" cap="none" dirty="0" smtClean="0"/>
            </a:br>
            <a:r>
              <a:rPr lang="en-US" sz="2400" cap="none" dirty="0" smtClean="0"/>
              <a:t>Non-SCE4/AHG14: Combined bit-depth and color gamut conversion with 3D LUT for SHVC color gamut scalability</a:t>
            </a:r>
            <a:endParaRPr lang="en-US" sz="240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292802" y="152400"/>
            <a:ext cx="8470198" cy="792162"/>
          </a:xfrm>
        </p:spPr>
        <p:txBody>
          <a:bodyPr/>
          <a:lstStyle/>
          <a:p>
            <a:r>
              <a:rPr lang="en-US" dirty="0" smtClean="0"/>
              <a:t>Introduction 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92802" y="914400"/>
            <a:ext cx="8229600" cy="5486400"/>
          </a:xfrm>
        </p:spPr>
        <p:txBody>
          <a:bodyPr>
            <a:normAutofit/>
          </a:bodyPr>
          <a:lstStyle/>
          <a:p>
            <a:pPr marL="342900" lvl="1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/>
              <a:t>SHVC needs to support HDTV and UHDTV applications efficiently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Base layer: BT.709 8-bit, 1080p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Enhancement layer: BT.2020 10-bit, 4k x 2k or 8k x 4k</a:t>
            </a:r>
          </a:p>
          <a:p>
            <a:pPr marL="342900" lvl="1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/>
              <a:t>Inter-layer process needs multiple conversions due to difference between BL and EL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Bit-depth conversion (8-bit -&gt; 10-bit)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Color gamut  conversion (BT.709  -&gt; BT.2020)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r>
              <a:rPr lang="en-US" sz="1600" dirty="0" err="1" smtClean="0"/>
              <a:t>Upsampling</a:t>
            </a:r>
            <a:r>
              <a:rPr lang="en-US" sz="1600" dirty="0" smtClean="0"/>
              <a:t> (1080p -&gt; 4K/8K)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600" dirty="0" smtClean="0"/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600" dirty="0" smtClean="0"/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600" dirty="0" smtClean="0"/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600" dirty="0" smtClean="0"/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600" dirty="0" smtClean="0"/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600" dirty="0" smtClean="0"/>
          </a:p>
          <a:p>
            <a:pPr marL="342900" lvl="1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/>
              <a:t>Combined bit-depth and  color gamut conversion using 3D LUT is investigated in this proposal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Higher coding efficiency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Higher precision and fewer rounding errors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No change to </a:t>
            </a:r>
            <a:r>
              <a:rPr lang="en-US" sz="1600" dirty="0" err="1" smtClean="0"/>
              <a:t>upsampling</a:t>
            </a:r>
            <a:r>
              <a:rPr lang="en-US" sz="1600" dirty="0" smtClean="0"/>
              <a:t> specified in SHVC</a:t>
            </a:r>
          </a:p>
          <a:p>
            <a:pPr marL="450850" lvl="2" indent="-341313">
              <a:spcBef>
                <a:spcPct val="20000"/>
              </a:spcBef>
              <a:buSzPct val="120000"/>
              <a:defRPr/>
            </a:pPr>
            <a:endParaRPr lang="en-US" sz="1600" dirty="0" smtClean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209800"/>
            <a:ext cx="17811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2802" y="381000"/>
            <a:ext cx="8470198" cy="563562"/>
          </a:xfrm>
        </p:spPr>
        <p:txBody>
          <a:bodyPr/>
          <a:lstStyle/>
          <a:p>
            <a:r>
              <a:rPr lang="en-US" dirty="0" smtClean="0"/>
              <a:t>Combined bit-depth and color gamut conversion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219200"/>
            <a:ext cx="8420100" cy="1493838"/>
          </a:xfrm>
        </p:spPr>
        <p:txBody>
          <a:bodyPr>
            <a:normAutofit/>
          </a:bodyPr>
          <a:lstStyle/>
          <a:p>
            <a:pPr marL="452437" lvl="2" indent="-341313">
              <a:buClr>
                <a:srgbClr val="00B0F0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1800" dirty="0" smtClean="0"/>
              <a:t>Scheme 1 (proposed): Bit-depth conversion and color gamut conversion combined into one step</a:t>
            </a:r>
          </a:p>
          <a:p>
            <a:pPr marL="793750" lvl="3" indent="-341313">
              <a:buClr>
                <a:srgbClr val="00B0F0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Placing color conversion before </a:t>
            </a:r>
            <a:r>
              <a:rPr lang="en-US" sz="1600" dirty="0" err="1" smtClean="0"/>
              <a:t>upsampling</a:t>
            </a:r>
            <a:r>
              <a:rPr lang="en-US" sz="1600" dirty="0" smtClean="0"/>
              <a:t> can reduce the complexity</a:t>
            </a:r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800100" lvl="2" indent="-457200">
              <a:buSzPct val="10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endParaRPr lang="en-US" sz="2000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838200" y="2438400"/>
          <a:ext cx="7620000" cy="914400"/>
        </p:xfrm>
        <a:graphic>
          <a:graphicData uri="http://schemas.openxmlformats.org/presentationml/2006/ole">
            <p:oleObj spid="_x0000_s7173" name="Visio" r:id="rId3" imgW="5060501" imgH="586218" progId="Visio.Drawing.11">
              <p:embed/>
            </p:oleObj>
          </a:graphicData>
        </a:graphic>
      </p:graphicFrame>
      <p:sp>
        <p:nvSpPr>
          <p:cNvPr id="34" name="Content Placeholder 6"/>
          <p:cNvSpPr txBox="1">
            <a:spLocks/>
          </p:cNvSpPr>
          <p:nvPr/>
        </p:nvSpPr>
        <p:spPr>
          <a:xfrm>
            <a:off x="381000" y="3593068"/>
            <a:ext cx="8420100" cy="2655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2437" marR="0" lvl="2" indent="-3413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Scheme 2 (for comparison): Bit-depth conversion is separated from color gamut conversion, but combined with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upsampling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09637" lvl="3" indent="-341313">
              <a:buClr>
                <a:srgbClr val="00B0F0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>
                <a:solidFill>
                  <a:srgbClr val="716C6B"/>
                </a:solidFill>
                <a:latin typeface="Arial"/>
                <a:cs typeface="Arial"/>
              </a:rPr>
              <a:t>Combined bit-depth conversion and </a:t>
            </a:r>
            <a:r>
              <a:rPr lang="en-US" sz="1600" dirty="0" err="1" smtClean="0">
                <a:solidFill>
                  <a:srgbClr val="716C6B"/>
                </a:solidFill>
                <a:latin typeface="Arial"/>
                <a:cs typeface="Arial"/>
              </a:rPr>
              <a:t>upsampling</a:t>
            </a:r>
            <a:r>
              <a:rPr lang="en-US" sz="1600" dirty="0" smtClean="0">
                <a:solidFill>
                  <a:srgbClr val="716C6B"/>
                </a:solidFill>
                <a:latin typeface="Arial"/>
                <a:cs typeface="Arial"/>
              </a:rPr>
              <a:t> is the same as JCTVC-O0194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800100" marR="0" lvl="2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800100" marR="0" lvl="2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800100" marR="0" lvl="2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800100" marR="0" lvl="2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800100" marR="0" lvl="2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914400" y="4953000"/>
          <a:ext cx="7543800" cy="850805"/>
        </p:xfrm>
        <a:graphic>
          <a:graphicData uri="http://schemas.openxmlformats.org/presentationml/2006/ole">
            <p:oleObj spid="_x0000_s7175" name="Visio" r:id="rId4" imgW="5060501" imgH="56684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LUT derived using offline training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685800"/>
          </a:xfrm>
        </p:spPr>
        <p:txBody>
          <a:bodyPr>
            <a:normAutofit/>
          </a:bodyPr>
          <a:lstStyle/>
          <a:p>
            <a:pPr marL="342900" lvl="1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1800" dirty="0" smtClean="0"/>
              <a:t>3D LUT for scheme 1: the proposed combined bit-depth and color gamut conversion</a:t>
            </a:r>
            <a:endParaRPr lang="en-US" sz="1800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381000" y="2819400"/>
            <a:ext cx="83820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1" indent="-341313">
              <a:spcBef>
                <a:spcPct val="20000"/>
              </a:spcBef>
              <a:buClr>
                <a:srgbClr val="00B0F0"/>
              </a:buClr>
              <a:buSzPct val="100000"/>
              <a:buFont typeface="Wingdings" pitchFamily="2" charset="2"/>
              <a:buChar char="Ø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3D LUT for scheme 2: </a:t>
            </a:r>
            <a:r>
              <a:rPr lang="en-US" dirty="0" smtClean="0">
                <a:solidFill>
                  <a:srgbClr val="716C6B"/>
                </a:solidFill>
                <a:latin typeface="Arial"/>
                <a:cs typeface="Arial"/>
              </a:rPr>
              <a:t>8-bit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color gamut conversion for comparison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2133600" y="1295400"/>
          <a:ext cx="6019800" cy="1599212"/>
        </p:xfrm>
        <a:graphic>
          <a:graphicData uri="http://schemas.openxmlformats.org/presentationml/2006/ole">
            <p:oleObj spid="_x0000_s5127" name="Visio" r:id="rId3" imgW="4907866" imgH="1310888" progId="Visio.Drawing.11">
              <p:embed/>
            </p:oleObj>
          </a:graphicData>
        </a:graphic>
      </p:graphicFrame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1600200" y="3272815"/>
          <a:ext cx="6566829" cy="1524000"/>
        </p:xfrm>
        <a:graphic>
          <a:graphicData uri="http://schemas.openxmlformats.org/presentationml/2006/ole">
            <p:oleObj spid="_x0000_s5129" name="Visio" r:id="rId4" imgW="5970329" imgH="1382404" progId="Visio.Drawing.11">
              <p:embed/>
            </p:oleObj>
          </a:graphicData>
        </a:graphic>
      </p:graphicFrame>
      <p:sp>
        <p:nvSpPr>
          <p:cNvPr id="17" name="Content Placeholder 6"/>
          <p:cNvSpPr txBox="1">
            <a:spLocks/>
          </p:cNvSpPr>
          <p:nvPr/>
        </p:nvSpPr>
        <p:spPr>
          <a:xfrm>
            <a:off x="457200" y="4724400"/>
            <a:ext cx="83820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3D LUT for 10-bit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color gamut conversion: no normative change from JCTVC-O0159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2495550" y="5105400"/>
          <a:ext cx="4514850" cy="1314450"/>
        </p:xfrm>
        <a:graphic>
          <a:graphicData uri="http://schemas.openxmlformats.org/presentationml/2006/ole">
            <p:oleObj spid="_x0000_s5131" name="Visio" r:id="rId5" imgW="4907866" imgH="1425384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LUT Signaling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457200"/>
          </a:xfrm>
        </p:spPr>
        <p:txBody>
          <a:bodyPr>
            <a:normAutofit/>
          </a:bodyPr>
          <a:lstStyle/>
          <a:p>
            <a:pPr marL="342900" lvl="1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1800" dirty="0" smtClean="0"/>
              <a:t>3D LUT is coded in PPS, one set for one bitstream</a:t>
            </a:r>
            <a:endParaRPr lang="en-US" sz="1800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381000" y="3657600"/>
            <a:ext cx="8382000" cy="2895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lvl="1" indent="1588">
              <a:spcBef>
                <a:spcPts val="600"/>
              </a:spcBef>
              <a:buClr>
                <a:srgbClr val="00B0F0"/>
              </a:buClr>
              <a:buSzPct val="100000"/>
              <a:defRPr/>
            </a:pPr>
            <a:r>
              <a:rPr lang="en-US" sz="1400" b="1" dirty="0" smtClean="0">
                <a:solidFill>
                  <a:srgbClr val="FF0000"/>
                </a:solidFill>
                <a:latin typeface="Arial" pitchFamily="34" charset="0"/>
                <a:ea typeface="MS Mincho"/>
                <a:cs typeface="Arial" pitchFamily="34" charset="0"/>
              </a:rPr>
              <a:t>bit_depth_input_luma_minus8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ea typeface="MS Mincho"/>
                <a:cs typeface="Arial" pitchFamily="34" charset="0"/>
              </a:rPr>
              <a:t>: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(bit_depth_input_luma_minus8+8) is the bit-depth of the 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luma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component for the input of 3D LUT interpolation (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bit_depth_input_luma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0" lvl="1" indent="1588">
              <a:spcBef>
                <a:spcPts val="600"/>
              </a:spcBef>
              <a:buClr>
                <a:srgbClr val="00B0F0"/>
              </a:buClr>
              <a:buSzPct val="100000"/>
              <a:defRPr/>
            </a:pPr>
            <a:r>
              <a:rPr lang="en-US" sz="1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bit_depth_input_chroma_delta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: (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bit_depth_input_chroma_delta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bit_depth_input_luma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is the bit-depth of the 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chroma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component for the input of 3D LUT interpolation</a:t>
            </a:r>
          </a:p>
          <a:p>
            <a:pPr marL="0" lvl="1" indent="1588">
              <a:spcBef>
                <a:spcPts val="600"/>
              </a:spcBef>
              <a:buClr>
                <a:srgbClr val="00B0F0"/>
              </a:buClr>
              <a:buSzPct val="100000"/>
              <a:defRPr/>
            </a:pPr>
            <a:r>
              <a:rPr lang="en-US" sz="1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bit_depth_output_luma_delta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: (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bit_depth_output_luma_delta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bit_depth_input_luma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is the bit-depth of the 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luma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component for the output of 3D LUT interpolation</a:t>
            </a:r>
          </a:p>
          <a:p>
            <a:pPr marL="0" lvl="1" indent="1588">
              <a:spcBef>
                <a:spcPts val="600"/>
              </a:spcBef>
              <a:buClr>
                <a:srgbClr val="00B0F0"/>
              </a:buClr>
              <a:buSzPct val="100000"/>
              <a:defRPr/>
            </a:pPr>
            <a:r>
              <a:rPr lang="en-US" sz="1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bit_depth_output_chroma_delta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: (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bit_depth_output_chroma_delta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bit_depth_input_luma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is the bit-depth of the 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chroma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component for the output of 3D LUT interpolation</a:t>
            </a:r>
          </a:p>
          <a:p>
            <a:pPr marL="0" lvl="1" indent="1588">
              <a:spcBef>
                <a:spcPts val="600"/>
              </a:spcBef>
              <a:buClr>
                <a:srgbClr val="00B0F0"/>
              </a:buClr>
              <a:buSzPct val="100000"/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layer_num_of_3D_LUT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: the number of  layers of 3D LUT octant tree</a:t>
            </a:r>
          </a:p>
          <a:p>
            <a:pPr marL="0" lvl="1" indent="1588">
              <a:spcBef>
                <a:spcPts val="600"/>
              </a:spcBef>
              <a:buClr>
                <a:srgbClr val="00B0F0"/>
              </a:buClr>
              <a:buSzPct val="100000"/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3D_LUT() : 3D LUT information coded based on octant tree structure, the same as 3D LUT defined in JCTVC-O0159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lvl="1" indent="1588">
              <a:spcBef>
                <a:spcPts val="1200"/>
              </a:spcBef>
              <a:buClr>
                <a:srgbClr val="00B0F0"/>
              </a:buClr>
              <a:buSzPct val="100000"/>
              <a:defRPr/>
            </a:pP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676400" y="1295400"/>
          <a:ext cx="5198110" cy="2286000"/>
        </p:xfrm>
        <a:graphic>
          <a:graphicData uri="http://schemas.openxmlformats.org/drawingml/2006/table">
            <a:tbl>
              <a:tblPr/>
              <a:tblGrid>
                <a:gridCol w="3962400"/>
                <a:gridCol w="1235710"/>
              </a:tblGrid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Times New Roman"/>
                          <a:ea typeface="SimSun"/>
                          <a:cs typeface="Times New Roman"/>
                        </a:rPr>
                        <a:t>	</a:t>
                      </a:r>
                      <a:r>
                        <a:rPr lang="en-GB" sz="1600" dirty="0" err="1">
                          <a:latin typeface="Times New Roman"/>
                          <a:ea typeface="SimSun"/>
                          <a:cs typeface="Times New Roman"/>
                        </a:rPr>
                        <a:t>color_gamut_conversion_param</a:t>
                      </a:r>
                      <a:r>
                        <a:rPr lang="en-GB" sz="1600" dirty="0">
                          <a:latin typeface="Times New Roman"/>
                          <a:ea typeface="SimSun"/>
                          <a:cs typeface="Times New Roman"/>
                        </a:rPr>
                        <a:t>( ) {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Times New Roman"/>
                          <a:ea typeface="SimSun"/>
                          <a:cs typeface="Times New Roman"/>
                        </a:rPr>
                        <a:t>Descriptor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	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bit_depth_input_luma_minus8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ue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(v)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		</a:t>
                      </a:r>
                      <a:r>
                        <a:rPr lang="en-US" sz="1600" b="1" dirty="0" err="1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bit_depth_input_chroma_delta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ue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(v)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	</a:t>
                      </a:r>
                      <a:r>
                        <a:rPr lang="en-US" sz="1600" b="1" dirty="0" err="1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bit_depth_output_luma_delta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ue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(v)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		</a:t>
                      </a: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bit_depth_output_chroma_delta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ue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(v)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SimSun"/>
                          <a:cs typeface="Times New Roman"/>
                        </a:rPr>
                        <a:t>		</a:t>
                      </a:r>
                      <a:r>
                        <a:rPr lang="en-GB" sz="1600" b="1">
                          <a:latin typeface="Times New Roman"/>
                          <a:ea typeface="SimSun"/>
                          <a:cs typeface="Times New Roman"/>
                        </a:rPr>
                        <a:t>layer_num_of_3D_LUT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SimSun"/>
                          <a:cs typeface="Times New Roman"/>
                        </a:rPr>
                        <a:t>ue</a:t>
                      </a:r>
                      <a:r>
                        <a:rPr lang="en-GB" sz="1600" dirty="0">
                          <a:latin typeface="Times New Roman"/>
                          <a:ea typeface="SimSun"/>
                          <a:cs typeface="Times New Roman"/>
                        </a:rPr>
                        <a:t>(v)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SimSun"/>
                          <a:cs typeface="Times New Roman"/>
                        </a:rPr>
                        <a:t>		3D_LUT()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SimSun"/>
                          <a:cs typeface="Times New Roman"/>
                        </a:rPr>
                        <a:t>	}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r>
              <a:rPr lang="en-US" dirty="0" smtClean="0"/>
              <a:t>Simulation Results: the proposed scheme 1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1752599"/>
          <a:ext cx="7620000" cy="4267201"/>
        </p:xfrm>
        <a:graphic>
          <a:graphicData uri="http://schemas.openxmlformats.org/drawingml/2006/table">
            <a:tbl>
              <a:tblPr/>
              <a:tblGrid>
                <a:gridCol w="3049650"/>
                <a:gridCol w="761725"/>
                <a:gridCol w="761725"/>
                <a:gridCol w="761725"/>
                <a:gridCol w="761725"/>
                <a:gridCol w="761725"/>
                <a:gridCol w="761725"/>
              </a:tblGrid>
              <a:tr h="263737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 HEVC 2x 10-bit base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 HEVC 2x 8-bit base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3737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Class A+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-15.4%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-15.5%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-22.2%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-15.3%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-15.7%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-22.9%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Ref)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-15.4%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-15.5%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-22.2%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-15.3%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-15.7%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-22.9%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Overall (Test vs single layer)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7.1%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9.3%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9.8%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11.3%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1.9%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Overall (Ref </a:t>
                      </a:r>
                      <a:r>
                        <a:rPr lang="en-US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 single layer)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26.8%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29.4%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28.9%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29.8%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32.1%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32.1%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 only (Test vs Ref)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-28.2%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-27.8%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-33.7%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-28.3%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-28.3%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-34.6%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EL+BL </a:t>
                      </a:r>
                      <a:r>
                        <a:rPr lang="en-US" sz="12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single EL+BL)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-30.0%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-28.5%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-35.2%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-28.2%</a:t>
                      </a:r>
                      <a:endParaRPr lang="en-US" sz="120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-27.3%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-34.4%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7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RA HEVC 2x 10-bit base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RA HEVC 2x 8-bit base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Class A+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-10.5%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-17.2%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-10.0%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-8.7%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-16.6%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vs Ref)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-10.5%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-17.2%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-10.0%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-8.7%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-16.6%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Overall (Test vs single layer)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18.3%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23.3%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9.6%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20.3%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24.7%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11.2%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Overall (Ref vs single layer)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32.3%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35.5%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33.0%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33.8%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36.4%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33.9%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 only (Test vs Ref)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-18.9%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-17.0%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-24.6%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-18.4%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-16.5%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-23.9%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EL+BL </a:t>
                      </a:r>
                      <a:r>
                        <a:rPr lang="en-US" sz="1200" b="1" dirty="0" err="1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200" b="1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single EL+BL)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-21.3%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-17.0%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-27.0%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-20.1%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-16.4%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-26.2%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838200"/>
            <a:ext cx="7848600" cy="10668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342900" lvl="1" indent="-341313">
              <a:spcBef>
                <a:spcPct val="20000"/>
              </a:spcBef>
              <a:buClr>
                <a:srgbClr val="00B0F0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Scheme 1 compared with SCE4 anchors</a:t>
            </a:r>
          </a:p>
          <a:p>
            <a:pPr marL="452437" lvl="2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Combined bit-depth and color gamut conversion </a:t>
            </a:r>
          </a:p>
          <a:p>
            <a:pPr marL="452437" lvl="2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17x17x17  3D LUT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r>
              <a:rPr lang="en-US" dirty="0" smtClean="0"/>
              <a:t>Simulation Results: scheme 2 for comparison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1752599"/>
          <a:ext cx="7620000" cy="4267201"/>
        </p:xfrm>
        <a:graphic>
          <a:graphicData uri="http://schemas.openxmlformats.org/drawingml/2006/table">
            <a:tbl>
              <a:tblPr/>
              <a:tblGrid>
                <a:gridCol w="3049650"/>
                <a:gridCol w="761725"/>
                <a:gridCol w="761725"/>
                <a:gridCol w="761725"/>
                <a:gridCol w="761725"/>
                <a:gridCol w="761725"/>
                <a:gridCol w="761725"/>
              </a:tblGrid>
              <a:tr h="263737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 HEVC 2x 10-bit base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 HEVC 2x 8-bit base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3737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Class A+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-15.4%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-15.5%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-22.2%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-13.2%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-13.2%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-18.9%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Ref)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-15.4%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-15.5%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-22.2%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-13.2%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-13.2%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-18.9%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Overall (Test vs single layer)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7.1%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9.3%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12.6%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14.7%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7.2%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Overall (Ref </a:t>
                      </a:r>
                      <a:r>
                        <a:rPr lang="en-US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 single layer)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26.8%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29.4%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28.9%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29.8%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32.1%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32.1%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 only (Test vs Ref)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-28.2%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-27.8%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-33.7%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-24.6%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-24.3%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-29.4%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EL+BL </a:t>
                      </a:r>
                      <a:r>
                        <a:rPr lang="en-US" sz="12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single EL+BL)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-30.0%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-28.5%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-35.2%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-26.0%</a:t>
                      </a:r>
                      <a:endParaRPr lang="en-US" sz="120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-24.7%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-30.5%</a:t>
                      </a:r>
                      <a:endParaRPr lang="en-U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7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RA HEVC 2x 10-bit base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RA HEVC 2x 8-bit base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Class A+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-10.5%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-17.2%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-7.3%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-13.2%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vs Ref)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-10.5%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-17.2%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-7.3%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-13.2%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Overall (Test vs single layer)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18.3%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23.3%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9.6%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21.5%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26.7%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15.7%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Overall (Ref vs single layer)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32.3%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35.5%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33.0%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33.8%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36.4%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33.9%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 only (Test vs Ref)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-18.9%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-17.0%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-24.6%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-16.8%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-14.4%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-19.9%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EL+BL </a:t>
                      </a:r>
                      <a:r>
                        <a:rPr lang="en-US" sz="1200" b="1" dirty="0" err="1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200" b="1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single EL+BL)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-21.3%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-17.0%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-27.0%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-19.1%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-15.0%</a:t>
                      </a:r>
                      <a:endParaRPr lang="en-US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-22.9%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838200"/>
            <a:ext cx="7848600" cy="1066800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marL="342900" lvl="1" indent="-341313">
              <a:spcBef>
                <a:spcPct val="20000"/>
              </a:spcBef>
              <a:buClr>
                <a:srgbClr val="00B0F0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Scheme 2 compared with SCE4 anchors</a:t>
            </a:r>
          </a:p>
          <a:p>
            <a:pPr marL="452437" lvl="2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Separate color gamut conversion, combined bit depth conversion and  </a:t>
            </a: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upsampling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(JCTVC-O0194)</a:t>
            </a:r>
          </a:p>
          <a:p>
            <a:pPr marL="452437" lvl="2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17x17x17  3D LUT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715962"/>
          </a:xfrm>
        </p:spPr>
        <p:txBody>
          <a:bodyPr/>
          <a:lstStyle/>
          <a:p>
            <a:r>
              <a:rPr lang="en-US" dirty="0" smtClean="0"/>
              <a:t>Simulation results: scheme 1 (test) compared to scheme 2 (ref)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76400" y="1676400"/>
          <a:ext cx="5486401" cy="3048001"/>
        </p:xfrm>
        <a:graphic>
          <a:graphicData uri="http://schemas.openxmlformats.org/drawingml/2006/table">
            <a:tbl>
              <a:tblPr/>
              <a:tblGrid>
                <a:gridCol w="2010850"/>
                <a:gridCol w="1158517"/>
                <a:gridCol w="1158517"/>
                <a:gridCol w="1158517"/>
              </a:tblGrid>
              <a:tr h="277091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 HEVC 2x 8-bit base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091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Class A+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-2.9%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-5.3%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vs Ref)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-2.9%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-5.3%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 only (Test </a:t>
                      </a:r>
                      <a:r>
                        <a:rPr lang="en-US" sz="1600" b="1" dirty="0" err="1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600" b="1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Ref)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-5.0%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-5.4%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-8.0%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RA HEVC 2x 8-bit base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09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Class A+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-4.1%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Overall (Test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Ref)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-4.1%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7709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 only (Test </a:t>
                      </a:r>
                      <a:r>
                        <a:rPr lang="en-US" sz="1600" b="1" dirty="0" err="1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vs</a:t>
                      </a:r>
                      <a:r>
                        <a:rPr lang="en-US" sz="1600" b="1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Ref)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6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7F7F7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-5.4%</a:t>
                      </a:r>
                      <a:endParaRPr lang="en-US" sz="16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181600"/>
          </a:xfrm>
        </p:spPr>
        <p:txBody>
          <a:bodyPr>
            <a:normAutofit/>
          </a:bodyPr>
          <a:lstStyle/>
          <a:p>
            <a:pPr marL="342900" lvl="1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/>
              <a:t>Combined bit-depth and color gamut conversion achieves higher coding efficiency compared with separate process</a:t>
            </a:r>
          </a:p>
          <a:p>
            <a:pPr marL="690563" lvl="2" indent="-341313" defTabSz="400050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{-2.4%, -2.9%, -5.3%} for AI-2x</a:t>
            </a:r>
          </a:p>
          <a:p>
            <a:pPr marL="690563" lvl="2" indent="-341313" defTabSz="400050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1600" dirty="0" smtClean="0"/>
              <a:t>{-1.0%, -1.5%, -4.1%} for RA-2x</a:t>
            </a:r>
          </a:p>
          <a:p>
            <a:pPr marL="342900" lvl="1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/>
              <a:t>The bit-depth difference between BL and EL is taken into account in 3D LUT </a:t>
            </a:r>
            <a:r>
              <a:rPr lang="en-US" sz="2000" dirty="0" smtClean="0"/>
              <a:t>interpolation </a:t>
            </a:r>
            <a:endParaRPr lang="en-US" sz="2000" dirty="0" smtClean="0"/>
          </a:p>
          <a:p>
            <a:pPr marL="342900" lvl="1" indent="-341313">
              <a:spcBef>
                <a:spcPct val="200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/>
              <a:t>No need to make any changes in </a:t>
            </a:r>
            <a:r>
              <a:rPr lang="en-US" sz="2000" dirty="0" err="1" smtClean="0"/>
              <a:t>upsampling</a:t>
            </a:r>
            <a:endParaRPr lang="en-US" sz="2000" dirty="0" smtClean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381000" y="44196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Thanks Technicolor for cross</a:t>
            </a:r>
            <a:r>
              <a:rPr lang="en-US" sz="2600" b="1" dirty="0" smtClean="0">
                <a:solidFill>
                  <a:srgbClr val="F36C21"/>
                </a:solidFill>
                <a:latin typeface="Arial"/>
                <a:ea typeface="+mj-ea"/>
                <a:cs typeface="Arial"/>
              </a:rPr>
              <a:t>-</a:t>
            </a:r>
            <a:r>
              <a:rPr kumimoji="0" lang="en-US" sz="2600" b="1" i="0" u="none" strike="noStrike" kern="1200" cap="none" spc="0" normalizeH="0" noProof="0" dirty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checking!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noProof="0" dirty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(JCTVC-O0160)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earCase_Introduction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E5B7B99B1F9E44A0E0E8F35F63D231" ma:contentTypeVersion="7" ma:contentTypeDescription="Create a new document." ma:contentTypeScope="" ma:versionID="d9da98699e014801aae66624a5e6fc1f">
  <xsd:schema xmlns:xsd="http://www.w3.org/2001/XMLSchema" xmlns:p="http://schemas.microsoft.com/office/2006/metadata/properties" xmlns:ns2="721ffc36-e7e7-4057-adae-2ba1f63c0f40" targetNamespace="http://schemas.microsoft.com/office/2006/metadata/properties" ma:root="true" ma:fieldsID="7c211813880f4e9bbbcbdd4465c136b3" ns2:_="">
    <xsd:import namespace="721ffc36-e7e7-4057-adae-2ba1f63c0f40"/>
    <xsd:element name="properties">
      <xsd:complexType>
        <xsd:sequence>
          <xsd:element name="documentManagement">
            <xsd:complexType>
              <xsd:all>
                <xsd:element ref="ns2:Dept"/>
                <xsd:element ref="ns2:Document_x0020_Number" minOccurs="0"/>
                <xsd:element ref="ns2:Document_x0020_Type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21ffc36-e7e7-4057-adae-2ba1f63c0f40" elementFormDefault="qualified">
    <xsd:import namespace="http://schemas.microsoft.com/office/2006/documentManagement/types"/>
    <xsd:element name="Dept" ma:index="8" ma:displayName="Dept" ma:default="Advanced Products" ma:format="Dropdown" ma:internalName="Dept">
      <xsd:simpleType>
        <xsd:restriction base="dms:Choice">
          <xsd:enumeration value="Advanced Products"/>
          <xsd:enumeration value="Chief Executive Office"/>
          <xsd:enumeration value="Corporate"/>
          <xsd:enumeration value="Corporate Compliance (QUALITY)"/>
          <xsd:enumeration value="Corporate Strategy"/>
          <xsd:enumeration value="Facilities"/>
          <xsd:enumeration value="Finance"/>
          <xsd:enumeration value="Human Resources"/>
          <xsd:enumeration value="Information Technology"/>
          <xsd:enumeration value="Investor Relations"/>
          <xsd:enumeration value="IP Sales"/>
          <xsd:enumeration value="Legal"/>
          <xsd:enumeration value="Patents and Licensing"/>
          <xsd:enumeration value="Public Relations and Corporate Communications"/>
          <xsd:enumeration value="Purchasing"/>
          <xsd:enumeration value="R and D"/>
          <xsd:enumeration value="Standards"/>
        </xsd:restriction>
      </xsd:simpleType>
    </xsd:element>
    <xsd:element name="Document_x0020_Number" ma:index="9" nillable="true" ma:displayName="Document Number" ma:internalName="Document_x0020_Number">
      <xsd:simpleType>
        <xsd:restriction base="dms:Text">
          <xsd:maxLength value="255"/>
        </xsd:restriction>
      </xsd:simpleType>
    </xsd:element>
    <xsd:element name="Document_x0020_Type" ma:index="10" ma:displayName="Document Type" ma:default="Deviation/Waiver" ma:format="Dropdown" ma:internalName="Document_x0020_Type">
      <xsd:simpleType>
        <xsd:restriction base="dms:Choice">
          <xsd:enumeration value="Deviation/Waiver"/>
          <xsd:enumeration value="Form/Checklist"/>
          <xsd:enumeration value="Guideline"/>
          <xsd:enumeration value="Manual"/>
          <xsd:enumeration value="Policy"/>
          <xsd:enumeration value="SOP"/>
          <xsd:enumeration value="Standard"/>
          <xsd:enumeration value="Table"/>
          <xsd:enumeration value="Template"/>
          <xsd:enumeration value="Work Instructio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Document_x0020_Number xmlns="721ffc36-e7e7-4057-adae-2ba1f63c0f40">9048</Document_x0020_Number>
    <Document_x0020_Type xmlns="721ffc36-e7e7-4057-adae-2ba1f63c0f40">Template</Document_x0020_Type>
    <Dept xmlns="721ffc36-e7e7-4057-adae-2ba1f63c0f40">Public Relations and Corporate Communications</Dep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13C78F-73B1-4A00-B345-3B12C91936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1ffc36-e7e7-4057-adae-2ba1f63c0f4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7755A8B-04C8-4131-A0B3-79C640392FF3}">
  <ds:schemaRefs>
    <ds:schemaRef ds:uri="http://schemas.microsoft.com/office/2006/metadata/properties"/>
    <ds:schemaRef ds:uri="721ffc36-e7e7-4057-adae-2ba1f63c0f40"/>
  </ds:schemaRefs>
</ds:datastoreItem>
</file>

<file path=customXml/itemProps3.xml><?xml version="1.0" encoding="utf-8"?>
<ds:datastoreItem xmlns:ds="http://schemas.openxmlformats.org/officeDocument/2006/customXml" ds:itemID="{A01E55F1-0F71-4CA7-BC3D-3567FF4BB3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7225</TotalTime>
  <Words>1200</Words>
  <Application>Microsoft Office PowerPoint</Application>
  <PresentationFormat>On-screen Show (4:3)</PresentationFormat>
  <Paragraphs>316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ClearCase_Introduction</vt:lpstr>
      <vt:lpstr>1_Office Theme</vt:lpstr>
      <vt:lpstr>2_Office Theme</vt:lpstr>
      <vt:lpstr>3_Office Theme</vt:lpstr>
      <vt:lpstr>4_Office Theme</vt:lpstr>
      <vt:lpstr>Visio</vt:lpstr>
      <vt:lpstr>JCTVC-O0161 Non-SCE4/AHG14: Combined bit-depth and color gamut conversion with 3D LUT for SHVC color gamut scalability</vt:lpstr>
      <vt:lpstr>Introduction  </vt:lpstr>
      <vt:lpstr>Combined bit-depth and color gamut conversion</vt:lpstr>
      <vt:lpstr>3D LUT derived using offline training</vt:lpstr>
      <vt:lpstr>3D LUT Signaling</vt:lpstr>
      <vt:lpstr>Simulation Results: the proposed scheme 1</vt:lpstr>
      <vt:lpstr>Simulation Results: scheme 2 for comparison</vt:lpstr>
      <vt:lpstr>Simulation results: scheme 1 (test) compared to scheme 2 (ref)</vt:lpstr>
      <vt:lpstr>Conclusions</vt:lpstr>
    </vt:vector>
  </TitlesOfParts>
  <Company>Garfield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JCTVC-N0204-v1</dc:title>
  <dc:subject>InterDigital External Public</dc:subject>
  <dc:creator>Yuwen He</dc:creator>
  <cp:keywords>DocNum:9048</cp:keywords>
  <cp:lastModifiedBy>He Yuwen</cp:lastModifiedBy>
  <cp:revision>131</cp:revision>
  <dcterms:created xsi:type="dcterms:W3CDTF">2012-05-10T18:03:06Z</dcterms:created>
  <dcterms:modified xsi:type="dcterms:W3CDTF">2013-10-21T18:30:09Z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0x01010067E5B7B99B1F9E44A0E0E8F35F63D231</vt:lpwstr>
  </property>
</Properties>
</file>