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11"/>
  </p:notesMasterIdLst>
  <p:sldIdLst>
    <p:sldId id="256" r:id="rId2"/>
    <p:sldId id="257" r:id="rId3"/>
    <p:sldId id="259" r:id="rId4"/>
    <p:sldId id="260" r:id="rId5"/>
    <p:sldId id="261" r:id="rId6"/>
    <p:sldId id="263" r:id="rId7"/>
    <p:sldId id="262"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7"/>
            <p14:sldId id="259"/>
            <p14:sldId id="260"/>
            <p14:sldId id="261"/>
            <p14:sldId id="263"/>
            <p14:sldId id="262"/>
            <p14:sldId id="264"/>
            <p14:sldId id="26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1002" y="-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10/22/2013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38600"/>
            <a:ext cx="9105900" cy="1470025"/>
          </a:xfrm>
        </p:spPr>
        <p:txBody>
          <a:bodyPr/>
          <a:lstStyle/>
          <a:p>
            <a:pPr algn="ctr"/>
            <a:r>
              <a:rPr lang="en-US" sz="2400" b="1" dirty="0"/>
              <a:t>Context </a:t>
            </a:r>
            <a:r>
              <a:rPr lang="en-US" sz="2400" b="1" dirty="0" smtClean="0"/>
              <a:t>Derivation Method </a:t>
            </a:r>
            <a:r>
              <a:rPr lang="en-US" sz="2400" b="1" dirty="0"/>
              <a:t>for </a:t>
            </a:r>
            <a:r>
              <a:rPr lang="en-US" sz="2400" b="1" i="1" dirty="0" err="1"/>
              <a:t>intra_bc_flag</a:t>
            </a:r>
            <a:r>
              <a:rPr lang="en-US" sz="2400" b="1" dirty="0"/>
              <a:t> </a:t>
            </a:r>
            <a:r>
              <a:rPr lang="en-US" sz="2400" b="1" dirty="0" smtClean="0"/>
              <a:t>Coding</a:t>
            </a:r>
            <a:r>
              <a:rPr lang="en-CA" sz="2400" b="1" dirty="0" smtClean="0"/>
              <a:t/>
            </a:r>
            <a:br>
              <a:rPr lang="en-CA" sz="2400" b="1" dirty="0" smtClean="0"/>
            </a:br>
            <a:r>
              <a:rPr lang="en-CA" b="1" dirty="0" smtClean="0"/>
              <a:t/>
            </a:r>
            <a:br>
              <a:rPr lang="en-CA" b="1" dirty="0" smtClean="0"/>
            </a:br>
            <a:r>
              <a:rPr lang="en-CA" sz="2400" b="1" dirty="0" smtClean="0"/>
              <a:t>JCTVC-N0158</a:t>
            </a:r>
            <a:endParaRPr lang="en-US" dirty="0"/>
          </a:p>
        </p:txBody>
      </p:sp>
      <p:sp>
        <p:nvSpPr>
          <p:cNvPr id="3" name="Subtitle 2"/>
          <p:cNvSpPr>
            <a:spLocks noGrp="1"/>
          </p:cNvSpPr>
          <p:nvPr>
            <p:ph type="subTitle" idx="1"/>
          </p:nvPr>
        </p:nvSpPr>
        <p:spPr>
          <a:xfrm>
            <a:off x="1447800" y="5715000"/>
            <a:ext cx="7162800" cy="364390"/>
          </a:xfrm>
        </p:spPr>
        <p:txBody>
          <a:bodyPr/>
          <a:lstStyle/>
          <a:p>
            <a:pPr hangingPunct="0"/>
            <a:r>
              <a:rPr lang="en-US" sz="1800" dirty="0" smtClean="0"/>
              <a:t>Chao Pang, Joel Sole, Liwei Guo, Rajan Joshi, </a:t>
            </a:r>
            <a:r>
              <a:rPr lang="en-US" sz="1800" dirty="0"/>
              <a:t>Marta Karczewicz</a:t>
            </a:r>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163513" y="904108"/>
            <a:ext cx="8712200" cy="5649092"/>
          </a:xfrm>
        </p:spPr>
        <p:txBody>
          <a:bodyPr>
            <a:normAutofit/>
          </a:bodyPr>
          <a:lstStyle/>
          <a:p>
            <a:pPr hangingPunct="0"/>
            <a:r>
              <a:rPr lang="en-US" dirty="0" smtClean="0"/>
              <a:t>Intra block copying:</a:t>
            </a:r>
            <a:endParaRPr lang="en-US" dirty="0"/>
          </a:p>
          <a:p>
            <a:pPr hangingPunct="0"/>
            <a:endParaRPr lang="en-US" sz="1800" dirty="0" smtClean="0"/>
          </a:p>
          <a:p>
            <a:pPr hangingPunct="0"/>
            <a:endParaRPr lang="en-US" sz="1800" dirty="0"/>
          </a:p>
          <a:p>
            <a:pPr hangingPunct="0"/>
            <a:endParaRPr lang="en-US" sz="1800" dirty="0" smtClean="0"/>
          </a:p>
          <a:p>
            <a:pPr hangingPunct="0"/>
            <a:endParaRPr lang="en-US" sz="1800" dirty="0"/>
          </a:p>
          <a:p>
            <a:pPr hangingPunct="0"/>
            <a:endParaRPr lang="en-US" sz="1800" dirty="0" smtClean="0"/>
          </a:p>
          <a:p>
            <a:pPr hangingPunct="0"/>
            <a:endParaRPr lang="en-US" sz="1800" dirty="0"/>
          </a:p>
          <a:p>
            <a:pPr hangingPunct="0"/>
            <a:endParaRPr lang="en-US" dirty="0" smtClean="0"/>
          </a:p>
          <a:p>
            <a:pPr hangingPunct="0"/>
            <a:r>
              <a:rPr lang="en-CA" dirty="0" smtClean="0"/>
              <a:t>Currently, the </a:t>
            </a:r>
            <a:r>
              <a:rPr lang="en-CA" dirty="0"/>
              <a:t>context for </a:t>
            </a:r>
            <a:r>
              <a:rPr lang="en-CA" i="1" dirty="0" err="1"/>
              <a:t>intra_bc_flag</a:t>
            </a:r>
            <a:r>
              <a:rPr lang="en-CA" dirty="0"/>
              <a:t> is derived as </a:t>
            </a:r>
            <a:r>
              <a:rPr lang="en-CA" dirty="0" smtClean="0"/>
              <a:t>follows</a:t>
            </a:r>
          </a:p>
          <a:p>
            <a:pPr lvl="2" hangingPunct="0"/>
            <a:endParaRPr lang="en-CA" sz="1600" dirty="0"/>
          </a:p>
          <a:p>
            <a:pPr marL="0" indent="0" algn="ctr" hangingPunct="0">
              <a:buNone/>
            </a:pPr>
            <a:r>
              <a:rPr lang="en-CA" sz="1600" dirty="0" smtClean="0"/>
              <a:t>context </a:t>
            </a:r>
            <a:r>
              <a:rPr lang="en-CA" sz="1600" dirty="0"/>
              <a:t>value = (above </a:t>
            </a:r>
            <a:r>
              <a:rPr lang="en-CA" sz="1600" i="1" dirty="0" err="1"/>
              <a:t>intra_bc_flag</a:t>
            </a:r>
            <a:r>
              <a:rPr lang="en-CA" sz="1600" dirty="0"/>
              <a:t> == 0) ? 0: 1 + (left </a:t>
            </a:r>
            <a:r>
              <a:rPr lang="en-CA" sz="1600" i="1" dirty="0" err="1"/>
              <a:t>intra_bc_flag</a:t>
            </a:r>
            <a:r>
              <a:rPr lang="en-CA" sz="1600" dirty="0"/>
              <a:t> == 0) ? 0: 1</a:t>
            </a:r>
            <a:endParaRPr lang="en-US" sz="1600" dirty="0"/>
          </a:p>
          <a:p>
            <a:pPr lvl="2"/>
            <a:endParaRPr lang="en-CA" dirty="0"/>
          </a:p>
          <a:p>
            <a:pPr marL="287337" lvl="1" indent="0">
              <a:buNone/>
            </a:pPr>
            <a:r>
              <a:rPr lang="en-CA" sz="1600" dirty="0"/>
              <a:t>Therefore, an extra line buffer is needed to store the above </a:t>
            </a:r>
            <a:r>
              <a:rPr lang="en-CA" sz="1600" i="1" dirty="0" err="1"/>
              <a:t>intra_bc_flag</a:t>
            </a:r>
            <a:r>
              <a:rPr lang="en-CA" sz="1600" dirty="0"/>
              <a:t> values.</a:t>
            </a:r>
            <a:endParaRPr lang="en-US" sz="1600" dirty="0"/>
          </a:p>
          <a:p>
            <a:pPr hangingPunct="0"/>
            <a:endParaRPr lang="en-US" dirty="0" smtClean="0"/>
          </a:p>
          <a:p>
            <a:pPr hangingPunct="0"/>
            <a:r>
              <a:rPr lang="en-US" dirty="0" smtClean="0"/>
              <a:t>Two methods are proposed to remove the line buffer</a:t>
            </a:r>
            <a:endParaRPr lang="en-US" dirty="0" smtClean="0"/>
          </a:p>
          <a:p>
            <a:pPr hangingPunct="0"/>
            <a:endParaRPr lang="en-US" dirty="0" smtClean="0"/>
          </a:p>
          <a:p>
            <a:pPr marL="287337" lvl="1" indent="0" hangingPunct="0">
              <a:buNone/>
            </a:pPr>
            <a:endParaRPr lang="en-US" dirty="0" smtClean="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18" name="Group 17"/>
          <p:cNvGrpSpPr/>
          <p:nvPr/>
        </p:nvGrpSpPr>
        <p:grpSpPr>
          <a:xfrm>
            <a:off x="2209800" y="1177182"/>
            <a:ext cx="4419600" cy="2404218"/>
            <a:chOff x="1143000" y="1820965"/>
            <a:chExt cx="5791200" cy="3284435"/>
          </a:xfrm>
        </p:grpSpPr>
        <p:sp>
          <p:nvSpPr>
            <p:cNvPr id="21" name="Rectangle 20"/>
            <p:cNvSpPr/>
            <p:nvPr/>
          </p:nvSpPr>
          <p:spPr>
            <a:xfrm>
              <a:off x="1143000" y="2209800"/>
              <a:ext cx="2895600" cy="2895600"/>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 name="Rectangle 21"/>
            <p:cNvSpPr/>
            <p:nvPr/>
          </p:nvSpPr>
          <p:spPr>
            <a:xfrm>
              <a:off x="4038600" y="2209800"/>
              <a:ext cx="2895600" cy="2895600"/>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 name="TextBox 22"/>
            <p:cNvSpPr txBox="1"/>
            <p:nvPr/>
          </p:nvSpPr>
          <p:spPr>
            <a:xfrm>
              <a:off x="2209799" y="1820965"/>
              <a:ext cx="1399367" cy="420458"/>
            </a:xfrm>
            <a:prstGeom prst="rect">
              <a:avLst/>
            </a:prstGeom>
            <a:noFill/>
          </p:spPr>
          <p:txBody>
            <a:bodyPr wrap="square" rtlCol="0">
              <a:spAutoFit/>
            </a:bodyPr>
            <a:lstStyle/>
            <a:p>
              <a:r>
                <a:rPr lang="en-US" sz="1400" dirty="0" smtClean="0"/>
                <a:t>left CTU</a:t>
              </a:r>
              <a:endParaRPr lang="en-US" sz="1400" dirty="0"/>
            </a:p>
          </p:txBody>
        </p:sp>
        <p:sp>
          <p:nvSpPr>
            <p:cNvPr id="24" name="TextBox 23"/>
            <p:cNvSpPr txBox="1"/>
            <p:nvPr/>
          </p:nvSpPr>
          <p:spPr>
            <a:xfrm>
              <a:off x="4800600" y="1828800"/>
              <a:ext cx="1676400" cy="307777"/>
            </a:xfrm>
            <a:prstGeom prst="rect">
              <a:avLst/>
            </a:prstGeom>
            <a:noFill/>
          </p:spPr>
          <p:txBody>
            <a:bodyPr wrap="square" rtlCol="0">
              <a:spAutoFit/>
            </a:bodyPr>
            <a:lstStyle/>
            <a:p>
              <a:r>
                <a:rPr lang="en-US" sz="1400" dirty="0" smtClean="0"/>
                <a:t>current CTU</a:t>
              </a:r>
              <a:endParaRPr lang="en-US" sz="1400" dirty="0"/>
            </a:p>
          </p:txBody>
        </p:sp>
        <p:sp>
          <p:nvSpPr>
            <p:cNvPr id="25" name="Rectangle 24"/>
            <p:cNvSpPr/>
            <p:nvPr/>
          </p:nvSpPr>
          <p:spPr>
            <a:xfrm>
              <a:off x="4533900" y="4038600"/>
              <a:ext cx="633493" cy="533400"/>
            </a:xfrm>
            <a:prstGeom prst="rect">
              <a:avLst/>
            </a:prstGeom>
            <a:solidFill>
              <a:schemeClr val="accent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CU</a:t>
              </a:r>
              <a:endParaRPr lang="en-US" sz="1400" dirty="0"/>
            </a:p>
          </p:txBody>
        </p:sp>
        <p:sp>
          <p:nvSpPr>
            <p:cNvPr id="26" name="Rectangle 25"/>
            <p:cNvSpPr/>
            <p:nvPr/>
          </p:nvSpPr>
          <p:spPr>
            <a:xfrm>
              <a:off x="2324100" y="2895600"/>
              <a:ext cx="533400" cy="533400"/>
            </a:xfrm>
            <a:prstGeom prst="rect">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27" name="Straight Arrow Connector 26"/>
            <p:cNvCxnSpPr/>
            <p:nvPr/>
          </p:nvCxnSpPr>
          <p:spPr>
            <a:xfrm flipH="1" flipV="1">
              <a:off x="2857500" y="3429000"/>
              <a:ext cx="1676400" cy="6096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5" name="TextBox 4"/>
          <p:cNvSpPr txBox="1"/>
          <p:nvPr/>
        </p:nvSpPr>
        <p:spPr>
          <a:xfrm>
            <a:off x="3781424" y="2162075"/>
            <a:ext cx="533400" cy="307777"/>
          </a:xfrm>
          <a:prstGeom prst="rect">
            <a:avLst/>
          </a:prstGeom>
          <a:noFill/>
        </p:spPr>
        <p:txBody>
          <a:bodyPr wrap="square" rtlCol="0">
            <a:spAutoFit/>
          </a:bodyPr>
          <a:lstStyle/>
          <a:p>
            <a:r>
              <a:rPr lang="en-US" sz="1400" dirty="0" smtClean="0"/>
              <a:t>DV</a:t>
            </a:r>
            <a:endParaRPr lang="en-US" dirty="0"/>
          </a:p>
        </p:txBody>
      </p:sp>
    </p:spTree>
    <p:extLst>
      <p:ext uri="{BB962C8B-B14F-4D97-AF65-F5344CB8AC3E}">
        <p14:creationId xmlns:p14="http://schemas.microsoft.com/office/powerpoint/2010/main" val="7311658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Description</a:t>
            </a:r>
            <a:endParaRPr lang="en-US" dirty="0"/>
          </a:p>
        </p:txBody>
      </p:sp>
      <p:sp>
        <p:nvSpPr>
          <p:cNvPr id="3" name="Content Placeholder 2"/>
          <p:cNvSpPr>
            <a:spLocks noGrp="1"/>
          </p:cNvSpPr>
          <p:nvPr>
            <p:ph idx="1"/>
          </p:nvPr>
        </p:nvSpPr>
        <p:spPr/>
        <p:txBody>
          <a:bodyPr/>
          <a:lstStyle/>
          <a:p>
            <a:pPr lvl="0"/>
            <a:endParaRPr lang="en-US" dirty="0" smtClean="0"/>
          </a:p>
          <a:p>
            <a:pPr lvl="0"/>
            <a:r>
              <a:rPr lang="en-US" dirty="0" smtClean="0"/>
              <a:t>Method </a:t>
            </a:r>
            <a:r>
              <a:rPr lang="en-US" dirty="0" smtClean="0"/>
              <a:t>1</a:t>
            </a:r>
          </a:p>
          <a:p>
            <a:pPr lvl="1"/>
            <a:r>
              <a:rPr lang="en-CA" dirty="0"/>
              <a:t>O</a:t>
            </a:r>
            <a:r>
              <a:rPr lang="en-CA" dirty="0" smtClean="0"/>
              <a:t>nly </a:t>
            </a:r>
            <a:r>
              <a:rPr lang="en-CA" dirty="0"/>
              <a:t>the </a:t>
            </a:r>
            <a:r>
              <a:rPr lang="en-CA" dirty="0"/>
              <a:t>above flags </a:t>
            </a:r>
            <a:r>
              <a:rPr lang="en-CA" dirty="0" smtClean="0"/>
              <a:t>inside the </a:t>
            </a:r>
            <a:r>
              <a:rPr lang="en-CA" dirty="0"/>
              <a:t>current CTU </a:t>
            </a:r>
            <a:r>
              <a:rPr lang="en-CA" dirty="0" smtClean="0"/>
              <a:t>are </a:t>
            </a:r>
            <a:r>
              <a:rPr lang="en-CA" dirty="0" smtClean="0"/>
              <a:t>used</a:t>
            </a:r>
          </a:p>
          <a:p>
            <a:pPr lvl="1"/>
            <a:endParaRPr lang="en-CA" dirty="0" smtClean="0"/>
          </a:p>
          <a:p>
            <a:pPr lvl="1"/>
            <a:r>
              <a:rPr lang="en-CA" dirty="0" smtClean="0"/>
              <a:t>The </a:t>
            </a:r>
            <a:r>
              <a:rPr lang="en-CA" dirty="0"/>
              <a:t>number of context is kept </a:t>
            </a:r>
            <a:r>
              <a:rPr lang="en-CA" dirty="0" smtClean="0"/>
              <a:t>being </a:t>
            </a:r>
            <a:r>
              <a:rPr lang="en-CA" dirty="0" smtClean="0"/>
              <a:t>3</a:t>
            </a:r>
            <a:endParaRPr lang="en-US" dirty="0"/>
          </a:p>
          <a:p>
            <a:pPr lvl="0"/>
            <a:endParaRPr lang="en-US" dirty="0" smtClean="0"/>
          </a:p>
          <a:p>
            <a:pPr lvl="0"/>
            <a:r>
              <a:rPr lang="en-US" dirty="0" smtClean="0"/>
              <a:t>Method 2</a:t>
            </a:r>
            <a:endParaRPr lang="en-CA" dirty="0" smtClean="0"/>
          </a:p>
          <a:p>
            <a:pPr lvl="1"/>
            <a:r>
              <a:rPr lang="en-CA" dirty="0" smtClean="0"/>
              <a:t>U</a:t>
            </a:r>
            <a:r>
              <a:rPr lang="en-CA" dirty="0" smtClean="0"/>
              <a:t>se a </a:t>
            </a:r>
            <a:r>
              <a:rPr lang="en-CA" dirty="0"/>
              <a:t>single context for </a:t>
            </a:r>
            <a:r>
              <a:rPr lang="en-CA" i="1" dirty="0" err="1"/>
              <a:t>intra_bc_flag</a:t>
            </a:r>
            <a:r>
              <a:rPr lang="en-CA" i="1" dirty="0"/>
              <a:t> </a:t>
            </a:r>
            <a:r>
              <a:rPr lang="en-CA" dirty="0" smtClean="0"/>
              <a:t>coding</a:t>
            </a:r>
          </a:p>
          <a:p>
            <a:pPr lvl="1"/>
            <a:endParaRPr lang="en-CA" dirty="0" smtClean="0"/>
          </a:p>
          <a:p>
            <a:pPr lvl="1"/>
            <a:r>
              <a:rPr lang="en-CA" dirty="0" smtClean="0"/>
              <a:t>The </a:t>
            </a:r>
            <a:r>
              <a:rPr lang="en-CA" dirty="0"/>
              <a:t>number of context is reduced to </a:t>
            </a:r>
            <a:r>
              <a:rPr lang="en-CA" dirty="0" smtClean="0"/>
              <a:t>1</a:t>
            </a:r>
            <a:endParaRPr lang="en-US" dirty="0"/>
          </a:p>
          <a:p>
            <a:pPr lvl="1"/>
            <a:endParaRPr lang="en-US" dirty="0"/>
          </a:p>
          <a:p>
            <a:pPr lvl="1"/>
            <a:endParaRPr lang="en-US" dirty="0"/>
          </a:p>
        </p:txBody>
      </p:sp>
    </p:spTree>
    <p:extLst>
      <p:ext uri="{BB962C8B-B14F-4D97-AF65-F5344CB8AC3E}">
        <p14:creationId xmlns:p14="http://schemas.microsoft.com/office/powerpoint/2010/main" val="3726251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sp>
        <p:nvSpPr>
          <p:cNvPr id="3" name="Content Placeholder 2"/>
          <p:cNvSpPr>
            <a:spLocks noGrp="1"/>
          </p:cNvSpPr>
          <p:nvPr>
            <p:ph idx="1"/>
          </p:nvPr>
        </p:nvSpPr>
        <p:spPr/>
        <p:txBody>
          <a:bodyPr/>
          <a:lstStyle/>
          <a:p>
            <a:pPr hangingPunct="0"/>
            <a:endParaRPr lang="en-US" dirty="0" smtClean="0"/>
          </a:p>
          <a:p>
            <a:pPr hangingPunct="0"/>
            <a:r>
              <a:rPr lang="en-US" dirty="0" smtClean="0"/>
              <a:t>Methods integrated in HM12.0_RExt4.1</a:t>
            </a:r>
          </a:p>
          <a:p>
            <a:pPr hangingPunct="0"/>
            <a:endParaRPr lang="en-US" dirty="0"/>
          </a:p>
          <a:p>
            <a:pPr hangingPunct="0"/>
            <a:r>
              <a:rPr lang="en-US" dirty="0" smtClean="0"/>
              <a:t>RCE2/RCE3 test conditions</a:t>
            </a:r>
          </a:p>
          <a:p>
            <a:pPr hangingPunct="0"/>
            <a:endParaRPr lang="en-US" dirty="0" smtClean="0"/>
          </a:p>
          <a:p>
            <a:pPr hangingPunct="0"/>
            <a:r>
              <a:rPr lang="en-US" dirty="0" smtClean="0"/>
              <a:t>The </a:t>
            </a:r>
            <a:r>
              <a:rPr lang="en-US" dirty="0" smtClean="0"/>
              <a:t>proposed methods are </a:t>
            </a:r>
            <a:r>
              <a:rPr lang="en-US" dirty="0"/>
              <a:t>compared </a:t>
            </a:r>
            <a:r>
              <a:rPr lang="en-US" dirty="0" smtClean="0"/>
              <a:t>to</a:t>
            </a:r>
            <a:r>
              <a:rPr lang="en-US" dirty="0"/>
              <a:t> </a:t>
            </a:r>
            <a:r>
              <a:rPr lang="en-US" dirty="0" smtClean="0"/>
              <a:t>the </a:t>
            </a:r>
            <a:r>
              <a:rPr lang="en-US" dirty="0" smtClean="0"/>
              <a:t>anchor</a:t>
            </a:r>
            <a:r>
              <a:rPr lang="en-US" dirty="0"/>
              <a:t> </a:t>
            </a:r>
            <a:r>
              <a:rPr lang="en-US" dirty="0" smtClean="0"/>
              <a:t>in terms of BD-rate and bit-savings</a:t>
            </a:r>
            <a:endParaRPr lang="en-US" dirty="0"/>
          </a:p>
        </p:txBody>
      </p:sp>
    </p:spTree>
    <p:extLst>
      <p:ext uri="{BB962C8B-B14F-4D97-AF65-F5344CB8AC3E}">
        <p14:creationId xmlns:p14="http://schemas.microsoft.com/office/powerpoint/2010/main" val="6380153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729663" cy="561975"/>
          </a:xfrm>
        </p:spPr>
        <p:txBody>
          <a:bodyPr/>
          <a:lstStyle/>
          <a:p>
            <a:r>
              <a:rPr lang="en-US" dirty="0" smtClean="0"/>
              <a:t>No line buffer + 3 contexts (lossless)</a:t>
            </a:r>
            <a:endParaRPr lang="en-US" dirty="0"/>
          </a:p>
        </p:txBody>
      </p:sp>
      <p:graphicFrame>
        <p:nvGraphicFramePr>
          <p:cNvPr id="4" name="Group 7480"/>
          <p:cNvGraphicFramePr>
            <a:graphicFrameLocks noGrp="1"/>
          </p:cNvGraphicFramePr>
          <p:nvPr>
            <p:extLst>
              <p:ext uri="{D42A27DB-BD31-4B8C-83A1-F6EECF244321}">
                <p14:modId xmlns:p14="http://schemas.microsoft.com/office/powerpoint/2010/main" val="3985275498"/>
              </p:ext>
            </p:extLst>
          </p:nvPr>
        </p:nvGraphicFramePr>
        <p:xfrm>
          <a:off x="228600" y="1143000"/>
          <a:ext cx="8610600" cy="3840480"/>
        </p:xfrm>
        <a:graphic>
          <a:graphicData uri="http://schemas.openxmlformats.org/drawingml/2006/table">
            <a:tbl>
              <a:tblPr/>
              <a:tblGrid>
                <a:gridCol w="1493838"/>
                <a:gridCol w="558800"/>
                <a:gridCol w="774700"/>
                <a:gridCol w="544512"/>
                <a:gridCol w="546100"/>
                <a:gridCol w="520700"/>
                <a:gridCol w="722313"/>
                <a:gridCol w="555625"/>
                <a:gridCol w="509587"/>
                <a:gridCol w="536575"/>
                <a:gridCol w="746125"/>
                <a:gridCol w="576263"/>
                <a:gridCol w="525462"/>
              </a:tblGrid>
              <a:tr h="271463">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0000"/>
                          </a:solidFill>
                          <a:effectLst/>
                          <a:latin typeface="Calibri" pitchFamily="34" charset="0"/>
                          <a:ea typeface="SimSun" pitchFamily="2" charset="-122"/>
                          <a:cs typeface="Arial" pitchFamily="34" charset="0"/>
                        </a:rPr>
                        <a:t>　</a:t>
                      </a:r>
                      <a:endParaRPr kumimoji="0" lang="zh-CN" altLang="en-US" sz="1800" b="0" i="0" u="none" strike="noStrike" cap="none" normalizeH="0" baseline="0" dirty="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FFFFFF"/>
                          </a:solidFill>
                          <a:effectLst/>
                          <a:latin typeface="Calibri" pitchFamily="34" charset="0"/>
                          <a:ea typeface="SimSun" pitchFamily="2" charset="-122"/>
                          <a:cs typeface="Arial" pitchFamily="34" charset="0"/>
                        </a:rPr>
                        <a:t>AI Main</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FFFFFF"/>
                          </a:solidFill>
                          <a:effectLst/>
                          <a:latin typeface="Calibri" pitchFamily="34" charset="0"/>
                          <a:ea typeface="SimSun" pitchFamily="2" charset="-122"/>
                          <a:cs typeface="Arial" pitchFamily="34" charset="0"/>
                        </a:rPr>
                        <a:t>RA Main</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FFFFFF"/>
                          </a:solidFill>
                          <a:effectLst/>
                          <a:latin typeface="Calibri" pitchFamily="34" charset="0"/>
                          <a:ea typeface="SimSun" pitchFamily="2" charset="-122"/>
                          <a:cs typeface="Arial" pitchFamily="34" charset="0"/>
                        </a:rPr>
                        <a:t>LB Main</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73050">
                <a:tc rowSpan="2">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　</a:t>
                      </a:r>
                      <a:endParaRPr kumimoji="0" lang="zh-CN" altLang="en-US"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Bit-rate saving</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Bit-rate saving</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Bit-rate saving</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271463">
                <a:tc vMerge="1">
                  <a:txBody>
                    <a:bodyPr/>
                    <a:lstStyle/>
                    <a:p>
                      <a:endParaRPr lang="en-US"/>
                    </a:p>
                  </a:txBody>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Total</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Average</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Min</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Max</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Total</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Average</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Min</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Max</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Total</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Average</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Min</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Max</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Class F</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463">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Class B</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SC RGB 444</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463">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Animation RGB 444</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463">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SC YUV 444</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Animation YUV 444</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463">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RangeExt</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SC GBR 444 Optional</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dirty="0">
                          <a:solidFill>
                            <a:srgbClr val="000000"/>
                          </a:solidFill>
                          <a:effectLst/>
                          <a:latin typeface="Calibri"/>
                        </a:rPr>
                        <a:t>3.1%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CC"/>
                    </a:solidFill>
                  </a:tcPr>
                </a:tc>
              </a:tr>
              <a:tr h="271463">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SC YUV 444 Optional</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dirty="0">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dirty="0">
                          <a:solidFill>
                            <a:srgbClr val="000000"/>
                          </a:solidFill>
                          <a:effectLst/>
                          <a:latin typeface="Calibri"/>
                        </a:rPr>
                        <a:t>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dirty="0">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Enc Time[%]</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algn="ctr" fontAlgn="b"/>
                      <a:r>
                        <a:rPr lang="en-US" sz="1200" b="0" i="0" u="none" strike="noStrike">
                          <a:solidFill>
                            <a:srgbClr val="000000"/>
                          </a:solidFill>
                          <a:effectLst/>
                          <a:latin typeface="Calibri"/>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a:solidFill>
                            <a:srgbClr val="000000"/>
                          </a:solidFill>
                          <a:effectLst/>
                          <a:latin typeface="Calibri"/>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a:solidFill>
                            <a:srgbClr val="000000"/>
                          </a:solidFill>
                          <a:effectLst/>
                          <a:latin typeface="Calibri"/>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271463">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Dec Time[%]</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algn="ctr" fontAlgn="b"/>
                      <a:r>
                        <a:rPr lang="en-US" sz="1200" b="0" i="0" u="none" strike="noStrike" dirty="0">
                          <a:solidFill>
                            <a:srgbClr val="000000"/>
                          </a:solidFill>
                          <a:effectLst/>
                          <a:latin typeface="Calibri"/>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408401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729663" cy="561975"/>
          </a:xfrm>
        </p:spPr>
        <p:txBody>
          <a:bodyPr/>
          <a:lstStyle/>
          <a:p>
            <a:r>
              <a:rPr lang="en-US" dirty="0" smtClean="0"/>
              <a:t>No line buffer + 1 context (lossless)</a:t>
            </a:r>
            <a:endParaRPr lang="en-US" dirty="0"/>
          </a:p>
        </p:txBody>
      </p:sp>
      <p:graphicFrame>
        <p:nvGraphicFramePr>
          <p:cNvPr id="4" name="Group 7480"/>
          <p:cNvGraphicFramePr>
            <a:graphicFrameLocks noGrp="1"/>
          </p:cNvGraphicFramePr>
          <p:nvPr>
            <p:extLst>
              <p:ext uri="{D42A27DB-BD31-4B8C-83A1-F6EECF244321}">
                <p14:modId xmlns:p14="http://schemas.microsoft.com/office/powerpoint/2010/main" val="324912715"/>
              </p:ext>
            </p:extLst>
          </p:nvPr>
        </p:nvGraphicFramePr>
        <p:xfrm>
          <a:off x="228600" y="1143000"/>
          <a:ext cx="8610600" cy="3840480"/>
        </p:xfrm>
        <a:graphic>
          <a:graphicData uri="http://schemas.openxmlformats.org/drawingml/2006/table">
            <a:tbl>
              <a:tblPr/>
              <a:tblGrid>
                <a:gridCol w="1493838"/>
                <a:gridCol w="558800"/>
                <a:gridCol w="774700"/>
                <a:gridCol w="544512"/>
                <a:gridCol w="546100"/>
                <a:gridCol w="520700"/>
                <a:gridCol w="722313"/>
                <a:gridCol w="555625"/>
                <a:gridCol w="509587"/>
                <a:gridCol w="536575"/>
                <a:gridCol w="746125"/>
                <a:gridCol w="576263"/>
                <a:gridCol w="525462"/>
              </a:tblGrid>
              <a:tr h="271463">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rgbClr val="000000"/>
                          </a:solidFill>
                          <a:effectLst/>
                          <a:latin typeface="Calibri" pitchFamily="34" charset="0"/>
                          <a:ea typeface="SimSun" pitchFamily="2" charset="-122"/>
                          <a:cs typeface="Arial" pitchFamily="34" charset="0"/>
                        </a:rPr>
                        <a:t>　</a:t>
                      </a:r>
                      <a:endParaRPr kumimoji="0" lang="zh-CN" altLang="en-US" sz="1800" b="0" i="0" u="none" strike="noStrike" cap="none" normalizeH="0" baseline="0" dirty="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FFFFFF"/>
                          </a:solidFill>
                          <a:effectLst/>
                          <a:latin typeface="Calibri" pitchFamily="34" charset="0"/>
                          <a:ea typeface="SimSun" pitchFamily="2" charset="-122"/>
                          <a:cs typeface="Arial" pitchFamily="34" charset="0"/>
                        </a:rPr>
                        <a:t>AI Main</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FFFFFF"/>
                          </a:solidFill>
                          <a:effectLst/>
                          <a:latin typeface="Calibri" pitchFamily="34" charset="0"/>
                          <a:ea typeface="SimSun" pitchFamily="2" charset="-122"/>
                          <a:cs typeface="Arial" pitchFamily="34" charset="0"/>
                        </a:rPr>
                        <a:t>RA Main</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FFFFFF"/>
                          </a:solidFill>
                          <a:effectLst/>
                          <a:latin typeface="Calibri" pitchFamily="34" charset="0"/>
                          <a:ea typeface="SimSun" pitchFamily="2" charset="-122"/>
                          <a:cs typeface="Arial" pitchFamily="34" charset="0"/>
                        </a:rPr>
                        <a:t>LB Main</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73050">
                <a:tc rowSpan="2">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　</a:t>
                      </a:r>
                      <a:endParaRPr kumimoji="0" lang="zh-CN" altLang="en-US"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Bit-rate saving</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Bit-rate saving</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Bit-rate saving</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271463">
                <a:tc vMerge="1">
                  <a:txBody>
                    <a:bodyPr/>
                    <a:lstStyle/>
                    <a:p>
                      <a:endParaRPr lang="en-US"/>
                    </a:p>
                  </a:txBody>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Total</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Average</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Min</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Max</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Total</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Average</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Min</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Max</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Total</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Average</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Min</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Max</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Class F</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463">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Class B</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SC RGB 444</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463">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Animation RGB 444</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463">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SC YUV 444</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Animation YUV 444</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463">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RangeExt</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SC GBR 444 Optional</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dirty="0">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71463">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SC YUV 444 Optional</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dirty="0">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dirty="0">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200" b="0" i="0" u="none" strike="noStrike" dirty="0">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305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Enc Time[%]</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algn="ctr" fontAlgn="b"/>
                      <a:r>
                        <a:rPr lang="en-US" sz="1200" b="0" i="0" u="none" strike="noStrike">
                          <a:solidFill>
                            <a:srgbClr val="000000"/>
                          </a:solidFill>
                          <a:effectLst/>
                          <a:latin typeface="Calibri"/>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a:solidFill>
                            <a:srgbClr val="000000"/>
                          </a:solidFill>
                          <a:effectLst/>
                          <a:latin typeface="Calibri"/>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a:solidFill>
                            <a:srgbClr val="000000"/>
                          </a:solidFill>
                          <a:effectLst/>
                          <a:latin typeface="Calibri"/>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271463">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Calibri" pitchFamily="34" charset="0"/>
                          <a:ea typeface="SimSun" pitchFamily="2" charset="-122"/>
                          <a:cs typeface="Arial" pitchFamily="34" charset="0"/>
                        </a:rPr>
                        <a:t>Dec Time[%]</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algn="ctr" fontAlgn="b"/>
                      <a:r>
                        <a:rPr lang="en-US" sz="1200" b="0" i="0" u="none" strike="noStrike" dirty="0">
                          <a:solidFill>
                            <a:srgbClr val="000000"/>
                          </a:solidFill>
                          <a:effectLst/>
                          <a:latin typeface="Calibri"/>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105%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200" b="0" i="0" u="none" strike="noStrike" dirty="0">
                          <a:solidFill>
                            <a:srgbClr val="000000"/>
                          </a:solidFill>
                          <a:effectLst/>
                          <a:latin typeface="Calibri"/>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464043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txBox="1">
            <a:spLocks/>
          </p:cNvSpPr>
          <p:nvPr/>
        </p:nvSpPr>
        <p:spPr bwMode="auto">
          <a:xfrm>
            <a:off x="152400" y="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a:lstStyle>
          <a:p>
            <a:r>
              <a:rPr lang="en-US" dirty="0"/>
              <a:t>No line buffer + 3 contexts (</a:t>
            </a:r>
            <a:r>
              <a:rPr lang="en-US" dirty="0" err="1" smtClean="0"/>
              <a:t>lossy</a:t>
            </a:r>
            <a:r>
              <a:rPr lang="en-US" dirty="0" smtClean="0"/>
              <a:t>)</a:t>
            </a:r>
            <a:endParaRPr lang="en-US" kern="0" dirty="0"/>
          </a:p>
        </p:txBody>
      </p:sp>
      <p:graphicFrame>
        <p:nvGraphicFramePr>
          <p:cNvPr id="5" name="Group 1902"/>
          <p:cNvGraphicFramePr>
            <a:graphicFrameLocks noGrp="1"/>
          </p:cNvGraphicFramePr>
          <p:nvPr>
            <p:extLst>
              <p:ext uri="{D42A27DB-BD31-4B8C-83A1-F6EECF244321}">
                <p14:modId xmlns:p14="http://schemas.microsoft.com/office/powerpoint/2010/main" val="3677892212"/>
              </p:ext>
            </p:extLst>
          </p:nvPr>
        </p:nvGraphicFramePr>
        <p:xfrm>
          <a:off x="609600" y="685800"/>
          <a:ext cx="7467600" cy="2471995"/>
        </p:xfrm>
        <a:graphic>
          <a:graphicData uri="http://schemas.openxmlformats.org/drawingml/2006/table">
            <a:tbl>
              <a:tblPr/>
              <a:tblGrid>
                <a:gridCol w="1357313"/>
                <a:gridCol w="679450"/>
                <a:gridCol w="679450"/>
                <a:gridCol w="677862"/>
                <a:gridCol w="679450"/>
                <a:gridCol w="677863"/>
                <a:gridCol w="679450"/>
                <a:gridCol w="679450"/>
                <a:gridCol w="677862"/>
                <a:gridCol w="679450"/>
              </a:tblGrid>
              <a:tr h="3048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marL="287338">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marL="574675">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marL="912813">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marL="1201738">
                        <a:lnSpc>
                          <a:spcPct val="95000"/>
                        </a:lnSpc>
                        <a:spcBef>
                          <a:spcPct val="35000"/>
                        </a:spcBef>
                        <a:buClr>
                          <a:schemeClr val="tx2"/>
                        </a:buClr>
                        <a:defRPr sz="1000">
                          <a:solidFill>
                            <a:srgbClr val="333333"/>
                          </a:solidFill>
                          <a:latin typeface="Arial" pitchFamily="34" charset="0"/>
                          <a:cs typeface="Arial" pitchFamily="34" charset="0"/>
                        </a:defRPr>
                      </a:lvl5pPr>
                      <a:lvl6pPr marL="16589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marL="21161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marL="25733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marL="30305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ase" latinLnBrk="0" hangingPunct="1">
                        <a:lnSpc>
                          <a:spcPct val="95000"/>
                        </a:lnSpc>
                        <a:spcBef>
                          <a:spcPct val="35000"/>
                        </a:spcBef>
                        <a:spcAft>
                          <a:spcPct val="0"/>
                        </a:spcAft>
                        <a:buClr>
                          <a:schemeClr val="accent2"/>
                        </a:buClr>
                        <a:buSzTx/>
                        <a:buFont typeface="Wingdings" pitchFamily="2" charset="2"/>
                        <a:buNone/>
                        <a:tabLst/>
                      </a:pPr>
                      <a:endParaRPr kumimoji="0" lang="zh-CN" altLang="en-US" sz="1800" b="0" i="0" u="none" strike="noStrike" cap="none" normalizeH="0" baseline="0" dirty="0" smtClean="0">
                        <a:ln>
                          <a:noFill/>
                        </a:ln>
                        <a:solidFill>
                          <a:srgbClr val="333333"/>
                        </a:solidFill>
                        <a:effectLst/>
                        <a:latin typeface="Arial" pitchFamily="34" charset="0"/>
                        <a:ea typeface="SimSun" pitchFamily="2" charset="-122"/>
                        <a:cs typeface="Arial" pitchFamily="34" charset="0"/>
                      </a:endParaRPr>
                    </a:p>
                  </a:txBody>
                  <a:tcPr marL="90000" marR="90000" marT="0" marB="0" anchor="b" horzOverflow="overflow">
                    <a:lnL cap="flat">
                      <a:noFill/>
                    </a:lnL>
                    <a:lnR w="12700" cap="flat" cmpd="sng" algn="ctr">
                      <a:solidFill>
                        <a:srgbClr val="000000"/>
                      </a:solidFill>
                      <a:prstDash val="solid"/>
                      <a:round/>
                      <a:headEnd type="none" w="med" len="med"/>
                      <a:tailEnd type="none" w="med" len="med"/>
                    </a:lnR>
                    <a:lnT cap="flat">
                      <a:noFill/>
                    </a:lnT>
                    <a:lnB>
                      <a:noFill/>
                    </a:lnB>
                    <a:lnTlToBr>
                      <a:noFill/>
                    </a:lnTlToBr>
                    <a:lnBlToTr>
                      <a:noFill/>
                    </a:lnBlToTr>
                    <a:noFill/>
                  </a:tcPr>
                </a:tc>
                <a:tc gridSpan="3">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1" i="0" u="none" strike="noStrike" cap="none" normalizeH="0" baseline="0" smtClean="0">
                          <a:ln>
                            <a:noFill/>
                          </a:ln>
                          <a:solidFill>
                            <a:srgbClr val="000000"/>
                          </a:solidFill>
                          <a:effectLst/>
                          <a:latin typeface="Arial" pitchFamily="34" charset="0"/>
                          <a:ea typeface="SimSun" pitchFamily="2" charset="-122"/>
                          <a:cs typeface="Arial" pitchFamily="34" charset="0"/>
                        </a:rPr>
                        <a:t>All Intra HE Main-tier</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1" i="0" u="none" strike="noStrike" cap="none" normalizeH="0" baseline="0" smtClean="0">
                          <a:ln>
                            <a:noFill/>
                          </a:ln>
                          <a:solidFill>
                            <a:srgbClr val="000000"/>
                          </a:solidFill>
                          <a:effectLst/>
                          <a:latin typeface="Arial" pitchFamily="34" charset="0"/>
                          <a:ea typeface="SimSun" pitchFamily="2" charset="-122"/>
                          <a:cs typeface="Arial" pitchFamily="34" charset="0"/>
                        </a:rPr>
                        <a:t>All Intra HE High-tier</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1" i="0" u="none" strike="noStrike" cap="none" normalizeH="0" baseline="0" smtClean="0">
                          <a:ln>
                            <a:noFill/>
                          </a:ln>
                          <a:solidFill>
                            <a:srgbClr val="000000"/>
                          </a:solidFill>
                          <a:effectLst/>
                          <a:latin typeface="Arial" pitchFamily="34" charset="0"/>
                          <a:ea typeface="SimSun" pitchFamily="2" charset="-122"/>
                          <a:cs typeface="Arial" pitchFamily="34" charset="0"/>
                        </a:rPr>
                        <a:t>All Intra HE Super-High-tier</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marL="287338">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marL="574675">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marL="912813">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marL="1201738">
                        <a:lnSpc>
                          <a:spcPct val="95000"/>
                        </a:lnSpc>
                        <a:spcBef>
                          <a:spcPct val="35000"/>
                        </a:spcBef>
                        <a:buClr>
                          <a:schemeClr val="tx2"/>
                        </a:buClr>
                        <a:defRPr sz="1000">
                          <a:solidFill>
                            <a:srgbClr val="333333"/>
                          </a:solidFill>
                          <a:latin typeface="Arial" pitchFamily="34" charset="0"/>
                          <a:cs typeface="Arial" pitchFamily="34" charset="0"/>
                        </a:defRPr>
                      </a:lvl5pPr>
                      <a:lvl6pPr marL="16589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marL="21161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marL="25733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marL="30305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ase" latinLnBrk="0" hangingPunct="1">
                        <a:lnSpc>
                          <a:spcPct val="95000"/>
                        </a:lnSpc>
                        <a:spcBef>
                          <a:spcPct val="35000"/>
                        </a:spcBef>
                        <a:spcAft>
                          <a:spcPct val="0"/>
                        </a:spcAft>
                        <a:buClr>
                          <a:schemeClr val="accent2"/>
                        </a:buClr>
                        <a:buSzTx/>
                        <a:buFont typeface="Wingdings" pitchFamily="2" charset="2"/>
                        <a:buNone/>
                        <a:tabLst/>
                      </a:pPr>
                      <a:endParaRPr kumimoji="0" lang="zh-CN" altLang="en-US" sz="1800" b="0" i="0" u="none" strike="noStrike" cap="none" normalizeH="0" baseline="0" smtClean="0">
                        <a:ln>
                          <a:noFill/>
                        </a:ln>
                        <a:solidFill>
                          <a:srgbClr val="333333"/>
                        </a:solidFill>
                        <a:effectLst/>
                        <a:latin typeface="Arial" pitchFamily="34" charset="0"/>
                        <a:ea typeface="SimSun" pitchFamily="2" charset="-122"/>
                        <a:cs typeface="Arial" pitchFamily="34" charset="0"/>
                      </a:endParaRPr>
                    </a:p>
                  </a:txBody>
                  <a:tcPr marL="90000" marR="90000" marT="0" marB="0" anchor="b" horzOverflow="overflow">
                    <a:lnL cap="flat">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Y</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U</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V</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Y</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U</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V</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Y</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U</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V</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173038">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Class F</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74625">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Class B</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73038">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SC RGB 444</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73038">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Animation RGB 444</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73038">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SC YUV 444</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74625">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Animation YUV 444</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73038">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RangeExt</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73038">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SC(444) GBR Optional</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chemeClr val="bg1"/>
                    </a:solid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solidFill>
                      <a:schemeClr val="bg1"/>
                    </a:solid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chemeClr val="bg1"/>
                    </a:solid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solidFill>
                      <a:schemeClr val="bg1"/>
                    </a:solid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chemeClr val="bg1"/>
                    </a:solidFill>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a:noFill/>
                    </a:lnB>
                    <a:lnTlToBr>
                      <a:noFill/>
                    </a:lnTlToBr>
                    <a:lnBlToTr>
                      <a:noFill/>
                    </a:lnBlToTr>
                    <a:solidFill>
                      <a:schemeClr val="bg1"/>
                    </a:solidFill>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chemeClr val="bg1"/>
                    </a:solidFill>
                  </a:tcPr>
                </a:tc>
              </a:tr>
              <a:tr h="173038">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SC(444) YUV Optional</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dirty="0">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174625">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Enc Time[%]</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gridSpan="3">
                  <a:txBody>
                    <a:bodyPr/>
                    <a:lstStyle/>
                    <a:p>
                      <a:pPr algn="ctr" fontAlgn="b"/>
                      <a:r>
                        <a:rPr lang="en-US" sz="10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r>
              <a:tr h="17145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Dec Time[%]</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bl>
          </a:graphicData>
        </a:graphic>
      </p:graphicFrame>
      <p:graphicFrame>
        <p:nvGraphicFramePr>
          <p:cNvPr id="7" name="Group 1907"/>
          <p:cNvGraphicFramePr>
            <a:graphicFrameLocks noGrp="1"/>
          </p:cNvGraphicFramePr>
          <p:nvPr>
            <p:extLst>
              <p:ext uri="{D42A27DB-BD31-4B8C-83A1-F6EECF244321}">
                <p14:modId xmlns:p14="http://schemas.microsoft.com/office/powerpoint/2010/main" val="1790647424"/>
              </p:ext>
            </p:extLst>
          </p:nvPr>
        </p:nvGraphicFramePr>
        <p:xfrm>
          <a:off x="4724400" y="3429000"/>
          <a:ext cx="4241800" cy="3048000"/>
        </p:xfrm>
        <a:graphic>
          <a:graphicData uri="http://schemas.openxmlformats.org/drawingml/2006/table">
            <a:tbl>
              <a:tblPr/>
              <a:tblGrid>
                <a:gridCol w="1346200"/>
                <a:gridCol w="482600"/>
                <a:gridCol w="482600"/>
                <a:gridCol w="482600"/>
                <a:gridCol w="482600"/>
                <a:gridCol w="482600"/>
                <a:gridCol w="482600"/>
              </a:tblGrid>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marL="287338">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marL="574675">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marL="912813">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marL="1201738">
                        <a:lnSpc>
                          <a:spcPct val="95000"/>
                        </a:lnSpc>
                        <a:spcBef>
                          <a:spcPct val="35000"/>
                        </a:spcBef>
                        <a:buClr>
                          <a:schemeClr val="tx2"/>
                        </a:buClr>
                        <a:defRPr sz="1000">
                          <a:solidFill>
                            <a:srgbClr val="333333"/>
                          </a:solidFill>
                          <a:latin typeface="Arial" pitchFamily="34" charset="0"/>
                          <a:cs typeface="Arial" pitchFamily="34" charset="0"/>
                        </a:defRPr>
                      </a:lvl5pPr>
                      <a:lvl6pPr marL="16589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marL="21161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marL="25733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marL="30305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ase" latinLnBrk="0" hangingPunct="1">
                        <a:lnSpc>
                          <a:spcPct val="95000"/>
                        </a:lnSpc>
                        <a:spcBef>
                          <a:spcPct val="35000"/>
                        </a:spcBef>
                        <a:spcAft>
                          <a:spcPct val="0"/>
                        </a:spcAft>
                        <a:buClr>
                          <a:schemeClr val="accent2"/>
                        </a:buClr>
                        <a:buSzTx/>
                        <a:buFont typeface="Wingdings" pitchFamily="2" charset="2"/>
                        <a:buNone/>
                        <a:tabLst/>
                      </a:pPr>
                      <a:endParaRPr kumimoji="0" lang="zh-CN" altLang="en-US" sz="1000" b="0" i="0" u="none" strike="noStrike" cap="none" normalizeH="0" baseline="0" dirty="0" smtClean="0">
                        <a:ln>
                          <a:noFill/>
                        </a:ln>
                        <a:solidFill>
                          <a:srgbClr val="333333"/>
                        </a:solidFill>
                        <a:effectLst/>
                        <a:latin typeface="Arial" pitchFamily="34" charset="0"/>
                        <a:ea typeface="SimSun" pitchFamily="2" charset="-122"/>
                        <a:cs typeface="Arial" pitchFamily="34" charset="0"/>
                      </a:endParaRPr>
                    </a:p>
                  </a:txBody>
                  <a:tcPr marL="0" marR="0" marT="0" marB="0" anchor="b" horzOverflow="overflow">
                    <a:lnL cap="flat">
                      <a:noFill/>
                    </a:lnL>
                    <a:lnR w="12700" cap="flat" cmpd="sng" algn="ctr">
                      <a:solidFill>
                        <a:srgbClr val="000000"/>
                      </a:solidFill>
                      <a:prstDash val="solid"/>
                      <a:round/>
                      <a:headEnd type="none" w="med" len="med"/>
                      <a:tailEnd type="none" w="med" len="med"/>
                    </a:lnR>
                    <a:lnT cap="flat">
                      <a:noFill/>
                    </a:lnT>
                    <a:lnB>
                      <a:noFill/>
                    </a:lnB>
                    <a:lnTlToBr>
                      <a:noFill/>
                    </a:lnTlToBr>
                    <a:lnBlToTr>
                      <a:noFill/>
                    </a:lnBlToTr>
                    <a:noFill/>
                  </a:tcPr>
                </a:tc>
                <a:tc gridSpan="3">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1" i="0" u="none" strike="noStrike" cap="none" normalizeH="0" baseline="0" smtClean="0">
                          <a:ln>
                            <a:noFill/>
                          </a:ln>
                          <a:solidFill>
                            <a:srgbClr val="000000"/>
                          </a:solidFill>
                          <a:effectLst/>
                          <a:latin typeface="Arial" pitchFamily="34" charset="0"/>
                          <a:ea typeface="SimSun" pitchFamily="2" charset="-122"/>
                          <a:cs typeface="Arial" pitchFamily="34" charset="0"/>
                        </a:rPr>
                        <a:t>Low delay B HE Main-tier</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1" i="0" u="none" strike="noStrike" cap="none" normalizeH="0" baseline="0" smtClean="0">
                          <a:ln>
                            <a:noFill/>
                          </a:ln>
                          <a:solidFill>
                            <a:srgbClr val="000000"/>
                          </a:solidFill>
                          <a:effectLst/>
                          <a:latin typeface="Arial" pitchFamily="34" charset="0"/>
                          <a:ea typeface="SimSun" pitchFamily="2" charset="-122"/>
                          <a:cs typeface="Arial" pitchFamily="34" charset="0"/>
                        </a:rPr>
                        <a:t>Low delay B HE High-tier</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marL="287338">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marL="574675">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marL="912813">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marL="1201738">
                        <a:lnSpc>
                          <a:spcPct val="95000"/>
                        </a:lnSpc>
                        <a:spcBef>
                          <a:spcPct val="35000"/>
                        </a:spcBef>
                        <a:buClr>
                          <a:schemeClr val="tx2"/>
                        </a:buClr>
                        <a:defRPr sz="1000">
                          <a:solidFill>
                            <a:srgbClr val="333333"/>
                          </a:solidFill>
                          <a:latin typeface="Arial" pitchFamily="34" charset="0"/>
                          <a:cs typeface="Arial" pitchFamily="34" charset="0"/>
                        </a:defRPr>
                      </a:lvl5pPr>
                      <a:lvl6pPr marL="16589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marL="21161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marL="25733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marL="30305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ase" latinLnBrk="0" hangingPunct="1">
                        <a:lnSpc>
                          <a:spcPct val="95000"/>
                        </a:lnSpc>
                        <a:spcBef>
                          <a:spcPct val="35000"/>
                        </a:spcBef>
                        <a:spcAft>
                          <a:spcPct val="0"/>
                        </a:spcAft>
                        <a:buClr>
                          <a:schemeClr val="accent2"/>
                        </a:buClr>
                        <a:buSzTx/>
                        <a:buFont typeface="Wingdings" pitchFamily="2" charset="2"/>
                        <a:buNone/>
                        <a:tabLst/>
                      </a:pPr>
                      <a:endParaRPr kumimoji="0" lang="zh-CN" altLang="en-US" sz="1000" b="0" i="0" u="none" strike="noStrike" cap="none" normalizeH="0" baseline="0" smtClean="0">
                        <a:ln>
                          <a:noFill/>
                        </a:ln>
                        <a:solidFill>
                          <a:srgbClr val="333333"/>
                        </a:solidFill>
                        <a:effectLst/>
                        <a:latin typeface="Arial" pitchFamily="34" charset="0"/>
                        <a:ea typeface="SimSun" pitchFamily="2" charset="-122"/>
                        <a:cs typeface="Arial" pitchFamily="34" charset="0"/>
                      </a:endParaRPr>
                    </a:p>
                  </a:txBody>
                  <a:tcPr marL="0" marR="0" marT="0" marB="0" anchor="b" horzOverflow="overflow">
                    <a:lnL cap="flat">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Y</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U</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V</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Y</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U</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V</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Class F</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Class B</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SC RGB 444</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Animation RGB 444</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SC YUV 444</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Animation YUV 444</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RangeExt</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SC(444) GBR Optional</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-0.4%</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SC(444) YUV Optional</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Enc Time[%]</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Dec Time[%]</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bl>
          </a:graphicData>
        </a:graphic>
      </p:graphicFrame>
      <p:graphicFrame>
        <p:nvGraphicFramePr>
          <p:cNvPr id="9" name="Group 1907"/>
          <p:cNvGraphicFramePr>
            <a:graphicFrameLocks noGrp="1"/>
          </p:cNvGraphicFramePr>
          <p:nvPr>
            <p:extLst>
              <p:ext uri="{D42A27DB-BD31-4B8C-83A1-F6EECF244321}">
                <p14:modId xmlns:p14="http://schemas.microsoft.com/office/powerpoint/2010/main" val="2661432014"/>
              </p:ext>
            </p:extLst>
          </p:nvPr>
        </p:nvGraphicFramePr>
        <p:xfrm>
          <a:off x="275431" y="3429000"/>
          <a:ext cx="4241800" cy="3048000"/>
        </p:xfrm>
        <a:graphic>
          <a:graphicData uri="http://schemas.openxmlformats.org/drawingml/2006/table">
            <a:tbl>
              <a:tblPr/>
              <a:tblGrid>
                <a:gridCol w="1346200"/>
                <a:gridCol w="482600"/>
                <a:gridCol w="482600"/>
                <a:gridCol w="482600"/>
                <a:gridCol w="482600"/>
                <a:gridCol w="482600"/>
                <a:gridCol w="482600"/>
              </a:tblGrid>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marL="287338">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marL="574675">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marL="912813">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marL="1201738">
                        <a:lnSpc>
                          <a:spcPct val="95000"/>
                        </a:lnSpc>
                        <a:spcBef>
                          <a:spcPct val="35000"/>
                        </a:spcBef>
                        <a:buClr>
                          <a:schemeClr val="tx2"/>
                        </a:buClr>
                        <a:defRPr sz="1000">
                          <a:solidFill>
                            <a:srgbClr val="333333"/>
                          </a:solidFill>
                          <a:latin typeface="Arial" pitchFamily="34" charset="0"/>
                          <a:cs typeface="Arial" pitchFamily="34" charset="0"/>
                        </a:defRPr>
                      </a:lvl5pPr>
                      <a:lvl6pPr marL="16589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marL="21161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marL="25733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marL="30305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ase" latinLnBrk="0" hangingPunct="1">
                        <a:lnSpc>
                          <a:spcPct val="95000"/>
                        </a:lnSpc>
                        <a:spcBef>
                          <a:spcPct val="35000"/>
                        </a:spcBef>
                        <a:spcAft>
                          <a:spcPct val="0"/>
                        </a:spcAft>
                        <a:buClr>
                          <a:schemeClr val="accent2"/>
                        </a:buClr>
                        <a:buSzTx/>
                        <a:buFont typeface="Wingdings" pitchFamily="2" charset="2"/>
                        <a:buNone/>
                        <a:tabLst/>
                      </a:pPr>
                      <a:endParaRPr kumimoji="0" lang="zh-CN" altLang="en-US" sz="1000" b="0" i="0" u="none" strike="noStrike" cap="none" normalizeH="0" baseline="0" dirty="0" smtClean="0">
                        <a:ln>
                          <a:noFill/>
                        </a:ln>
                        <a:solidFill>
                          <a:srgbClr val="333333"/>
                        </a:solidFill>
                        <a:effectLst/>
                        <a:latin typeface="Arial" pitchFamily="34" charset="0"/>
                        <a:ea typeface="SimSun" pitchFamily="2" charset="-122"/>
                        <a:cs typeface="Arial" pitchFamily="34" charset="0"/>
                      </a:endParaRPr>
                    </a:p>
                  </a:txBody>
                  <a:tcPr marL="0" marR="0" marT="0" marB="0" anchor="b" horzOverflow="overflow">
                    <a:lnL cap="flat">
                      <a:noFill/>
                    </a:lnL>
                    <a:lnR w="12700" cap="flat" cmpd="sng" algn="ctr">
                      <a:solidFill>
                        <a:srgbClr val="000000"/>
                      </a:solidFill>
                      <a:prstDash val="solid"/>
                      <a:round/>
                      <a:headEnd type="none" w="med" len="med"/>
                      <a:tailEnd type="none" w="med" len="med"/>
                    </a:lnR>
                    <a:lnT cap="flat">
                      <a:noFill/>
                    </a:lnT>
                    <a:lnB>
                      <a:noFill/>
                    </a:lnB>
                    <a:lnTlToBr>
                      <a:noFill/>
                    </a:lnTlToBr>
                    <a:lnBlToTr>
                      <a:noFill/>
                    </a:lnBlToTr>
                    <a:noFill/>
                  </a:tcPr>
                </a:tc>
                <a:tc gridSpan="3">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Random Access HE Main-tier</a:t>
                      </a:r>
                      <a:endParaRPr kumimoji="0" lang="en-US" altLang="zh-CN" sz="1000" b="0" i="0" u="none" strike="noStrike" cap="none" normalizeH="0" baseline="0" dirty="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Random Access HE High-tier</a:t>
                      </a:r>
                      <a:endParaRPr kumimoji="0" lang="en-US" altLang="zh-CN" sz="1000" b="0" i="0" u="none" strike="noStrike" cap="none" normalizeH="0" baseline="0" dirty="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marL="287338">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marL="574675">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marL="912813">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marL="1201738">
                        <a:lnSpc>
                          <a:spcPct val="95000"/>
                        </a:lnSpc>
                        <a:spcBef>
                          <a:spcPct val="35000"/>
                        </a:spcBef>
                        <a:buClr>
                          <a:schemeClr val="tx2"/>
                        </a:buClr>
                        <a:defRPr sz="1000">
                          <a:solidFill>
                            <a:srgbClr val="333333"/>
                          </a:solidFill>
                          <a:latin typeface="Arial" pitchFamily="34" charset="0"/>
                          <a:cs typeface="Arial" pitchFamily="34" charset="0"/>
                        </a:defRPr>
                      </a:lvl5pPr>
                      <a:lvl6pPr marL="16589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marL="21161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marL="25733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marL="30305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ase" latinLnBrk="0" hangingPunct="1">
                        <a:lnSpc>
                          <a:spcPct val="95000"/>
                        </a:lnSpc>
                        <a:spcBef>
                          <a:spcPct val="35000"/>
                        </a:spcBef>
                        <a:spcAft>
                          <a:spcPct val="0"/>
                        </a:spcAft>
                        <a:buClr>
                          <a:schemeClr val="accent2"/>
                        </a:buClr>
                        <a:buSzTx/>
                        <a:buFont typeface="Wingdings" pitchFamily="2" charset="2"/>
                        <a:buNone/>
                        <a:tabLst/>
                      </a:pPr>
                      <a:endParaRPr kumimoji="0" lang="zh-CN" altLang="en-US" sz="1000" b="0" i="0" u="none" strike="noStrike" cap="none" normalizeH="0" baseline="0" smtClean="0">
                        <a:ln>
                          <a:noFill/>
                        </a:ln>
                        <a:solidFill>
                          <a:srgbClr val="333333"/>
                        </a:solidFill>
                        <a:effectLst/>
                        <a:latin typeface="Arial" pitchFamily="34" charset="0"/>
                        <a:ea typeface="SimSun" pitchFamily="2" charset="-122"/>
                        <a:cs typeface="Arial" pitchFamily="34" charset="0"/>
                      </a:endParaRPr>
                    </a:p>
                  </a:txBody>
                  <a:tcPr marL="0" marR="0" marT="0" marB="0" anchor="b" horzOverflow="overflow">
                    <a:lnL cap="flat">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Y</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U</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V</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Y</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U</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V</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Class F</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Class B</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SC RGB 444</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Animation RGB 444</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SC YUV 444</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Animation YUV 444</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RangeExt</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SC(444) GBR Optional</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SC(444) YUV Optional</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Enc Time[%]</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gridSpan="3">
                  <a:txBody>
                    <a:bodyPr/>
                    <a:lstStyle/>
                    <a:p>
                      <a:pPr algn="ctr" fontAlgn="b"/>
                      <a:r>
                        <a:rPr lang="en-US" sz="10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Dec Time[%]</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7455313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txBox="1">
            <a:spLocks/>
          </p:cNvSpPr>
          <p:nvPr/>
        </p:nvSpPr>
        <p:spPr bwMode="auto">
          <a:xfrm>
            <a:off x="152400" y="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a:lstStyle>
          <a:p>
            <a:r>
              <a:rPr lang="en-US" dirty="0"/>
              <a:t>No line buffer + 1 context (</a:t>
            </a:r>
            <a:r>
              <a:rPr lang="en-US" dirty="0" err="1" smtClean="0"/>
              <a:t>lossy</a:t>
            </a:r>
            <a:r>
              <a:rPr lang="en-US" dirty="0" smtClean="0"/>
              <a:t>)</a:t>
            </a:r>
            <a:endParaRPr lang="en-US" kern="0" dirty="0"/>
          </a:p>
        </p:txBody>
      </p:sp>
      <p:graphicFrame>
        <p:nvGraphicFramePr>
          <p:cNvPr id="5" name="Group 1902"/>
          <p:cNvGraphicFramePr>
            <a:graphicFrameLocks noGrp="1"/>
          </p:cNvGraphicFramePr>
          <p:nvPr>
            <p:extLst>
              <p:ext uri="{D42A27DB-BD31-4B8C-83A1-F6EECF244321}">
                <p14:modId xmlns:p14="http://schemas.microsoft.com/office/powerpoint/2010/main" val="3165268007"/>
              </p:ext>
            </p:extLst>
          </p:nvPr>
        </p:nvGraphicFramePr>
        <p:xfrm>
          <a:off x="609600" y="685800"/>
          <a:ext cx="7467600" cy="2471995"/>
        </p:xfrm>
        <a:graphic>
          <a:graphicData uri="http://schemas.openxmlformats.org/drawingml/2006/table">
            <a:tbl>
              <a:tblPr/>
              <a:tblGrid>
                <a:gridCol w="1357313"/>
                <a:gridCol w="679450"/>
                <a:gridCol w="679450"/>
                <a:gridCol w="677862"/>
                <a:gridCol w="679450"/>
                <a:gridCol w="677863"/>
                <a:gridCol w="679450"/>
                <a:gridCol w="679450"/>
                <a:gridCol w="677862"/>
                <a:gridCol w="679450"/>
              </a:tblGrid>
              <a:tr h="3048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marL="287338">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marL="574675">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marL="912813">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marL="1201738">
                        <a:lnSpc>
                          <a:spcPct val="95000"/>
                        </a:lnSpc>
                        <a:spcBef>
                          <a:spcPct val="35000"/>
                        </a:spcBef>
                        <a:buClr>
                          <a:schemeClr val="tx2"/>
                        </a:buClr>
                        <a:defRPr sz="1000">
                          <a:solidFill>
                            <a:srgbClr val="333333"/>
                          </a:solidFill>
                          <a:latin typeface="Arial" pitchFamily="34" charset="0"/>
                          <a:cs typeface="Arial" pitchFamily="34" charset="0"/>
                        </a:defRPr>
                      </a:lvl5pPr>
                      <a:lvl6pPr marL="16589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marL="21161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marL="25733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marL="30305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ase" latinLnBrk="0" hangingPunct="1">
                        <a:lnSpc>
                          <a:spcPct val="95000"/>
                        </a:lnSpc>
                        <a:spcBef>
                          <a:spcPct val="35000"/>
                        </a:spcBef>
                        <a:spcAft>
                          <a:spcPct val="0"/>
                        </a:spcAft>
                        <a:buClr>
                          <a:schemeClr val="accent2"/>
                        </a:buClr>
                        <a:buSzTx/>
                        <a:buFont typeface="Wingdings" pitchFamily="2" charset="2"/>
                        <a:buNone/>
                        <a:tabLst/>
                      </a:pPr>
                      <a:endParaRPr kumimoji="0" lang="zh-CN" altLang="en-US" sz="1800" b="0" i="0" u="none" strike="noStrike" cap="none" normalizeH="0" baseline="0" dirty="0" smtClean="0">
                        <a:ln>
                          <a:noFill/>
                        </a:ln>
                        <a:solidFill>
                          <a:srgbClr val="333333"/>
                        </a:solidFill>
                        <a:effectLst/>
                        <a:latin typeface="Arial" pitchFamily="34" charset="0"/>
                        <a:ea typeface="SimSun" pitchFamily="2" charset="-122"/>
                        <a:cs typeface="Arial" pitchFamily="34" charset="0"/>
                      </a:endParaRPr>
                    </a:p>
                  </a:txBody>
                  <a:tcPr marL="90000" marR="90000" marT="0" marB="0" anchor="b" horzOverflow="overflow">
                    <a:lnL cap="flat">
                      <a:noFill/>
                    </a:lnL>
                    <a:lnR w="12700" cap="flat" cmpd="sng" algn="ctr">
                      <a:solidFill>
                        <a:srgbClr val="000000"/>
                      </a:solidFill>
                      <a:prstDash val="solid"/>
                      <a:round/>
                      <a:headEnd type="none" w="med" len="med"/>
                      <a:tailEnd type="none" w="med" len="med"/>
                    </a:lnR>
                    <a:lnT cap="flat">
                      <a:noFill/>
                    </a:lnT>
                    <a:lnB>
                      <a:noFill/>
                    </a:lnB>
                    <a:lnTlToBr>
                      <a:noFill/>
                    </a:lnTlToBr>
                    <a:lnBlToTr>
                      <a:noFill/>
                    </a:lnBlToTr>
                    <a:noFill/>
                  </a:tcPr>
                </a:tc>
                <a:tc gridSpan="3">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1" i="0" u="none" strike="noStrike" cap="none" normalizeH="0" baseline="0" smtClean="0">
                          <a:ln>
                            <a:noFill/>
                          </a:ln>
                          <a:solidFill>
                            <a:srgbClr val="000000"/>
                          </a:solidFill>
                          <a:effectLst/>
                          <a:latin typeface="Arial" pitchFamily="34" charset="0"/>
                          <a:ea typeface="SimSun" pitchFamily="2" charset="-122"/>
                          <a:cs typeface="Arial" pitchFamily="34" charset="0"/>
                        </a:rPr>
                        <a:t>All Intra HE Main-tier</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1" i="0" u="none" strike="noStrike" cap="none" normalizeH="0" baseline="0" smtClean="0">
                          <a:ln>
                            <a:noFill/>
                          </a:ln>
                          <a:solidFill>
                            <a:srgbClr val="000000"/>
                          </a:solidFill>
                          <a:effectLst/>
                          <a:latin typeface="Arial" pitchFamily="34" charset="0"/>
                          <a:ea typeface="SimSun" pitchFamily="2" charset="-122"/>
                          <a:cs typeface="Arial" pitchFamily="34" charset="0"/>
                        </a:rPr>
                        <a:t>All Intra HE High-tier</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1" i="0" u="none" strike="noStrike" cap="none" normalizeH="0" baseline="0" smtClean="0">
                          <a:ln>
                            <a:noFill/>
                          </a:ln>
                          <a:solidFill>
                            <a:srgbClr val="000000"/>
                          </a:solidFill>
                          <a:effectLst/>
                          <a:latin typeface="Arial" pitchFamily="34" charset="0"/>
                          <a:ea typeface="SimSun" pitchFamily="2" charset="-122"/>
                          <a:cs typeface="Arial" pitchFamily="34" charset="0"/>
                        </a:rPr>
                        <a:t>All Intra HE Super-High-tier</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marL="287338">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marL="574675">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marL="912813">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marL="1201738">
                        <a:lnSpc>
                          <a:spcPct val="95000"/>
                        </a:lnSpc>
                        <a:spcBef>
                          <a:spcPct val="35000"/>
                        </a:spcBef>
                        <a:buClr>
                          <a:schemeClr val="tx2"/>
                        </a:buClr>
                        <a:defRPr sz="1000">
                          <a:solidFill>
                            <a:srgbClr val="333333"/>
                          </a:solidFill>
                          <a:latin typeface="Arial" pitchFamily="34" charset="0"/>
                          <a:cs typeface="Arial" pitchFamily="34" charset="0"/>
                        </a:defRPr>
                      </a:lvl5pPr>
                      <a:lvl6pPr marL="16589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marL="21161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marL="25733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marL="30305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ase" latinLnBrk="0" hangingPunct="1">
                        <a:lnSpc>
                          <a:spcPct val="95000"/>
                        </a:lnSpc>
                        <a:spcBef>
                          <a:spcPct val="35000"/>
                        </a:spcBef>
                        <a:spcAft>
                          <a:spcPct val="0"/>
                        </a:spcAft>
                        <a:buClr>
                          <a:schemeClr val="accent2"/>
                        </a:buClr>
                        <a:buSzTx/>
                        <a:buFont typeface="Wingdings" pitchFamily="2" charset="2"/>
                        <a:buNone/>
                        <a:tabLst/>
                      </a:pPr>
                      <a:endParaRPr kumimoji="0" lang="zh-CN" altLang="en-US" sz="1800" b="0" i="0" u="none" strike="noStrike" cap="none" normalizeH="0" baseline="0" smtClean="0">
                        <a:ln>
                          <a:noFill/>
                        </a:ln>
                        <a:solidFill>
                          <a:srgbClr val="333333"/>
                        </a:solidFill>
                        <a:effectLst/>
                        <a:latin typeface="Arial" pitchFamily="34" charset="0"/>
                        <a:ea typeface="SimSun" pitchFamily="2" charset="-122"/>
                        <a:cs typeface="Arial" pitchFamily="34" charset="0"/>
                      </a:endParaRPr>
                    </a:p>
                  </a:txBody>
                  <a:tcPr marL="90000" marR="90000" marT="0" marB="0" anchor="b" horzOverflow="overflow">
                    <a:lnL cap="flat">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Y</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U</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V</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Y</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U</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V</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Y</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U</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V</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173038">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Class F</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74625">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Class B</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73038">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SC RGB 444</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73038">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Animation RGB 444</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73038">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SC YUV 444</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74625">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Animation YUV 444</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73038">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RangeExt</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73038">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SC(444) GBR Optional</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dirty="0">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chemeClr val="bg1"/>
                    </a:solidFill>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a:noFill/>
                    </a:lnB>
                    <a:lnTlToBr>
                      <a:noFill/>
                    </a:lnTlToBr>
                    <a:lnBlToTr>
                      <a:noFill/>
                    </a:lnBlToTr>
                    <a:solidFill>
                      <a:schemeClr val="bg1"/>
                    </a:solidFill>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algn="ctr" fontAlgn="b"/>
                      <a:r>
                        <a:rPr lang="en-US" sz="1000" b="0" i="0" u="none" strike="noStrike" dirty="0">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chemeClr val="bg1"/>
                    </a:solidFill>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a:noFill/>
                    </a:lnR>
                    <a:lnT>
                      <a:noFill/>
                    </a:lnT>
                    <a:lnB>
                      <a:noFill/>
                    </a:lnB>
                    <a:lnTlToBr>
                      <a:noFill/>
                    </a:lnTlToBr>
                    <a:lnBlToTr>
                      <a:noFill/>
                    </a:lnBlToTr>
                    <a:solidFill>
                      <a:schemeClr val="bg1"/>
                    </a:solidFill>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chemeClr val="bg1"/>
                    </a:solid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chemeClr val="bg1"/>
                    </a:solid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solidFill>
                      <a:schemeClr val="bg1"/>
                    </a:solidFill>
                  </a:tcPr>
                </a:tc>
                <a:tc>
                  <a:txBody>
                    <a:bodyPr/>
                    <a:lstStyle/>
                    <a:p>
                      <a:pPr algn="ctr" fontAlgn="b"/>
                      <a:r>
                        <a:rPr lang="en-US" sz="1000" b="0" i="0" u="none" strike="noStrike" dirty="0">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chemeClr val="bg1"/>
                    </a:solidFill>
                  </a:tcPr>
                </a:tc>
              </a:tr>
              <a:tr h="173038">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SC(444) YUV Optional</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dirty="0">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dirty="0">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174625">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Enc Time[%]</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gridSpan="3">
                  <a:txBody>
                    <a:bodyPr/>
                    <a:lstStyle/>
                    <a:p>
                      <a:pPr algn="ctr" fontAlgn="b"/>
                      <a:r>
                        <a:rPr lang="en-US" sz="10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r>
              <a:tr h="17145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900" b="0" i="0" u="none" strike="noStrike" cap="none" normalizeH="0" baseline="0" smtClean="0">
                          <a:ln>
                            <a:noFill/>
                          </a:ln>
                          <a:solidFill>
                            <a:srgbClr val="000000"/>
                          </a:solidFill>
                          <a:effectLst/>
                          <a:latin typeface="Arial" pitchFamily="34" charset="0"/>
                          <a:ea typeface="SimSun" pitchFamily="2" charset="-122"/>
                          <a:cs typeface="Arial" pitchFamily="34" charset="0"/>
                        </a:rPr>
                        <a:t>Dec Time[%]</a:t>
                      </a:r>
                      <a:endParaRPr kumimoji="0" lang="en-US" altLang="zh-CN" sz="18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90000" marR="9000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bl>
          </a:graphicData>
        </a:graphic>
      </p:graphicFrame>
      <p:graphicFrame>
        <p:nvGraphicFramePr>
          <p:cNvPr id="7" name="Group 1907"/>
          <p:cNvGraphicFramePr>
            <a:graphicFrameLocks noGrp="1"/>
          </p:cNvGraphicFramePr>
          <p:nvPr>
            <p:extLst>
              <p:ext uri="{D42A27DB-BD31-4B8C-83A1-F6EECF244321}">
                <p14:modId xmlns:p14="http://schemas.microsoft.com/office/powerpoint/2010/main" val="2771388541"/>
              </p:ext>
            </p:extLst>
          </p:nvPr>
        </p:nvGraphicFramePr>
        <p:xfrm>
          <a:off x="4724400" y="3429000"/>
          <a:ext cx="4241800" cy="3048000"/>
        </p:xfrm>
        <a:graphic>
          <a:graphicData uri="http://schemas.openxmlformats.org/drawingml/2006/table">
            <a:tbl>
              <a:tblPr/>
              <a:tblGrid>
                <a:gridCol w="1346200"/>
                <a:gridCol w="482600"/>
                <a:gridCol w="482600"/>
                <a:gridCol w="482600"/>
                <a:gridCol w="482600"/>
                <a:gridCol w="482600"/>
                <a:gridCol w="482600"/>
              </a:tblGrid>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marL="287338">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marL="574675">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marL="912813">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marL="1201738">
                        <a:lnSpc>
                          <a:spcPct val="95000"/>
                        </a:lnSpc>
                        <a:spcBef>
                          <a:spcPct val="35000"/>
                        </a:spcBef>
                        <a:buClr>
                          <a:schemeClr val="tx2"/>
                        </a:buClr>
                        <a:defRPr sz="1000">
                          <a:solidFill>
                            <a:srgbClr val="333333"/>
                          </a:solidFill>
                          <a:latin typeface="Arial" pitchFamily="34" charset="0"/>
                          <a:cs typeface="Arial" pitchFamily="34" charset="0"/>
                        </a:defRPr>
                      </a:lvl5pPr>
                      <a:lvl6pPr marL="16589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marL="21161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marL="25733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marL="30305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ase" latinLnBrk="0" hangingPunct="1">
                        <a:lnSpc>
                          <a:spcPct val="95000"/>
                        </a:lnSpc>
                        <a:spcBef>
                          <a:spcPct val="35000"/>
                        </a:spcBef>
                        <a:spcAft>
                          <a:spcPct val="0"/>
                        </a:spcAft>
                        <a:buClr>
                          <a:schemeClr val="accent2"/>
                        </a:buClr>
                        <a:buSzTx/>
                        <a:buFont typeface="Wingdings" pitchFamily="2" charset="2"/>
                        <a:buNone/>
                        <a:tabLst/>
                      </a:pPr>
                      <a:endParaRPr kumimoji="0" lang="zh-CN" altLang="en-US" sz="1000" b="0" i="0" u="none" strike="noStrike" cap="none" normalizeH="0" baseline="0" dirty="0" smtClean="0">
                        <a:ln>
                          <a:noFill/>
                        </a:ln>
                        <a:solidFill>
                          <a:srgbClr val="333333"/>
                        </a:solidFill>
                        <a:effectLst/>
                        <a:latin typeface="Arial" pitchFamily="34" charset="0"/>
                        <a:ea typeface="SimSun" pitchFamily="2" charset="-122"/>
                        <a:cs typeface="Arial" pitchFamily="34" charset="0"/>
                      </a:endParaRPr>
                    </a:p>
                  </a:txBody>
                  <a:tcPr marL="0" marR="0" marT="0" marB="0" anchor="b" horzOverflow="overflow">
                    <a:lnL cap="flat">
                      <a:noFill/>
                    </a:lnL>
                    <a:lnR w="12700" cap="flat" cmpd="sng" algn="ctr">
                      <a:solidFill>
                        <a:srgbClr val="000000"/>
                      </a:solidFill>
                      <a:prstDash val="solid"/>
                      <a:round/>
                      <a:headEnd type="none" w="med" len="med"/>
                      <a:tailEnd type="none" w="med" len="med"/>
                    </a:lnR>
                    <a:lnT cap="flat">
                      <a:noFill/>
                    </a:lnT>
                    <a:lnB>
                      <a:noFill/>
                    </a:lnB>
                    <a:lnTlToBr>
                      <a:noFill/>
                    </a:lnTlToBr>
                    <a:lnBlToTr>
                      <a:noFill/>
                    </a:lnBlToTr>
                    <a:noFill/>
                  </a:tcPr>
                </a:tc>
                <a:tc gridSpan="3">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1" i="0" u="none" strike="noStrike" cap="none" normalizeH="0" baseline="0" smtClean="0">
                          <a:ln>
                            <a:noFill/>
                          </a:ln>
                          <a:solidFill>
                            <a:srgbClr val="000000"/>
                          </a:solidFill>
                          <a:effectLst/>
                          <a:latin typeface="Arial" pitchFamily="34" charset="0"/>
                          <a:ea typeface="SimSun" pitchFamily="2" charset="-122"/>
                          <a:cs typeface="Arial" pitchFamily="34" charset="0"/>
                        </a:rPr>
                        <a:t>Low delay B HE Main-tier</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1" i="0" u="none" strike="noStrike" cap="none" normalizeH="0" baseline="0" smtClean="0">
                          <a:ln>
                            <a:noFill/>
                          </a:ln>
                          <a:solidFill>
                            <a:srgbClr val="000000"/>
                          </a:solidFill>
                          <a:effectLst/>
                          <a:latin typeface="Arial" pitchFamily="34" charset="0"/>
                          <a:ea typeface="SimSun" pitchFamily="2" charset="-122"/>
                          <a:cs typeface="Arial" pitchFamily="34" charset="0"/>
                        </a:rPr>
                        <a:t>Low delay B HE High-tier</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marL="287338">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marL="574675">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marL="912813">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marL="1201738">
                        <a:lnSpc>
                          <a:spcPct val="95000"/>
                        </a:lnSpc>
                        <a:spcBef>
                          <a:spcPct val="35000"/>
                        </a:spcBef>
                        <a:buClr>
                          <a:schemeClr val="tx2"/>
                        </a:buClr>
                        <a:defRPr sz="1000">
                          <a:solidFill>
                            <a:srgbClr val="333333"/>
                          </a:solidFill>
                          <a:latin typeface="Arial" pitchFamily="34" charset="0"/>
                          <a:cs typeface="Arial" pitchFamily="34" charset="0"/>
                        </a:defRPr>
                      </a:lvl5pPr>
                      <a:lvl6pPr marL="16589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marL="21161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marL="25733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marL="30305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ase" latinLnBrk="0" hangingPunct="1">
                        <a:lnSpc>
                          <a:spcPct val="95000"/>
                        </a:lnSpc>
                        <a:spcBef>
                          <a:spcPct val="35000"/>
                        </a:spcBef>
                        <a:spcAft>
                          <a:spcPct val="0"/>
                        </a:spcAft>
                        <a:buClr>
                          <a:schemeClr val="accent2"/>
                        </a:buClr>
                        <a:buSzTx/>
                        <a:buFont typeface="Wingdings" pitchFamily="2" charset="2"/>
                        <a:buNone/>
                        <a:tabLst/>
                      </a:pPr>
                      <a:endParaRPr kumimoji="0" lang="zh-CN" altLang="en-US" sz="1000" b="0" i="0" u="none" strike="noStrike" cap="none" normalizeH="0" baseline="0" smtClean="0">
                        <a:ln>
                          <a:noFill/>
                        </a:ln>
                        <a:solidFill>
                          <a:srgbClr val="333333"/>
                        </a:solidFill>
                        <a:effectLst/>
                        <a:latin typeface="Arial" pitchFamily="34" charset="0"/>
                        <a:ea typeface="SimSun" pitchFamily="2" charset="-122"/>
                        <a:cs typeface="Arial" pitchFamily="34" charset="0"/>
                      </a:endParaRPr>
                    </a:p>
                  </a:txBody>
                  <a:tcPr marL="0" marR="0" marT="0" marB="0" anchor="b" horzOverflow="overflow">
                    <a:lnL cap="flat">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Y</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U</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V</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Y</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U</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V</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Class F</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Class B</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SC RGB 444</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Animation RGB 444</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SC YUV 444</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Animation YUV 444</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RangeExt</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SC(444) GBR Optional</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SC(444) YUV Optional</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1.1%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Enc Time[%]</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Dec Time[%]</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algn="ctr" fontAlgn="b"/>
                      <a:r>
                        <a:rPr lang="en-US" sz="10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bl>
          </a:graphicData>
        </a:graphic>
      </p:graphicFrame>
      <p:graphicFrame>
        <p:nvGraphicFramePr>
          <p:cNvPr id="9" name="Group 1907"/>
          <p:cNvGraphicFramePr>
            <a:graphicFrameLocks noGrp="1"/>
          </p:cNvGraphicFramePr>
          <p:nvPr>
            <p:extLst>
              <p:ext uri="{D42A27DB-BD31-4B8C-83A1-F6EECF244321}">
                <p14:modId xmlns:p14="http://schemas.microsoft.com/office/powerpoint/2010/main" val="1457270573"/>
              </p:ext>
            </p:extLst>
          </p:nvPr>
        </p:nvGraphicFramePr>
        <p:xfrm>
          <a:off x="275431" y="3429000"/>
          <a:ext cx="4241800" cy="3048000"/>
        </p:xfrm>
        <a:graphic>
          <a:graphicData uri="http://schemas.openxmlformats.org/drawingml/2006/table">
            <a:tbl>
              <a:tblPr/>
              <a:tblGrid>
                <a:gridCol w="1346200"/>
                <a:gridCol w="482600"/>
                <a:gridCol w="482600"/>
                <a:gridCol w="482600"/>
                <a:gridCol w="482600"/>
                <a:gridCol w="482600"/>
                <a:gridCol w="482600"/>
              </a:tblGrid>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marL="287338">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marL="574675">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marL="912813">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marL="1201738">
                        <a:lnSpc>
                          <a:spcPct val="95000"/>
                        </a:lnSpc>
                        <a:spcBef>
                          <a:spcPct val="35000"/>
                        </a:spcBef>
                        <a:buClr>
                          <a:schemeClr val="tx2"/>
                        </a:buClr>
                        <a:defRPr sz="1000">
                          <a:solidFill>
                            <a:srgbClr val="333333"/>
                          </a:solidFill>
                          <a:latin typeface="Arial" pitchFamily="34" charset="0"/>
                          <a:cs typeface="Arial" pitchFamily="34" charset="0"/>
                        </a:defRPr>
                      </a:lvl5pPr>
                      <a:lvl6pPr marL="16589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marL="21161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marL="25733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marL="30305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ase" latinLnBrk="0" hangingPunct="1">
                        <a:lnSpc>
                          <a:spcPct val="95000"/>
                        </a:lnSpc>
                        <a:spcBef>
                          <a:spcPct val="35000"/>
                        </a:spcBef>
                        <a:spcAft>
                          <a:spcPct val="0"/>
                        </a:spcAft>
                        <a:buClr>
                          <a:schemeClr val="accent2"/>
                        </a:buClr>
                        <a:buSzTx/>
                        <a:buFont typeface="Wingdings" pitchFamily="2" charset="2"/>
                        <a:buNone/>
                        <a:tabLst/>
                      </a:pPr>
                      <a:endParaRPr kumimoji="0" lang="zh-CN" altLang="en-US" sz="1000" b="0" i="0" u="none" strike="noStrike" cap="none" normalizeH="0" baseline="0" dirty="0" smtClean="0">
                        <a:ln>
                          <a:noFill/>
                        </a:ln>
                        <a:solidFill>
                          <a:srgbClr val="333333"/>
                        </a:solidFill>
                        <a:effectLst/>
                        <a:latin typeface="Arial" pitchFamily="34" charset="0"/>
                        <a:ea typeface="SimSun" pitchFamily="2" charset="-122"/>
                        <a:cs typeface="Arial" pitchFamily="34" charset="0"/>
                      </a:endParaRPr>
                    </a:p>
                  </a:txBody>
                  <a:tcPr marL="0" marR="0" marT="0" marB="0" anchor="b" horzOverflow="overflow">
                    <a:lnL cap="flat">
                      <a:noFill/>
                    </a:lnL>
                    <a:lnR w="12700" cap="flat" cmpd="sng" algn="ctr">
                      <a:solidFill>
                        <a:srgbClr val="000000"/>
                      </a:solidFill>
                      <a:prstDash val="solid"/>
                      <a:round/>
                      <a:headEnd type="none" w="med" len="med"/>
                      <a:tailEnd type="none" w="med" len="med"/>
                    </a:lnR>
                    <a:lnT cap="flat">
                      <a:noFill/>
                    </a:lnT>
                    <a:lnB>
                      <a:noFill/>
                    </a:lnB>
                    <a:lnTlToBr>
                      <a:noFill/>
                    </a:lnTlToBr>
                    <a:lnBlToTr>
                      <a:noFill/>
                    </a:lnBlToTr>
                    <a:noFill/>
                  </a:tcPr>
                </a:tc>
                <a:tc gridSpan="3">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Random Access HE Main-tier</a:t>
                      </a:r>
                      <a:endParaRPr kumimoji="0" lang="en-US" altLang="zh-CN" sz="1000" b="0" i="0" u="none" strike="noStrike" cap="none" normalizeH="0" baseline="0" dirty="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Random Access HE High-tier</a:t>
                      </a:r>
                      <a:endParaRPr kumimoji="0" lang="en-US" altLang="zh-CN" sz="1000" b="0" i="0" u="none" strike="noStrike" cap="none" normalizeH="0" baseline="0" dirty="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marL="287338">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marL="574675">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marL="912813">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marL="1201738">
                        <a:lnSpc>
                          <a:spcPct val="95000"/>
                        </a:lnSpc>
                        <a:spcBef>
                          <a:spcPct val="35000"/>
                        </a:spcBef>
                        <a:buClr>
                          <a:schemeClr val="tx2"/>
                        </a:buClr>
                        <a:defRPr sz="1000">
                          <a:solidFill>
                            <a:srgbClr val="333333"/>
                          </a:solidFill>
                          <a:latin typeface="Arial" pitchFamily="34" charset="0"/>
                          <a:cs typeface="Arial" pitchFamily="34" charset="0"/>
                        </a:defRPr>
                      </a:lvl5pPr>
                      <a:lvl6pPr marL="16589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marL="21161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marL="25733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marL="3030538"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ase" latinLnBrk="0" hangingPunct="1">
                        <a:lnSpc>
                          <a:spcPct val="95000"/>
                        </a:lnSpc>
                        <a:spcBef>
                          <a:spcPct val="35000"/>
                        </a:spcBef>
                        <a:spcAft>
                          <a:spcPct val="0"/>
                        </a:spcAft>
                        <a:buClr>
                          <a:schemeClr val="accent2"/>
                        </a:buClr>
                        <a:buSzTx/>
                        <a:buFont typeface="Wingdings" pitchFamily="2" charset="2"/>
                        <a:buNone/>
                        <a:tabLst/>
                      </a:pPr>
                      <a:endParaRPr kumimoji="0" lang="zh-CN" altLang="en-US" sz="1000" b="0" i="0" u="none" strike="noStrike" cap="none" normalizeH="0" baseline="0" smtClean="0">
                        <a:ln>
                          <a:noFill/>
                        </a:ln>
                        <a:solidFill>
                          <a:srgbClr val="333333"/>
                        </a:solidFill>
                        <a:effectLst/>
                        <a:latin typeface="Arial" pitchFamily="34" charset="0"/>
                        <a:ea typeface="SimSun" pitchFamily="2" charset="-122"/>
                        <a:cs typeface="Arial" pitchFamily="34" charset="0"/>
                      </a:endParaRPr>
                    </a:p>
                  </a:txBody>
                  <a:tcPr marL="0" marR="0" marT="0" marB="0" anchor="b" horzOverflow="overflow">
                    <a:lnL cap="flat">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Y</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U</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V</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Y</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U</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V</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Class F</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Class B</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SC RGB 444</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Animation RGB 444</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SC YUV 444</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Animation YUV 444</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RangeExt</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SC(444) GBR Optional</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a:noFill/>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SC(444) YUV Optional</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fontAlgn="b"/>
                      <a:r>
                        <a:rPr lang="en-US" sz="10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Enc Time[%]</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gridSpan="3">
                  <a:txBody>
                    <a:bodyPr/>
                    <a:lstStyle/>
                    <a:p>
                      <a:pPr algn="ctr" fontAlgn="b"/>
                      <a:r>
                        <a:rPr lang="en-US" sz="10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r>
              <a:tr h="228600">
                <a:tc>
                  <a:txBody>
                    <a:bodyPr/>
                    <a:lstStyle>
                      <a:lvl1pPr>
                        <a:lnSpc>
                          <a:spcPct val="95000"/>
                        </a:lnSpc>
                        <a:spcBef>
                          <a:spcPct val="35000"/>
                        </a:spcBef>
                        <a:buClr>
                          <a:schemeClr val="accent2"/>
                        </a:buClr>
                        <a:buFont typeface="Wingdings" pitchFamily="2" charset="2"/>
                        <a:defRPr>
                          <a:solidFill>
                            <a:srgbClr val="333333"/>
                          </a:solidFill>
                          <a:latin typeface="Arial" pitchFamily="34" charset="0"/>
                          <a:cs typeface="Arial" pitchFamily="34" charset="0"/>
                        </a:defRPr>
                      </a:lvl1pPr>
                      <a:lvl2pPr>
                        <a:lnSpc>
                          <a:spcPct val="95000"/>
                        </a:lnSpc>
                        <a:spcBef>
                          <a:spcPct val="35000"/>
                        </a:spcBef>
                        <a:buClr>
                          <a:schemeClr val="accent1"/>
                        </a:buClr>
                        <a:buFont typeface="Wingdings" pitchFamily="2" charset="2"/>
                        <a:defRPr sz="1600">
                          <a:solidFill>
                            <a:srgbClr val="333333"/>
                          </a:solidFill>
                          <a:latin typeface="Arial" pitchFamily="34" charset="0"/>
                          <a:cs typeface="Arial" pitchFamily="34" charset="0"/>
                        </a:defRPr>
                      </a:lvl2pPr>
                      <a:lvl3pPr>
                        <a:lnSpc>
                          <a:spcPct val="95000"/>
                        </a:lnSpc>
                        <a:spcBef>
                          <a:spcPct val="35000"/>
                        </a:spcBef>
                        <a:buClr>
                          <a:schemeClr val="tx2"/>
                        </a:buClr>
                        <a:buSzPct val="125000"/>
                        <a:buFont typeface="Arial" pitchFamily="34" charset="0"/>
                        <a:defRPr sz="1400">
                          <a:solidFill>
                            <a:srgbClr val="333333"/>
                          </a:solidFill>
                          <a:latin typeface="Arial" pitchFamily="34" charset="0"/>
                          <a:cs typeface="Arial" pitchFamily="34" charset="0"/>
                        </a:defRPr>
                      </a:lvl3pPr>
                      <a:lvl4pPr>
                        <a:lnSpc>
                          <a:spcPct val="95000"/>
                        </a:lnSpc>
                        <a:spcBef>
                          <a:spcPct val="35000"/>
                        </a:spcBef>
                        <a:buClr>
                          <a:schemeClr val="accent1"/>
                        </a:buClr>
                        <a:buSzPct val="125000"/>
                        <a:buFont typeface="Lucida Grande"/>
                        <a:defRPr sz="1200">
                          <a:solidFill>
                            <a:srgbClr val="333333"/>
                          </a:solidFill>
                          <a:latin typeface="Arial" pitchFamily="34" charset="0"/>
                          <a:cs typeface="Arial" pitchFamily="34" charset="0"/>
                        </a:defRPr>
                      </a:lvl4pPr>
                      <a:lvl5pPr>
                        <a:lnSpc>
                          <a:spcPct val="95000"/>
                        </a:lnSpc>
                        <a:spcBef>
                          <a:spcPct val="35000"/>
                        </a:spcBef>
                        <a:buClr>
                          <a:schemeClr val="tx2"/>
                        </a:buClr>
                        <a:defRPr sz="1000">
                          <a:solidFill>
                            <a:srgbClr val="333333"/>
                          </a:solidFill>
                          <a:latin typeface="Arial" pitchFamily="34" charset="0"/>
                          <a:cs typeface="Arial" pitchFamily="34" charset="0"/>
                        </a:defRPr>
                      </a:lvl5pPr>
                      <a:lvl6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6pPr>
                      <a:lvl7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7pPr>
                      <a:lvl8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8pPr>
                      <a:lvl9pPr fontAlgn="base">
                        <a:lnSpc>
                          <a:spcPct val="95000"/>
                        </a:lnSpc>
                        <a:spcBef>
                          <a:spcPct val="35000"/>
                        </a:spcBef>
                        <a:spcAft>
                          <a:spcPct val="0"/>
                        </a:spcAft>
                        <a:buClr>
                          <a:schemeClr val="tx2"/>
                        </a:buClr>
                        <a:defRPr sz="1000">
                          <a:solidFill>
                            <a:srgbClr val="333333"/>
                          </a:solidFill>
                          <a:latin typeface="Arial" pitchFamily="34" charset="0"/>
                          <a:cs typeface="Arial" pitchFamily="34"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Arial" pitchFamily="34" charset="0"/>
                        </a:rPr>
                        <a:t>Dec Time[%]</a:t>
                      </a:r>
                      <a:endParaRPr kumimoji="0" lang="en-US" altLang="zh-CN" sz="1000" b="0" i="0" u="none" strike="noStrike" cap="none" normalizeH="0" baseline="0" smtClean="0">
                        <a:ln>
                          <a:noFill/>
                        </a:ln>
                        <a:solidFill>
                          <a:schemeClr val="tx1"/>
                        </a:solidFill>
                        <a:effectLst/>
                        <a:latin typeface="Arial" pitchFamily="34" charset="0"/>
                        <a:ea typeface="SimSun" pitchFamily="2" charset="-122"/>
                        <a:cs typeface="Arial" pitchFamily="3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algn="ctr" fontAlgn="b"/>
                      <a:r>
                        <a:rPr lang="en-US" sz="10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solidFill>
                            <a:srgbClr val="000000"/>
                          </a:solidFill>
                          <a:effectLst/>
                          <a:latin typeface="Arial"/>
                        </a:rPr>
                        <a:t>108%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7974679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38600"/>
            <a:ext cx="9105900" cy="1470025"/>
          </a:xfrm>
        </p:spPr>
        <p:txBody>
          <a:bodyPr/>
          <a:lstStyle/>
          <a:p>
            <a:pPr algn="ctr"/>
            <a:r>
              <a:rPr lang="en-US" sz="2400" b="1" dirty="0"/>
              <a:t>Context </a:t>
            </a:r>
            <a:r>
              <a:rPr lang="en-US" sz="2400" b="1" dirty="0" smtClean="0"/>
              <a:t>Derivation Method </a:t>
            </a:r>
            <a:r>
              <a:rPr lang="en-US" sz="2400" b="1" dirty="0"/>
              <a:t>for </a:t>
            </a:r>
            <a:r>
              <a:rPr lang="en-US" sz="2400" b="1" i="1" dirty="0" err="1"/>
              <a:t>intra_bc_flag</a:t>
            </a:r>
            <a:r>
              <a:rPr lang="en-US" sz="2400" b="1" dirty="0"/>
              <a:t> </a:t>
            </a:r>
            <a:r>
              <a:rPr lang="en-US" sz="2400" b="1" dirty="0" smtClean="0"/>
              <a:t>Coding</a:t>
            </a:r>
            <a:r>
              <a:rPr lang="en-CA" sz="2400" b="1" dirty="0" smtClean="0"/>
              <a:t/>
            </a:r>
            <a:br>
              <a:rPr lang="en-CA" sz="2400" b="1" dirty="0" smtClean="0"/>
            </a:br>
            <a:r>
              <a:rPr lang="en-CA" b="1" dirty="0" smtClean="0"/>
              <a:t/>
            </a:r>
            <a:br>
              <a:rPr lang="en-CA" b="1" dirty="0" smtClean="0"/>
            </a:br>
            <a:r>
              <a:rPr lang="en-CA" sz="2400" b="1" dirty="0" smtClean="0"/>
              <a:t>JCTVC-N0158</a:t>
            </a:r>
            <a:endParaRPr lang="en-US" dirty="0"/>
          </a:p>
        </p:txBody>
      </p:sp>
      <p:sp>
        <p:nvSpPr>
          <p:cNvPr id="3" name="Subtitle 2"/>
          <p:cNvSpPr>
            <a:spLocks noGrp="1"/>
          </p:cNvSpPr>
          <p:nvPr>
            <p:ph type="subTitle" idx="1"/>
          </p:nvPr>
        </p:nvSpPr>
        <p:spPr>
          <a:xfrm>
            <a:off x="1447800" y="5715000"/>
            <a:ext cx="7162800" cy="364390"/>
          </a:xfrm>
        </p:spPr>
        <p:txBody>
          <a:bodyPr/>
          <a:lstStyle/>
          <a:p>
            <a:pPr hangingPunct="0"/>
            <a:r>
              <a:rPr lang="en-US" sz="1800" dirty="0" smtClean="0"/>
              <a:t>Chao Pang, Joel Sole, Liwei Guo, Rajan Joshi, </a:t>
            </a:r>
            <a:r>
              <a:rPr lang="en-US" sz="1800" dirty="0"/>
              <a:t>Marta Karczewicz</a:t>
            </a:r>
          </a:p>
        </p:txBody>
      </p:sp>
    </p:spTree>
    <p:extLst>
      <p:ext uri="{BB962C8B-B14F-4D97-AF65-F5344CB8AC3E}">
        <p14:creationId xmlns:p14="http://schemas.microsoft.com/office/powerpoint/2010/main" val="497303752"/>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8032</TotalTime>
  <Words>1960</Words>
  <Application>Microsoft Office PowerPoint</Application>
  <PresentationFormat>On-screen Show (4:3)</PresentationFormat>
  <Paragraphs>864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JCTVC-D257</vt:lpstr>
      <vt:lpstr>Context Derivation Method for intra_bc_flag Coding  JCTVC-N0158</vt:lpstr>
      <vt:lpstr>Introduction</vt:lpstr>
      <vt:lpstr>Technical Description</vt:lpstr>
      <vt:lpstr>Experimental results</vt:lpstr>
      <vt:lpstr>No line buffer + 3 contexts (lossless)</vt:lpstr>
      <vt:lpstr>No line buffer + 1 context (lossless)</vt:lpstr>
      <vt:lpstr>PowerPoint Presentation</vt:lpstr>
      <vt:lpstr>PowerPoint Presentation</vt:lpstr>
      <vt:lpstr>Context Derivation Method for intra_bc_flag Coding  JCTVC-N0158</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Joel N1005_v4</cp:lastModifiedBy>
  <cp:revision>458</cp:revision>
  <dcterms:created xsi:type="dcterms:W3CDTF">2011-12-07T01:29:30Z</dcterms:created>
  <dcterms:modified xsi:type="dcterms:W3CDTF">2013-10-22T19:22:22Z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-1955259228</vt:i4>
  </property>
  <property fmtid="{D5CDD505-2E9C-101B-9397-08002B2CF9AE}" pid="3" name="_NewReviewCycle">
    <vt:lpwstr/>
  </property>
  <property fmtid="{D5CDD505-2E9C-101B-9397-08002B2CF9AE}" pid="4" name="_EmailSubject">
    <vt:lpwstr>Intra BC - slides</vt:lpwstr>
  </property>
  <property fmtid="{D5CDD505-2E9C-101B-9397-08002B2CF9AE}" pid="5" name="_AuthorEmail">
    <vt:lpwstr>joels@qti.qualcomm.com</vt:lpwstr>
  </property>
  <property fmtid="{D5CDD505-2E9C-101B-9397-08002B2CF9AE}" pid="6" name="_AuthorEmailDisplayName">
    <vt:lpwstr>Sole Rojals, Joel</vt:lpwstr>
  </property>
  <property fmtid="{D5CDD505-2E9C-101B-9397-08002B2CF9AE}" pid="7" name="_PreviousAdHocReviewCycleID">
    <vt:i4>-952679431</vt:i4>
  </property>
</Properties>
</file>