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7"/>
            <p14:sldId id="258"/>
            <p14:sldId id="259"/>
            <p14:sldId id="260"/>
            <p14:sldId id="261"/>
            <p14:sldId id="262"/>
            <p14:sldId id="263"/>
            <p14:sldId id="264"/>
            <p14:sldId id="26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1002" y="-4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10/22/2013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4038600"/>
            <a:ext cx="7467600" cy="1470025"/>
          </a:xfrm>
        </p:spPr>
        <p:txBody>
          <a:bodyPr/>
          <a:lstStyle/>
          <a:p>
            <a:pPr algn="ctr"/>
            <a:r>
              <a:rPr lang="en-CA" sz="2000" b="1" dirty="0"/>
              <a:t>Fast </a:t>
            </a:r>
            <a:r>
              <a:rPr lang="en-CA" sz="2000" b="1" dirty="0" smtClean="0"/>
              <a:t>Encoder Search </a:t>
            </a:r>
            <a:r>
              <a:rPr lang="en-CA" sz="2000" b="1" dirty="0"/>
              <a:t>and </a:t>
            </a:r>
            <a:r>
              <a:rPr lang="en-CA" sz="2000" b="1" dirty="0" smtClean="0"/>
              <a:t>Search Region Restriction </a:t>
            </a:r>
            <a:r>
              <a:rPr lang="en-CA" sz="2000" b="1" dirty="0"/>
              <a:t>for </a:t>
            </a:r>
            <a:r>
              <a:rPr lang="en-CA" sz="2000" b="1" dirty="0" smtClean="0"/>
              <a:t>Intra Block Copying</a:t>
            </a:r>
            <a:br>
              <a:rPr lang="en-CA" sz="2000" b="1" dirty="0" smtClean="0"/>
            </a:br>
            <a:r>
              <a:rPr lang="en-CA" sz="2000" b="1" dirty="0" smtClean="0"/>
              <a:t/>
            </a:r>
            <a:br>
              <a:rPr lang="en-CA" sz="2000" b="1" dirty="0" smtClean="0"/>
            </a:br>
            <a:r>
              <a:rPr lang="en-CA" sz="2000" b="1" dirty="0" smtClean="0"/>
              <a:t>JCTVC-N0156</a:t>
            </a:r>
            <a:endParaRPr lang="en-US" sz="2000" dirty="0"/>
          </a:p>
        </p:txBody>
      </p:sp>
      <p:sp>
        <p:nvSpPr>
          <p:cNvPr id="3" name="Subtitle 2"/>
          <p:cNvSpPr>
            <a:spLocks noGrp="1"/>
          </p:cNvSpPr>
          <p:nvPr>
            <p:ph type="subTitle" idx="1"/>
          </p:nvPr>
        </p:nvSpPr>
        <p:spPr>
          <a:xfrm>
            <a:off x="1447800" y="5715000"/>
            <a:ext cx="7162800" cy="364390"/>
          </a:xfrm>
        </p:spPr>
        <p:txBody>
          <a:bodyPr/>
          <a:lstStyle/>
          <a:p>
            <a:pPr hangingPunct="0"/>
            <a:r>
              <a:rPr lang="en-US" sz="1800" dirty="0" smtClean="0"/>
              <a:t>Chao Pang, Joel Sole, Liwei Guo, Rajan Joshi, </a:t>
            </a:r>
            <a:r>
              <a:rPr lang="en-US" sz="1800" dirty="0"/>
              <a:t>Marta Karczewicz</a:t>
            </a:r>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endParaRPr lang="en-CA" dirty="0" smtClean="0"/>
          </a:p>
          <a:p>
            <a:r>
              <a:rPr lang="en-CA" dirty="0" smtClean="0"/>
              <a:t>Several </a:t>
            </a:r>
            <a:r>
              <a:rPr lang="en-CA" dirty="0" smtClean="0"/>
              <a:t>fast encoder search tools are </a:t>
            </a:r>
            <a:r>
              <a:rPr lang="en-CA" dirty="0" smtClean="0"/>
              <a:t>proposed</a:t>
            </a:r>
          </a:p>
          <a:p>
            <a:pPr lvl="1"/>
            <a:r>
              <a:rPr lang="en-CA" dirty="0" smtClean="0"/>
              <a:t>Achieved a </a:t>
            </a:r>
            <a:r>
              <a:rPr lang="en-CA" dirty="0"/>
              <a:t>17%</a:t>
            </a:r>
            <a:r>
              <a:rPr lang="en-CA" dirty="0" smtClean="0"/>
              <a:t>reduction of encoder time for AI</a:t>
            </a:r>
            <a:endParaRPr lang="en-CA" dirty="0" smtClean="0"/>
          </a:p>
          <a:p>
            <a:pPr lvl="1"/>
            <a:endParaRPr lang="en-CA" dirty="0" smtClean="0"/>
          </a:p>
          <a:p>
            <a:r>
              <a:rPr lang="en-CA" dirty="0" smtClean="0"/>
              <a:t>It suggested to include the restrictions of the search region for intra BC in the text</a:t>
            </a:r>
            <a:endParaRPr lang="en-CA" dirty="0"/>
          </a:p>
          <a:p>
            <a:endParaRPr lang="en-US" dirty="0"/>
          </a:p>
        </p:txBody>
      </p:sp>
    </p:spTree>
    <p:extLst>
      <p:ext uri="{BB962C8B-B14F-4D97-AF65-F5344CB8AC3E}">
        <p14:creationId xmlns:p14="http://schemas.microsoft.com/office/powerpoint/2010/main" val="27661758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hangingPunct="0"/>
            <a:endParaRPr lang="en-US" dirty="0" smtClean="0"/>
          </a:p>
          <a:p>
            <a:pPr hangingPunct="0"/>
            <a:r>
              <a:rPr lang="en-US" dirty="0" smtClean="0"/>
              <a:t>Intra block copying (Intra BC</a:t>
            </a:r>
            <a:r>
              <a:rPr lang="en-US" dirty="0" smtClean="0"/>
              <a:t>)</a:t>
            </a:r>
            <a:endParaRPr lang="en-US" dirty="0" smtClean="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18" name="Group 17"/>
          <p:cNvGrpSpPr/>
          <p:nvPr/>
        </p:nvGrpSpPr>
        <p:grpSpPr>
          <a:xfrm>
            <a:off x="1600200" y="2179451"/>
            <a:ext cx="5791200" cy="3284434"/>
            <a:chOff x="1143000" y="1820966"/>
            <a:chExt cx="5791200" cy="3284434"/>
          </a:xfrm>
        </p:grpSpPr>
        <p:sp>
          <p:nvSpPr>
            <p:cNvPr id="21" name="Rectangle 20"/>
            <p:cNvSpPr/>
            <p:nvPr/>
          </p:nvSpPr>
          <p:spPr>
            <a:xfrm>
              <a:off x="1143000" y="2209800"/>
              <a:ext cx="2895600" cy="2895600"/>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2" name="Rectangle 21"/>
            <p:cNvSpPr/>
            <p:nvPr/>
          </p:nvSpPr>
          <p:spPr>
            <a:xfrm>
              <a:off x="4038600" y="2209800"/>
              <a:ext cx="2895600" cy="2895600"/>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TextBox 22"/>
            <p:cNvSpPr txBox="1"/>
            <p:nvPr/>
          </p:nvSpPr>
          <p:spPr>
            <a:xfrm>
              <a:off x="2209800" y="1820966"/>
              <a:ext cx="1066800" cy="338554"/>
            </a:xfrm>
            <a:prstGeom prst="rect">
              <a:avLst/>
            </a:prstGeom>
            <a:noFill/>
          </p:spPr>
          <p:txBody>
            <a:bodyPr wrap="square" rtlCol="0">
              <a:spAutoFit/>
            </a:bodyPr>
            <a:lstStyle/>
            <a:p>
              <a:r>
                <a:rPr lang="en-US" sz="1600" dirty="0" smtClean="0"/>
                <a:t>left CTU</a:t>
              </a:r>
              <a:endParaRPr lang="en-US" sz="1600" dirty="0"/>
            </a:p>
          </p:txBody>
        </p:sp>
        <p:sp>
          <p:nvSpPr>
            <p:cNvPr id="24" name="TextBox 23"/>
            <p:cNvSpPr txBox="1"/>
            <p:nvPr/>
          </p:nvSpPr>
          <p:spPr>
            <a:xfrm>
              <a:off x="4800600" y="1828800"/>
              <a:ext cx="1676400" cy="338554"/>
            </a:xfrm>
            <a:prstGeom prst="rect">
              <a:avLst/>
            </a:prstGeom>
            <a:noFill/>
          </p:spPr>
          <p:txBody>
            <a:bodyPr wrap="square" rtlCol="0">
              <a:spAutoFit/>
            </a:bodyPr>
            <a:lstStyle/>
            <a:p>
              <a:r>
                <a:rPr lang="en-US" sz="1600" dirty="0" smtClean="0"/>
                <a:t>current CTU</a:t>
              </a:r>
              <a:endParaRPr lang="en-US" sz="1600" dirty="0"/>
            </a:p>
          </p:txBody>
        </p:sp>
        <p:sp>
          <p:nvSpPr>
            <p:cNvPr id="25" name="Rectangle 24"/>
            <p:cNvSpPr/>
            <p:nvPr/>
          </p:nvSpPr>
          <p:spPr>
            <a:xfrm>
              <a:off x="4533900" y="4038600"/>
              <a:ext cx="533400" cy="533400"/>
            </a:xfrm>
            <a:prstGeom prst="rect">
              <a:avLst/>
            </a:prstGeom>
            <a:solidFill>
              <a:schemeClr val="accent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CU</a:t>
              </a:r>
              <a:endParaRPr lang="en-US" sz="1600" dirty="0"/>
            </a:p>
          </p:txBody>
        </p:sp>
        <p:sp>
          <p:nvSpPr>
            <p:cNvPr id="26" name="Rectangle 25"/>
            <p:cNvSpPr/>
            <p:nvPr/>
          </p:nvSpPr>
          <p:spPr>
            <a:xfrm>
              <a:off x="2324100" y="2895600"/>
              <a:ext cx="533400" cy="533400"/>
            </a:xfrm>
            <a:prstGeom prst="rect">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cxnSp>
          <p:nvCxnSpPr>
            <p:cNvPr id="27" name="Straight Arrow Connector 26"/>
            <p:cNvCxnSpPr/>
            <p:nvPr/>
          </p:nvCxnSpPr>
          <p:spPr>
            <a:xfrm flipH="1" flipV="1">
              <a:off x="2857500" y="3429000"/>
              <a:ext cx="1676400" cy="6096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5" name="TextBox 4"/>
          <p:cNvSpPr txBox="1"/>
          <p:nvPr/>
        </p:nvSpPr>
        <p:spPr>
          <a:xfrm>
            <a:off x="3705225" y="4092285"/>
            <a:ext cx="533400" cy="338554"/>
          </a:xfrm>
          <a:prstGeom prst="rect">
            <a:avLst/>
          </a:prstGeom>
          <a:noFill/>
        </p:spPr>
        <p:txBody>
          <a:bodyPr wrap="square" rtlCol="0">
            <a:spAutoFit/>
          </a:bodyPr>
          <a:lstStyle/>
          <a:p>
            <a:r>
              <a:rPr lang="en-US" sz="1600" dirty="0" smtClean="0"/>
              <a:t>DV</a:t>
            </a:r>
            <a:endParaRPr lang="en-US" sz="1600" dirty="0"/>
          </a:p>
        </p:txBody>
      </p:sp>
      <p:sp>
        <p:nvSpPr>
          <p:cNvPr id="28" name="TextBox 27"/>
          <p:cNvSpPr txBox="1"/>
          <p:nvPr/>
        </p:nvSpPr>
        <p:spPr>
          <a:xfrm>
            <a:off x="3000374" y="5650468"/>
            <a:ext cx="2943225" cy="338554"/>
          </a:xfrm>
          <a:prstGeom prst="rect">
            <a:avLst/>
          </a:prstGeom>
          <a:noFill/>
        </p:spPr>
        <p:txBody>
          <a:bodyPr wrap="square" rtlCol="0">
            <a:spAutoFit/>
          </a:bodyPr>
          <a:lstStyle/>
          <a:p>
            <a:r>
              <a:rPr lang="en-US" sz="1600" dirty="0" smtClean="0"/>
              <a:t>DV (</a:t>
            </a:r>
            <a:r>
              <a:rPr lang="en-US" sz="1600" dirty="0"/>
              <a:t>d</a:t>
            </a:r>
            <a:r>
              <a:rPr lang="en-US" sz="1600" dirty="0" smtClean="0"/>
              <a:t>isplacement vector)</a:t>
            </a:r>
            <a:endParaRPr lang="en-US" sz="1600" dirty="0"/>
          </a:p>
        </p:txBody>
      </p:sp>
    </p:spTree>
    <p:extLst>
      <p:ext uri="{BB962C8B-B14F-4D97-AF65-F5344CB8AC3E}">
        <p14:creationId xmlns:p14="http://schemas.microsoft.com/office/powerpoint/2010/main" val="7311658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Fast Encoder Search </a:t>
            </a:r>
            <a:r>
              <a:rPr lang="en-CA" dirty="0" smtClean="0"/>
              <a:t>Method</a:t>
            </a:r>
            <a:endParaRPr lang="en-US" dirty="0"/>
          </a:p>
        </p:txBody>
      </p:sp>
      <p:sp>
        <p:nvSpPr>
          <p:cNvPr id="3" name="Content Placeholder 2"/>
          <p:cNvSpPr>
            <a:spLocks noGrp="1"/>
          </p:cNvSpPr>
          <p:nvPr>
            <p:ph idx="1"/>
          </p:nvPr>
        </p:nvSpPr>
        <p:spPr/>
        <p:txBody>
          <a:bodyPr/>
          <a:lstStyle/>
          <a:p>
            <a:pPr marL="342900" indent="-342900" hangingPunct="0">
              <a:buFont typeface="+mj-lt"/>
              <a:buAutoNum type="arabicPeriod"/>
            </a:pPr>
            <a:endParaRPr lang="en-CA" sz="1800" dirty="0" smtClean="0"/>
          </a:p>
          <a:p>
            <a:pPr marL="342900" indent="-342900" hangingPunct="0">
              <a:buFont typeface="+mj-lt"/>
              <a:buAutoNum type="arabicPeriod"/>
            </a:pPr>
            <a:r>
              <a:rPr lang="en-CA" sz="1800" dirty="0" smtClean="0"/>
              <a:t>The </a:t>
            </a:r>
            <a:r>
              <a:rPr lang="en-CA" sz="1800" dirty="0"/>
              <a:t>encoder search is only performed for CUs with size smaller than 32×32;</a:t>
            </a:r>
            <a:endParaRPr lang="en-US" sz="1800" dirty="0"/>
          </a:p>
          <a:p>
            <a:pPr marL="342900" indent="-342900" hangingPunct="0">
              <a:buFont typeface="+mj-lt"/>
              <a:buAutoNum type="arabicPeriod"/>
            </a:pPr>
            <a:r>
              <a:rPr lang="en-CA" sz="1800" dirty="0"/>
              <a:t>When the CU size is 16×16, only 1-D search is performed (i.e., one of the vector components is fixed to be zero); </a:t>
            </a:r>
            <a:endParaRPr lang="en-CA" sz="1800" dirty="0" smtClean="0"/>
          </a:p>
          <a:p>
            <a:pPr marL="342900" indent="-342900" hangingPunct="0">
              <a:buFont typeface="+mj-lt"/>
              <a:buAutoNum type="arabicPeriod"/>
            </a:pPr>
            <a:r>
              <a:rPr lang="en-CA" sz="1800" dirty="0" smtClean="0"/>
              <a:t>When </a:t>
            </a:r>
            <a:r>
              <a:rPr lang="en-CA" sz="1800" dirty="0"/>
              <a:t>the CU size is 8×8, both 1-D and 2-D searches are performed;</a:t>
            </a:r>
            <a:endParaRPr lang="en-US" sz="1800" dirty="0"/>
          </a:p>
          <a:p>
            <a:pPr marL="342900" indent="-342900" hangingPunct="0">
              <a:buFont typeface="+mj-lt"/>
              <a:buAutoNum type="arabicPeriod"/>
            </a:pPr>
            <a:r>
              <a:rPr lang="en-CA" sz="1800" dirty="0"/>
              <a:t>Only 1-D search is performed in case no neighboring CUs are encoded with Intra BC mode;</a:t>
            </a:r>
            <a:endParaRPr lang="en-US" sz="1800" dirty="0"/>
          </a:p>
          <a:p>
            <a:pPr marL="342900" indent="-342900" hangingPunct="0">
              <a:buFont typeface="+mj-lt"/>
              <a:buAutoNum type="arabicPeriod"/>
            </a:pPr>
            <a:r>
              <a:rPr lang="en-CA" sz="1800" dirty="0"/>
              <a:t>Early termination in the R-D cost calculation for each possible candidate position in the search.</a:t>
            </a:r>
            <a:endParaRPr lang="en-US" sz="1800" dirty="0"/>
          </a:p>
          <a:p>
            <a:pPr marL="342900" indent="-342900" hangingPunct="0">
              <a:buFont typeface="+mj-lt"/>
              <a:buAutoNum type="arabicPeriod"/>
            </a:pPr>
            <a:r>
              <a:rPr lang="en-CA" sz="1800" dirty="0"/>
              <a:t>The current CU is </a:t>
            </a:r>
            <a:r>
              <a:rPr lang="en-CA" sz="1800" dirty="0" smtClean="0"/>
              <a:t>pre-analyzed. The Intra </a:t>
            </a:r>
            <a:r>
              <a:rPr lang="en-CA" sz="1800" dirty="0"/>
              <a:t>BC </a:t>
            </a:r>
            <a:r>
              <a:rPr lang="en-CA" sz="1800" dirty="0" smtClean="0"/>
              <a:t>search is </a:t>
            </a:r>
            <a:r>
              <a:rPr lang="en-CA" sz="1800" dirty="0"/>
              <a:t>not </a:t>
            </a:r>
            <a:r>
              <a:rPr lang="en-CA" sz="1800" dirty="0"/>
              <a:t>performed </a:t>
            </a:r>
            <a:r>
              <a:rPr lang="en-CA" sz="1800" dirty="0" smtClean="0"/>
              <a:t>when </a:t>
            </a:r>
            <a:r>
              <a:rPr lang="en-CA" sz="1800" dirty="0"/>
              <a:t>the percentage of pixels belonging to base color category is lower than a </a:t>
            </a:r>
            <a:r>
              <a:rPr lang="en-CA" sz="1800" dirty="0" smtClean="0"/>
              <a:t>threshold.</a:t>
            </a:r>
            <a:endParaRPr lang="en-US" sz="1800" dirty="0"/>
          </a:p>
          <a:p>
            <a:pPr marL="630237" lvl="1" indent="-342900">
              <a:buFont typeface="+mj-lt"/>
              <a:buAutoNum type="arabicPeriod"/>
            </a:pPr>
            <a:endParaRPr lang="en-US" sz="1600" dirty="0"/>
          </a:p>
        </p:txBody>
      </p:sp>
    </p:spTree>
    <p:extLst>
      <p:ext uri="{BB962C8B-B14F-4D97-AF65-F5344CB8AC3E}">
        <p14:creationId xmlns:p14="http://schemas.microsoft.com/office/powerpoint/2010/main" val="28863920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CA" dirty="0"/>
              <a:t>Search Region Restriction</a:t>
            </a:r>
            <a:endParaRPr lang="en-US" dirty="0"/>
          </a:p>
        </p:txBody>
      </p:sp>
      <p:sp>
        <p:nvSpPr>
          <p:cNvPr id="3" name="Content Placeholder 2"/>
          <p:cNvSpPr>
            <a:spLocks noGrp="1"/>
          </p:cNvSpPr>
          <p:nvPr>
            <p:ph idx="1"/>
          </p:nvPr>
        </p:nvSpPr>
        <p:spPr/>
        <p:txBody>
          <a:bodyPr/>
          <a:lstStyle/>
          <a:p>
            <a:pPr marL="342900" indent="-342900" hangingPunct="0">
              <a:buFont typeface="+mj-lt"/>
              <a:buAutoNum type="arabicPeriod"/>
            </a:pPr>
            <a:endParaRPr lang="en-CA" dirty="0" smtClean="0"/>
          </a:p>
          <a:p>
            <a:pPr marL="342900" indent="-342900" hangingPunct="0">
              <a:buFont typeface="+mj-lt"/>
              <a:buAutoNum type="arabicPeriod"/>
            </a:pPr>
            <a:r>
              <a:rPr lang="en-CA" dirty="0" smtClean="0"/>
              <a:t>Reference </a:t>
            </a:r>
            <a:r>
              <a:rPr lang="en-CA" dirty="0"/>
              <a:t>region is the current CTU and left CTU</a:t>
            </a:r>
            <a:endParaRPr lang="en-US" dirty="0"/>
          </a:p>
          <a:p>
            <a:pPr marL="342900" indent="-342900" hangingPunct="0">
              <a:buFont typeface="+mj-lt"/>
              <a:buAutoNum type="arabicPeriod"/>
            </a:pPr>
            <a:endParaRPr lang="en-CA" dirty="0" smtClean="0"/>
          </a:p>
          <a:p>
            <a:pPr marL="342900" indent="-342900" hangingPunct="0">
              <a:buFont typeface="+mj-lt"/>
              <a:buAutoNum type="arabicPeriod"/>
            </a:pPr>
            <a:r>
              <a:rPr lang="en-CA" dirty="0" smtClean="0"/>
              <a:t>The </a:t>
            </a:r>
            <a:r>
              <a:rPr lang="en-CA" dirty="0"/>
              <a:t>reference region should be in the same slice/tile as the current CU;</a:t>
            </a:r>
            <a:endParaRPr lang="en-US" dirty="0"/>
          </a:p>
          <a:p>
            <a:pPr marL="342900" indent="-342900" hangingPunct="0">
              <a:buFont typeface="+mj-lt"/>
              <a:buAutoNum type="arabicPeriod"/>
            </a:pPr>
            <a:endParaRPr lang="en-CA" dirty="0" smtClean="0"/>
          </a:p>
          <a:p>
            <a:pPr marL="342900" indent="-342900" hangingPunct="0">
              <a:buFont typeface="+mj-lt"/>
              <a:buAutoNum type="arabicPeriod"/>
            </a:pPr>
            <a:r>
              <a:rPr lang="en-CA" dirty="0" smtClean="0"/>
              <a:t>All </a:t>
            </a:r>
            <a:r>
              <a:rPr lang="en-CA" dirty="0"/>
              <a:t>the samples in the reference region should be reconstructed (</a:t>
            </a:r>
            <a:r>
              <a:rPr lang="en-CA" dirty="0" smtClean="0"/>
              <a:t>before in-loop </a:t>
            </a:r>
            <a:r>
              <a:rPr lang="en-CA" dirty="0"/>
              <a:t>filtering</a:t>
            </a:r>
            <a:r>
              <a:rPr lang="en-CA" dirty="0" smtClean="0"/>
              <a:t>)</a:t>
            </a:r>
            <a:endParaRPr lang="en-US" dirty="0"/>
          </a:p>
        </p:txBody>
      </p:sp>
    </p:spTree>
    <p:extLst>
      <p:ext uri="{BB962C8B-B14F-4D97-AF65-F5344CB8AC3E}">
        <p14:creationId xmlns:p14="http://schemas.microsoft.com/office/powerpoint/2010/main" val="37262510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sp>
        <p:nvSpPr>
          <p:cNvPr id="3" name="Content Placeholder 2"/>
          <p:cNvSpPr>
            <a:spLocks noGrp="1"/>
          </p:cNvSpPr>
          <p:nvPr>
            <p:ph idx="1"/>
          </p:nvPr>
        </p:nvSpPr>
        <p:spPr/>
        <p:txBody>
          <a:bodyPr/>
          <a:lstStyle/>
          <a:p>
            <a:pPr hangingPunct="0"/>
            <a:endParaRPr lang="en-US" dirty="0" smtClean="0"/>
          </a:p>
          <a:p>
            <a:pPr hangingPunct="0"/>
            <a:r>
              <a:rPr lang="en-US" dirty="0" smtClean="0"/>
              <a:t>Method implemented in HM12.0_RExt4.1</a:t>
            </a:r>
            <a:endParaRPr lang="en-US" dirty="0" smtClean="0"/>
          </a:p>
          <a:p>
            <a:pPr hangingPunct="0"/>
            <a:endParaRPr lang="en-US" dirty="0"/>
          </a:p>
          <a:p>
            <a:pPr hangingPunct="0"/>
            <a:r>
              <a:rPr lang="en-US" dirty="0" smtClean="0"/>
              <a:t>RCE2/RCE3 test conditions</a:t>
            </a:r>
          </a:p>
          <a:p>
            <a:pPr hangingPunct="0"/>
            <a:endParaRPr lang="en-US" dirty="0" smtClean="0"/>
          </a:p>
          <a:p>
            <a:pPr hangingPunct="0"/>
            <a:r>
              <a:rPr lang="en-US" dirty="0" smtClean="0"/>
              <a:t>P</a:t>
            </a:r>
            <a:r>
              <a:rPr lang="en-US" dirty="0" smtClean="0"/>
              <a:t>erformance </a:t>
            </a:r>
            <a:r>
              <a:rPr lang="en-US" dirty="0"/>
              <a:t>is compared to</a:t>
            </a:r>
          </a:p>
          <a:p>
            <a:pPr marL="630237" lvl="1" indent="-342900" hangingPunct="0">
              <a:buFont typeface="+mj-lt"/>
              <a:buAutoNum type="arabicPeriod"/>
            </a:pPr>
            <a:r>
              <a:rPr lang="en-US" dirty="0" smtClean="0"/>
              <a:t>anchor</a:t>
            </a:r>
            <a:endParaRPr lang="en-US" dirty="0"/>
          </a:p>
          <a:p>
            <a:pPr marL="630237" lvl="1" indent="-342900">
              <a:buFont typeface="+mj-lt"/>
              <a:buAutoNum type="arabicPeriod"/>
            </a:pPr>
            <a:r>
              <a:rPr lang="en-US" dirty="0" smtClean="0"/>
              <a:t>anchor </a:t>
            </a:r>
            <a:r>
              <a:rPr lang="en-US" dirty="0" smtClean="0"/>
              <a:t>with </a:t>
            </a:r>
            <a:r>
              <a:rPr lang="en-US" dirty="0"/>
              <a:t>Intra BC </a:t>
            </a:r>
            <a:r>
              <a:rPr lang="en-US" dirty="0" smtClean="0"/>
              <a:t>disabled</a:t>
            </a:r>
            <a:endParaRPr lang="en-US" dirty="0"/>
          </a:p>
        </p:txBody>
      </p:sp>
    </p:spTree>
    <p:extLst>
      <p:ext uri="{BB962C8B-B14F-4D97-AF65-F5344CB8AC3E}">
        <p14:creationId xmlns:p14="http://schemas.microsoft.com/office/powerpoint/2010/main" val="6380153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729663" cy="561975"/>
          </a:xfrm>
        </p:spPr>
        <p:txBody>
          <a:bodyPr/>
          <a:lstStyle/>
          <a:p>
            <a:r>
              <a:rPr lang="en-US" dirty="0" smtClean="0"/>
              <a:t>Proposed </a:t>
            </a:r>
            <a:r>
              <a:rPr lang="en-US" dirty="0" err="1" smtClean="0"/>
              <a:t>vs</a:t>
            </a:r>
            <a:r>
              <a:rPr lang="en-US" dirty="0" smtClean="0"/>
              <a:t> </a:t>
            </a:r>
            <a:r>
              <a:rPr lang="en-US" dirty="0" smtClean="0"/>
              <a:t>anchor </a:t>
            </a:r>
            <a:r>
              <a:rPr lang="en-US" dirty="0" smtClean="0"/>
              <a:t>(lossless)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935583078"/>
              </p:ext>
            </p:extLst>
          </p:nvPr>
        </p:nvGraphicFramePr>
        <p:xfrm>
          <a:off x="381003" y="1560473"/>
          <a:ext cx="8381997" cy="3468727"/>
        </p:xfrm>
        <a:graphic>
          <a:graphicData uri="http://schemas.openxmlformats.org/drawingml/2006/table">
            <a:tbl>
              <a:tblPr/>
              <a:tblGrid>
                <a:gridCol w="1447797"/>
                <a:gridCol w="577850"/>
                <a:gridCol w="577850"/>
                <a:gridCol w="577850"/>
                <a:gridCol w="577850"/>
                <a:gridCol w="577850"/>
                <a:gridCol w="577850"/>
                <a:gridCol w="577850"/>
                <a:gridCol w="577850"/>
                <a:gridCol w="577850"/>
                <a:gridCol w="577850"/>
                <a:gridCol w="577850"/>
                <a:gridCol w="577850"/>
              </a:tblGrid>
              <a:tr h="380217">
                <a:tc>
                  <a:txBody>
                    <a:bodyPr/>
                    <a:lstStyle/>
                    <a:p>
                      <a:pPr algn="l" fontAlgn="b"/>
                      <a:r>
                        <a:rPr lang="en-US" sz="1200" b="0" i="0" u="none" strike="noStrike" dirty="0">
                          <a:solidFill>
                            <a:srgbClr val="000000"/>
                          </a:solidFill>
                          <a:effectLst/>
                          <a:latin typeface="Calibri"/>
                        </a:rPr>
                        <a:t> </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fontAlgn="b"/>
                      <a:r>
                        <a:rPr lang="en-US" sz="1200" b="1" i="0" u="none" strike="noStrike" dirty="0">
                          <a:solidFill>
                            <a:srgbClr val="FFFFFF"/>
                          </a:solidFill>
                          <a:effectLst/>
                          <a:latin typeface="Calibri"/>
                        </a:rPr>
                        <a:t>AI Main</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1" i="0" u="none" strike="noStrike" dirty="0">
                          <a:solidFill>
                            <a:srgbClr val="FFFFFF"/>
                          </a:solidFill>
                          <a:effectLst/>
                          <a:latin typeface="Calibri"/>
                        </a:rPr>
                        <a:t>RA Main</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1" i="0" u="none" strike="noStrike" dirty="0">
                          <a:solidFill>
                            <a:srgbClr val="FFFFFF"/>
                          </a:solidFill>
                          <a:effectLst/>
                          <a:latin typeface="Calibri"/>
                        </a:rPr>
                        <a:t>LB Main</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61357">
                <a:tc>
                  <a:txBody>
                    <a:bodyPr/>
                    <a:lstStyle/>
                    <a:p>
                      <a:pPr algn="l" fontAlgn="b"/>
                      <a:r>
                        <a:rPr lang="en-US" sz="1200" b="0" i="0" u="none" strike="noStrike" dirty="0">
                          <a:solidFill>
                            <a:srgbClr val="000000"/>
                          </a:solidFill>
                          <a:effectLst/>
                          <a:latin typeface="+mn-lt"/>
                        </a:rPr>
                        <a:t> </a:t>
                      </a:r>
                      <a:r>
                        <a:rPr lang="en-US" sz="1200" b="0" i="0" u="none" strike="noStrike" dirty="0" smtClean="0">
                          <a:solidFill>
                            <a:srgbClr val="000000"/>
                          </a:solidFill>
                          <a:effectLst/>
                          <a:latin typeface="+mn-lt"/>
                        </a:rPr>
                        <a:t>Bit-rate saving </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923">
                <a:tc>
                  <a:txBody>
                    <a:bodyPr/>
                    <a:lstStyle/>
                    <a:p>
                      <a:pPr algn="l" fontAlgn="b"/>
                      <a:r>
                        <a:rPr lang="en-US" sz="1200" b="0" i="0" u="none" strike="noStrike" dirty="0">
                          <a:solidFill>
                            <a:srgbClr val="000000"/>
                          </a:solidFill>
                          <a:effectLst/>
                          <a:latin typeface="Calibri"/>
                        </a:rPr>
                        <a:t>Class F</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-0.5%</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-0.7%</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-2.2%</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-0.8%</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-1.2%</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-4.5%</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CC"/>
                    </a:solidFill>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923">
                <a:tc>
                  <a:txBody>
                    <a:bodyPr/>
                    <a:lstStyle/>
                    <a:p>
                      <a:pPr algn="l" fontAlgn="b"/>
                      <a:r>
                        <a:rPr lang="en-US" sz="1200" b="0" i="0" u="none" strike="noStrike">
                          <a:solidFill>
                            <a:srgbClr val="000000"/>
                          </a:solidFill>
                          <a:effectLst/>
                          <a:latin typeface="Calibri"/>
                        </a:rPr>
                        <a:t>Class B</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-0.1%</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923">
                <a:tc>
                  <a:txBody>
                    <a:bodyPr/>
                    <a:lstStyle/>
                    <a:p>
                      <a:pPr algn="l" fontAlgn="b"/>
                      <a:r>
                        <a:rPr lang="en-US" sz="1200" b="0" i="0" u="none" strike="noStrike">
                          <a:solidFill>
                            <a:srgbClr val="000000"/>
                          </a:solidFill>
                          <a:effectLst/>
                          <a:latin typeface="Calibri"/>
                        </a:rPr>
                        <a:t>SC RGB 444</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-0.4%</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-0.7%</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-0.1%</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-0.3%</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-0.7%</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-0.5%</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0.7%</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923">
                <a:tc>
                  <a:txBody>
                    <a:bodyPr/>
                    <a:lstStyle/>
                    <a:p>
                      <a:pPr algn="l" fontAlgn="b"/>
                      <a:r>
                        <a:rPr lang="en-US" sz="1200" b="0" i="0" u="none" strike="noStrike">
                          <a:solidFill>
                            <a:srgbClr val="000000"/>
                          </a:solidFill>
                          <a:effectLst/>
                          <a:latin typeface="Calibri"/>
                        </a:rPr>
                        <a:t>Animation RGB 444</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-0.1%</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-0.2%</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923">
                <a:tc>
                  <a:txBody>
                    <a:bodyPr/>
                    <a:lstStyle/>
                    <a:p>
                      <a:pPr algn="l" fontAlgn="b"/>
                      <a:r>
                        <a:rPr lang="en-US" sz="1200" b="0" i="0" u="none" strike="noStrike">
                          <a:solidFill>
                            <a:srgbClr val="000000"/>
                          </a:solidFill>
                          <a:effectLst/>
                          <a:latin typeface="Calibri"/>
                        </a:rPr>
                        <a:t>SC YUV 444</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-0.8%</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-0.1%</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-0.1%</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-0.2%</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-0.6%</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0.2%</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-0.9%</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923">
                <a:tc>
                  <a:txBody>
                    <a:bodyPr/>
                    <a:lstStyle/>
                    <a:p>
                      <a:pPr algn="l" fontAlgn="b"/>
                      <a:r>
                        <a:rPr lang="en-US" sz="1200" b="0" i="0" u="none" strike="noStrike">
                          <a:solidFill>
                            <a:srgbClr val="000000"/>
                          </a:solidFill>
                          <a:effectLst/>
                          <a:latin typeface="Calibri"/>
                        </a:rPr>
                        <a:t>Animation YUV 444</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923">
                <a:tc>
                  <a:txBody>
                    <a:bodyPr/>
                    <a:lstStyle/>
                    <a:p>
                      <a:pPr algn="l" fontAlgn="b"/>
                      <a:r>
                        <a:rPr lang="en-US" sz="1200" b="0" i="0" u="none" strike="noStrike">
                          <a:solidFill>
                            <a:srgbClr val="000000"/>
                          </a:solidFill>
                          <a:effectLst/>
                          <a:latin typeface="Calibri"/>
                        </a:rPr>
                        <a:t>RangeExt</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923">
                <a:tc>
                  <a:txBody>
                    <a:bodyPr/>
                    <a:lstStyle/>
                    <a:p>
                      <a:pPr algn="l" fontAlgn="b"/>
                      <a:r>
                        <a:rPr lang="en-US" sz="1200" b="0" i="0" u="none" strike="noStrike">
                          <a:solidFill>
                            <a:srgbClr val="000000"/>
                          </a:solidFill>
                          <a:effectLst/>
                          <a:latin typeface="Calibri"/>
                        </a:rPr>
                        <a:t>SC GBR 444 Optional</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-1.9%</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-2.4%</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-1.7%</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-2.1%</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-2.3%</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-2.8%</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-2.0%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-2.0%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0.5%</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-2.3%</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6.0%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7CE"/>
                    </a:solidFill>
                  </a:tcPr>
                </a:tc>
              </a:tr>
              <a:tr h="247923">
                <a:tc>
                  <a:txBody>
                    <a:bodyPr/>
                    <a:lstStyle/>
                    <a:p>
                      <a:pPr algn="l" fontAlgn="b"/>
                      <a:r>
                        <a:rPr lang="en-US" sz="1200" b="0" i="0" u="none" strike="noStrike">
                          <a:solidFill>
                            <a:srgbClr val="000000"/>
                          </a:solidFill>
                          <a:effectLst/>
                          <a:latin typeface="Calibri"/>
                        </a:rPr>
                        <a:t>SC YUV 444 Optional</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-0.8%</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-0.9%</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-1.4%</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-1.3%</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-0.8%</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0.7%</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-1.6%</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-0.8%</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-1.6%</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0.7%</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923">
                <a:tc>
                  <a:txBody>
                    <a:bodyPr/>
                    <a:lstStyle/>
                    <a:p>
                      <a:pPr algn="l" fontAlgn="b"/>
                      <a:r>
                        <a:rPr lang="en-US" sz="1200" b="0" i="0" u="none" strike="noStrike">
                          <a:solidFill>
                            <a:srgbClr val="000000"/>
                          </a:solidFill>
                          <a:effectLst/>
                          <a:latin typeface="Calibri"/>
                        </a:rPr>
                        <a:t>Enc Time[%]</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fontAlgn="b"/>
                      <a:r>
                        <a:rPr lang="en-US" sz="1200" b="0" i="0" u="none" strike="noStrike" dirty="0">
                          <a:solidFill>
                            <a:srgbClr val="000000"/>
                          </a:solidFill>
                          <a:effectLst/>
                          <a:latin typeface="Calibri"/>
                        </a:rPr>
                        <a:t>83%</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a:solidFill>
                            <a:srgbClr val="000000"/>
                          </a:solidFill>
                          <a:effectLst/>
                          <a:latin typeface="Calibri"/>
                        </a:rPr>
                        <a:t>91%</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92%</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247923">
                <a:tc>
                  <a:txBody>
                    <a:bodyPr/>
                    <a:lstStyle/>
                    <a:p>
                      <a:pPr algn="l" fontAlgn="b"/>
                      <a:r>
                        <a:rPr lang="en-US" sz="1200" b="0" i="0" u="none" strike="noStrike">
                          <a:solidFill>
                            <a:srgbClr val="000000"/>
                          </a:solidFill>
                          <a:effectLst/>
                          <a:latin typeface="Calibri"/>
                        </a:rPr>
                        <a:t>Dec Time[%]</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fontAlgn="b"/>
                      <a:r>
                        <a:rPr lang="en-US" sz="1200" b="0" i="0" u="none" strike="noStrike" dirty="0">
                          <a:solidFill>
                            <a:srgbClr val="000000"/>
                          </a:solidFill>
                          <a:effectLst/>
                          <a:latin typeface="Calibri"/>
                        </a:rPr>
                        <a:t>100%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a:solidFill>
                            <a:srgbClr val="000000"/>
                          </a:solidFill>
                          <a:effectLst/>
                          <a:latin typeface="Calibri"/>
                        </a:rPr>
                        <a:t>100%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100%</a:t>
                      </a:r>
                    </a:p>
                  </a:txBody>
                  <a:tcPr marL="3742" marR="3742" marT="374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4084013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152400" y="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a:lstStyle>
          <a:p>
            <a:r>
              <a:rPr lang="en-US" kern="0" dirty="0" smtClean="0"/>
              <a:t>Proposed </a:t>
            </a:r>
            <a:r>
              <a:rPr lang="en-US" kern="0" dirty="0" err="1" smtClean="0"/>
              <a:t>vs</a:t>
            </a:r>
            <a:r>
              <a:rPr lang="en-US" kern="0" dirty="0" smtClean="0"/>
              <a:t> </a:t>
            </a:r>
            <a:r>
              <a:rPr lang="en-US" kern="0" dirty="0" smtClean="0"/>
              <a:t>anchor </a:t>
            </a:r>
            <a:r>
              <a:rPr lang="en-US" kern="0" dirty="0" smtClean="0"/>
              <a:t>(</a:t>
            </a:r>
            <a:r>
              <a:rPr lang="en-US" kern="0" dirty="0" err="1" smtClean="0"/>
              <a:t>lossy</a:t>
            </a:r>
            <a:r>
              <a:rPr lang="en-US" kern="0" dirty="0" smtClean="0"/>
              <a:t>)</a:t>
            </a:r>
            <a:endParaRPr lang="en-US" kern="0" dirty="0"/>
          </a:p>
        </p:txBody>
      </p:sp>
      <p:graphicFrame>
        <p:nvGraphicFramePr>
          <p:cNvPr id="2" name="Table 1"/>
          <p:cNvGraphicFramePr>
            <a:graphicFrameLocks noGrp="1"/>
          </p:cNvGraphicFramePr>
          <p:nvPr>
            <p:extLst>
              <p:ext uri="{D42A27DB-BD31-4B8C-83A1-F6EECF244321}">
                <p14:modId xmlns:p14="http://schemas.microsoft.com/office/powerpoint/2010/main" val="387053096"/>
              </p:ext>
            </p:extLst>
          </p:nvPr>
        </p:nvGraphicFramePr>
        <p:xfrm>
          <a:off x="609600" y="866775"/>
          <a:ext cx="7302501" cy="2105025"/>
        </p:xfrm>
        <a:graphic>
          <a:graphicData uri="http://schemas.openxmlformats.org/drawingml/2006/table">
            <a:tbl>
              <a:tblPr/>
              <a:tblGrid>
                <a:gridCol w="1371600"/>
                <a:gridCol w="658989"/>
                <a:gridCol w="658989"/>
                <a:gridCol w="658989"/>
                <a:gridCol w="658989"/>
                <a:gridCol w="658989"/>
                <a:gridCol w="658989"/>
                <a:gridCol w="658989"/>
                <a:gridCol w="658989"/>
                <a:gridCol w="658989"/>
              </a:tblGrid>
              <a:tr h="152400">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dirty="0">
                          <a:solidFill>
                            <a:srgbClr val="000000"/>
                          </a:solidFill>
                          <a:effectLst/>
                          <a:latin typeface="Arial"/>
                        </a:rPr>
                        <a:t>All Intra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a:solidFill>
                            <a:srgbClr val="000000"/>
                          </a:solidFill>
                          <a:effectLst/>
                          <a:latin typeface="Arial"/>
                        </a:rPr>
                        <a:t>All Intra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a:solidFill>
                            <a:srgbClr val="000000"/>
                          </a:solidFill>
                          <a:effectLst/>
                          <a:latin typeface="Arial"/>
                        </a:rPr>
                        <a:t>All Intra HE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10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1.1%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1.3%</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0.8%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0.9%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83%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85%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87%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0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4241514625"/>
              </p:ext>
            </p:extLst>
          </p:nvPr>
        </p:nvGraphicFramePr>
        <p:xfrm>
          <a:off x="76200" y="3457575"/>
          <a:ext cx="4419600" cy="2257425"/>
        </p:xfrm>
        <a:graphic>
          <a:graphicData uri="http://schemas.openxmlformats.org/drawingml/2006/table">
            <a:tbl>
              <a:tblPr/>
              <a:tblGrid>
                <a:gridCol w="1371600"/>
                <a:gridCol w="508000"/>
                <a:gridCol w="508000"/>
                <a:gridCol w="508000"/>
                <a:gridCol w="508000"/>
                <a:gridCol w="508000"/>
                <a:gridCol w="508000"/>
              </a:tblGrid>
              <a:tr h="152400">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dirty="0">
                          <a:solidFill>
                            <a:srgbClr val="000000"/>
                          </a:solidFill>
                          <a:effectLst/>
                          <a:latin typeface="Arial"/>
                        </a:rPr>
                        <a:t>Random Access </a:t>
                      </a:r>
                      <a:endParaRPr lang="en-US" sz="1000" b="1" i="0" u="none" strike="noStrike" dirty="0" smtClean="0">
                        <a:solidFill>
                          <a:srgbClr val="000000"/>
                        </a:solidFill>
                        <a:effectLst/>
                        <a:latin typeface="Arial"/>
                      </a:endParaRPr>
                    </a:p>
                    <a:p>
                      <a:pPr algn="ctr" fontAlgn="b"/>
                      <a:r>
                        <a:rPr lang="en-US" sz="1000" b="1" i="0" u="none" strike="noStrike" dirty="0" smtClean="0">
                          <a:solidFill>
                            <a:srgbClr val="000000"/>
                          </a:solidFill>
                          <a:effectLst/>
                          <a:latin typeface="Arial"/>
                        </a:rPr>
                        <a:t>HE </a:t>
                      </a:r>
                      <a:r>
                        <a:rPr lang="en-US" sz="1000" b="1" i="0" u="none" strike="noStrike" dirty="0">
                          <a:solidFill>
                            <a:srgbClr val="000000"/>
                          </a:solidFill>
                          <a:effectLst/>
                          <a:latin typeface="Arial"/>
                        </a:rPr>
                        <a:t>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dirty="0">
                          <a:solidFill>
                            <a:srgbClr val="000000"/>
                          </a:solidFill>
                          <a:effectLst/>
                          <a:latin typeface="Arial"/>
                        </a:rPr>
                        <a:t>Random Access </a:t>
                      </a:r>
                      <a:endParaRPr lang="en-US" sz="1000" b="1" i="0" u="none" strike="noStrike" dirty="0" smtClean="0">
                        <a:solidFill>
                          <a:srgbClr val="000000"/>
                        </a:solidFill>
                        <a:effectLst/>
                        <a:latin typeface="Arial"/>
                      </a:endParaRPr>
                    </a:p>
                    <a:p>
                      <a:pPr algn="ctr" fontAlgn="b"/>
                      <a:r>
                        <a:rPr lang="en-US" sz="1000" b="1" i="0" u="none" strike="noStrike" dirty="0" smtClean="0">
                          <a:solidFill>
                            <a:srgbClr val="000000"/>
                          </a:solidFill>
                          <a:effectLst/>
                          <a:latin typeface="Arial"/>
                        </a:rPr>
                        <a:t>HE </a:t>
                      </a:r>
                      <a:r>
                        <a:rPr lang="en-US" sz="1000" b="1" i="0" u="none" strike="noStrike" dirty="0">
                          <a:solidFill>
                            <a:srgbClr val="000000"/>
                          </a:solidFill>
                          <a:effectLst/>
                          <a:latin typeface="Arial"/>
                        </a:rPr>
                        <a:t>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1925">
                <a:tc>
                  <a:txBody>
                    <a:bodyPr/>
                    <a:lstStyle/>
                    <a:p>
                      <a:pPr algn="l" fontAlgn="b"/>
                      <a:r>
                        <a:rPr lang="en-US" sz="10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10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2.2%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1.9%</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1.9%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1.8%</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1.5%</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0.7%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0.8%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88%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89%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0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3656920"/>
              </p:ext>
            </p:extLst>
          </p:nvPr>
        </p:nvGraphicFramePr>
        <p:xfrm>
          <a:off x="4648200" y="3429000"/>
          <a:ext cx="4419600" cy="2257425"/>
        </p:xfrm>
        <a:graphic>
          <a:graphicData uri="http://schemas.openxmlformats.org/drawingml/2006/table">
            <a:tbl>
              <a:tblPr/>
              <a:tblGrid>
                <a:gridCol w="1371600"/>
                <a:gridCol w="508000"/>
                <a:gridCol w="508000"/>
                <a:gridCol w="508000"/>
                <a:gridCol w="508000"/>
                <a:gridCol w="508000"/>
                <a:gridCol w="508000"/>
              </a:tblGrid>
              <a:tr h="152400">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dirty="0">
                          <a:solidFill>
                            <a:srgbClr val="000000"/>
                          </a:solidFill>
                          <a:effectLst/>
                          <a:latin typeface="Arial"/>
                        </a:rPr>
                        <a:t>Low delay B </a:t>
                      </a:r>
                      <a:endParaRPr lang="en-US" sz="1000" b="1" i="0" u="none" strike="noStrike" dirty="0" smtClean="0">
                        <a:solidFill>
                          <a:srgbClr val="000000"/>
                        </a:solidFill>
                        <a:effectLst/>
                        <a:latin typeface="Arial"/>
                      </a:endParaRPr>
                    </a:p>
                    <a:p>
                      <a:pPr algn="ctr" fontAlgn="b"/>
                      <a:r>
                        <a:rPr lang="en-US" sz="1000" b="1" i="0" u="none" strike="noStrike" dirty="0" smtClean="0">
                          <a:solidFill>
                            <a:srgbClr val="000000"/>
                          </a:solidFill>
                          <a:effectLst/>
                          <a:latin typeface="Arial"/>
                        </a:rPr>
                        <a:t>HE </a:t>
                      </a:r>
                      <a:r>
                        <a:rPr lang="en-US" sz="1000" b="1" i="0" u="none" strike="noStrike" dirty="0">
                          <a:solidFill>
                            <a:srgbClr val="000000"/>
                          </a:solidFill>
                          <a:effectLst/>
                          <a:latin typeface="Arial"/>
                        </a:rPr>
                        <a:t>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dirty="0">
                          <a:solidFill>
                            <a:srgbClr val="000000"/>
                          </a:solidFill>
                          <a:effectLst/>
                          <a:latin typeface="Arial"/>
                        </a:rPr>
                        <a:t>Low delay </a:t>
                      </a:r>
                      <a:r>
                        <a:rPr lang="en-US" sz="1000" b="1" i="0" u="none" strike="noStrike" dirty="0" smtClean="0">
                          <a:solidFill>
                            <a:srgbClr val="000000"/>
                          </a:solidFill>
                          <a:effectLst/>
                          <a:latin typeface="Arial"/>
                        </a:rPr>
                        <a:t>B</a:t>
                      </a:r>
                    </a:p>
                    <a:p>
                      <a:pPr algn="ctr" fontAlgn="b"/>
                      <a:r>
                        <a:rPr lang="en-US" sz="1000" b="1" i="0" u="none" strike="noStrike" dirty="0" smtClean="0">
                          <a:solidFill>
                            <a:srgbClr val="000000"/>
                          </a:solidFill>
                          <a:effectLst/>
                          <a:latin typeface="Arial"/>
                        </a:rPr>
                        <a:t> </a:t>
                      </a:r>
                      <a:r>
                        <a:rPr lang="en-US" sz="1000" b="1" i="0" u="none" strike="noStrike" dirty="0">
                          <a:solidFill>
                            <a:srgbClr val="000000"/>
                          </a:solidFill>
                          <a:effectLst/>
                          <a:latin typeface="Arial"/>
                        </a:rPr>
                        <a:t>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10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-0.3%</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-1.7%</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-1.5%</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-2.0%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-2.1%</a:t>
                      </a:r>
                    </a:p>
                  </a:txBody>
                  <a:tcPr marL="9525" marR="9525" marT="9525" marB="0" anchor="b">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89%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90%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0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7455313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729663" cy="561975"/>
          </a:xfrm>
        </p:spPr>
        <p:txBody>
          <a:bodyPr/>
          <a:lstStyle/>
          <a:p>
            <a:r>
              <a:rPr lang="en-US" dirty="0" smtClean="0"/>
              <a:t>Proposed </a:t>
            </a:r>
            <a:r>
              <a:rPr lang="en-US" dirty="0" err="1" smtClean="0"/>
              <a:t>vs</a:t>
            </a:r>
            <a:r>
              <a:rPr lang="en-US" dirty="0" smtClean="0"/>
              <a:t> </a:t>
            </a:r>
            <a:r>
              <a:rPr lang="en-US" dirty="0" smtClean="0"/>
              <a:t>anchor </a:t>
            </a:r>
            <a:r>
              <a:rPr lang="en-US" dirty="0" smtClean="0"/>
              <a:t>without Intra BC (lossless)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845963977"/>
              </p:ext>
            </p:extLst>
          </p:nvPr>
        </p:nvGraphicFramePr>
        <p:xfrm>
          <a:off x="239718" y="1525180"/>
          <a:ext cx="8599482" cy="3504020"/>
        </p:xfrm>
        <a:graphic>
          <a:graphicData uri="http://schemas.openxmlformats.org/drawingml/2006/table">
            <a:tbl>
              <a:tblPr/>
              <a:tblGrid>
                <a:gridCol w="1360482"/>
                <a:gridCol w="603250"/>
                <a:gridCol w="603250"/>
                <a:gridCol w="603250"/>
                <a:gridCol w="603250"/>
                <a:gridCol w="603250"/>
                <a:gridCol w="603250"/>
                <a:gridCol w="603250"/>
                <a:gridCol w="603250"/>
                <a:gridCol w="603250"/>
                <a:gridCol w="603250"/>
                <a:gridCol w="603250"/>
                <a:gridCol w="603250"/>
              </a:tblGrid>
              <a:tr h="269540">
                <a:tc>
                  <a:txBody>
                    <a:bodyPr/>
                    <a:lstStyle/>
                    <a:p>
                      <a:pPr algn="l" fontAlgn="b"/>
                      <a:r>
                        <a:rPr lang="en-US" sz="1200" b="0" i="0" u="none" strike="noStrike" dirty="0">
                          <a:solidFill>
                            <a:srgbClr val="000000"/>
                          </a:solidFill>
                          <a:effectLst/>
                          <a:latin typeface="Calibri"/>
                        </a:rPr>
                        <a:t> </a:t>
                      </a:r>
                    </a:p>
                  </a:txBody>
                  <a:tcPr marL="3742" marR="3742" marT="374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en-US" sz="1200" b="1" i="0" u="none" strike="noStrike" dirty="0">
                          <a:solidFill>
                            <a:srgbClr val="FFFFFF"/>
                          </a:solidFill>
                          <a:effectLst/>
                          <a:latin typeface="Calibri"/>
                        </a:rPr>
                        <a:t>AI Main</a:t>
                      </a:r>
                    </a:p>
                  </a:txBody>
                  <a:tcPr marL="3742" marR="3742" marT="3742"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1" i="0" u="none" strike="noStrike" dirty="0">
                          <a:solidFill>
                            <a:srgbClr val="FFFFFF"/>
                          </a:solidFill>
                          <a:effectLst/>
                          <a:latin typeface="Calibri"/>
                        </a:rPr>
                        <a:t>RA Main</a:t>
                      </a:r>
                    </a:p>
                  </a:txBody>
                  <a:tcPr marL="3742" marR="3742" marT="374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1" i="0" u="none" strike="noStrike" dirty="0">
                          <a:solidFill>
                            <a:srgbClr val="FFFFFF"/>
                          </a:solidFill>
                          <a:effectLst/>
                          <a:latin typeface="Calibri"/>
                        </a:rPr>
                        <a:t>LB Main</a:t>
                      </a:r>
                    </a:p>
                  </a:txBody>
                  <a:tcPr marL="3742" marR="3742" marT="3742"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69540">
                <a:tc>
                  <a:txBody>
                    <a:bodyPr/>
                    <a:lstStyle/>
                    <a:p>
                      <a:pPr algn="l" fontAlgn="b"/>
                      <a:r>
                        <a:rPr lang="en-US" sz="1200" b="0" i="0" u="none" strike="noStrike" dirty="0">
                          <a:solidFill>
                            <a:srgbClr val="000000"/>
                          </a:solidFill>
                          <a:effectLst/>
                          <a:latin typeface="+mn-lt"/>
                        </a:rPr>
                        <a:t> </a:t>
                      </a:r>
                      <a:r>
                        <a:rPr lang="en-US" sz="1200" b="0" i="0" u="none" strike="noStrike" dirty="0" smtClean="0">
                          <a:solidFill>
                            <a:srgbClr val="000000"/>
                          </a:solidFill>
                          <a:effectLst/>
                          <a:latin typeface="+mn-lt"/>
                        </a:rPr>
                        <a:t>Bit-rate saving </a:t>
                      </a:r>
                      <a:endParaRPr lang="en-US" sz="1200" b="0" i="0" u="none" strike="noStrike" dirty="0">
                        <a:solidFill>
                          <a:srgbClr val="000000"/>
                        </a:solidFill>
                        <a:effectLst/>
                        <a:latin typeface="+mn-lt"/>
                      </a:endParaRPr>
                    </a:p>
                  </a:txBody>
                  <a:tcPr marL="3535" marR="3535" marT="353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Total</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Average</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Min</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mn-lt"/>
                        </a:rPr>
                        <a:t>Max</a:t>
                      </a:r>
                      <a:endParaRPr lang="en-US" sz="1200" b="0" i="0" u="none" strike="noStrike" dirty="0">
                        <a:solidFill>
                          <a:srgbClr val="000000"/>
                        </a:solidFill>
                        <a:effectLst/>
                        <a:latin typeface="+mn-lt"/>
                      </a:endParaRPr>
                    </a:p>
                  </a:txBody>
                  <a:tcPr marL="3535" marR="3535" marT="353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540">
                <a:tc>
                  <a:txBody>
                    <a:bodyPr/>
                    <a:lstStyle/>
                    <a:p>
                      <a:pPr algn="l" fontAlgn="b"/>
                      <a:r>
                        <a:rPr lang="en-US" sz="1200" b="0" i="0" u="none" strike="noStrike">
                          <a:solidFill>
                            <a:srgbClr val="000000"/>
                          </a:solidFill>
                          <a:effectLst/>
                          <a:latin typeface="Calibri"/>
                        </a:rPr>
                        <a:t>Class F</a:t>
                      </a:r>
                    </a:p>
                  </a:txBody>
                  <a:tcPr marL="3742" marR="3742" marT="374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3.2%</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3.9%</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0.2%</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13.3%</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0.3%</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2.3%</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8.5%</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0.1%</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0.9%</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3.0%</a:t>
                      </a:r>
                    </a:p>
                  </a:txBody>
                  <a:tcPr marL="3742" marR="3742" marT="374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269540">
                <a:tc>
                  <a:txBody>
                    <a:bodyPr/>
                    <a:lstStyle/>
                    <a:p>
                      <a:pPr algn="l" fontAlgn="b"/>
                      <a:r>
                        <a:rPr lang="en-US" sz="1200" b="0" i="0" u="none" strike="noStrike">
                          <a:solidFill>
                            <a:srgbClr val="000000"/>
                          </a:solidFill>
                          <a:effectLst/>
                          <a:latin typeface="Calibri"/>
                        </a:rPr>
                        <a:t>Class B</a:t>
                      </a:r>
                    </a:p>
                  </a:txBody>
                  <a:tcPr marL="3742" marR="3742" marT="374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540">
                <a:tc>
                  <a:txBody>
                    <a:bodyPr/>
                    <a:lstStyle/>
                    <a:p>
                      <a:pPr algn="l" fontAlgn="b"/>
                      <a:r>
                        <a:rPr lang="en-US" sz="1200" b="0" i="0" u="none" strike="noStrike">
                          <a:solidFill>
                            <a:srgbClr val="000000"/>
                          </a:solidFill>
                          <a:effectLst/>
                          <a:latin typeface="Calibri"/>
                        </a:rPr>
                        <a:t>SC RGB 444</a:t>
                      </a:r>
                    </a:p>
                  </a:txBody>
                  <a:tcPr marL="3742" marR="3742" marT="374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18.0%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20.9%</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32.9%</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6.7%</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14.9%</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0.8%</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32.5%</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4.1%</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11.8%</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0.7%</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27.5%</a:t>
                      </a:r>
                    </a:p>
                  </a:txBody>
                  <a:tcPr marL="3742" marR="3742" marT="374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269540">
                <a:tc>
                  <a:txBody>
                    <a:bodyPr/>
                    <a:lstStyle/>
                    <a:p>
                      <a:pPr algn="l" fontAlgn="b"/>
                      <a:r>
                        <a:rPr lang="en-US" sz="1200" b="0" i="0" u="none" strike="noStrike">
                          <a:solidFill>
                            <a:srgbClr val="000000"/>
                          </a:solidFill>
                          <a:effectLst/>
                          <a:latin typeface="Calibri"/>
                        </a:rPr>
                        <a:t>Animation RGB 444</a:t>
                      </a:r>
                    </a:p>
                  </a:txBody>
                  <a:tcPr marL="3742" marR="3742" marT="374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540">
                <a:tc>
                  <a:txBody>
                    <a:bodyPr/>
                    <a:lstStyle/>
                    <a:p>
                      <a:pPr algn="l" fontAlgn="b"/>
                      <a:r>
                        <a:rPr lang="en-US" sz="1200" b="0" i="0" u="none" strike="noStrike">
                          <a:solidFill>
                            <a:srgbClr val="000000"/>
                          </a:solidFill>
                          <a:effectLst/>
                          <a:latin typeface="Calibri"/>
                        </a:rPr>
                        <a:t>SC YUV 444</a:t>
                      </a:r>
                    </a:p>
                  </a:txBody>
                  <a:tcPr marL="3742" marR="3742" marT="374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17.9%</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20.4%</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1.4%</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34.5%</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6.7%</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15.0%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0.6%</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34.1%</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3.6%</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11.3%</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0.4%</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28.0%</a:t>
                      </a:r>
                    </a:p>
                  </a:txBody>
                  <a:tcPr marL="3742" marR="3742" marT="374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269540">
                <a:tc>
                  <a:txBody>
                    <a:bodyPr/>
                    <a:lstStyle/>
                    <a:p>
                      <a:pPr algn="l" fontAlgn="b"/>
                      <a:r>
                        <a:rPr lang="en-US" sz="1200" b="0" i="0" u="none" strike="noStrike">
                          <a:solidFill>
                            <a:srgbClr val="000000"/>
                          </a:solidFill>
                          <a:effectLst/>
                          <a:latin typeface="Calibri"/>
                        </a:rPr>
                        <a:t>Animation YUV 444</a:t>
                      </a:r>
                    </a:p>
                  </a:txBody>
                  <a:tcPr marL="3742" marR="3742" marT="374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540">
                <a:tc>
                  <a:txBody>
                    <a:bodyPr/>
                    <a:lstStyle/>
                    <a:p>
                      <a:pPr algn="l" fontAlgn="b"/>
                      <a:r>
                        <a:rPr lang="en-US" sz="1200" b="0" i="0" u="none" strike="noStrike">
                          <a:solidFill>
                            <a:srgbClr val="000000"/>
                          </a:solidFill>
                          <a:effectLst/>
                          <a:latin typeface="Calibri"/>
                        </a:rPr>
                        <a:t>RangeExt</a:t>
                      </a:r>
                    </a:p>
                  </a:txBody>
                  <a:tcPr marL="3742" marR="3742" marT="374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3742" marR="3742" marT="374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540">
                <a:tc>
                  <a:txBody>
                    <a:bodyPr/>
                    <a:lstStyle/>
                    <a:p>
                      <a:pPr algn="l" fontAlgn="b"/>
                      <a:r>
                        <a:rPr lang="en-US" sz="1200" b="0" i="0" u="none" strike="noStrike">
                          <a:solidFill>
                            <a:srgbClr val="000000"/>
                          </a:solidFill>
                          <a:effectLst/>
                          <a:latin typeface="Calibri"/>
                        </a:rPr>
                        <a:t>SC GBR 444 Optional</a:t>
                      </a:r>
                    </a:p>
                  </a:txBody>
                  <a:tcPr marL="3742" marR="3742" marT="374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Calibri"/>
                        </a:rPr>
                        <a:t>33.9%</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36.0%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17.2%</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48.4%</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14.1%</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32.0%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9.9%</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46.2%</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10.1%</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30.9%</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8.9%</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49.1%</a:t>
                      </a:r>
                    </a:p>
                  </a:txBody>
                  <a:tcPr marL="3742" marR="3742" marT="374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269540">
                <a:tc>
                  <a:txBody>
                    <a:bodyPr/>
                    <a:lstStyle/>
                    <a:p>
                      <a:pPr algn="l" fontAlgn="b"/>
                      <a:r>
                        <a:rPr lang="en-US" sz="1200" b="0" i="0" u="none" strike="noStrike">
                          <a:solidFill>
                            <a:srgbClr val="000000"/>
                          </a:solidFill>
                          <a:effectLst/>
                          <a:latin typeface="Calibri"/>
                        </a:rPr>
                        <a:t>SC YUV 444 Optional</a:t>
                      </a:r>
                    </a:p>
                  </a:txBody>
                  <a:tcPr marL="3742" marR="3742" marT="374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44.2%</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41.0%</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14.7%</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59.5%</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20.5%</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37.7%</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8.2%</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57.7%</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12.2%</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37.1%</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7.4%</a:t>
                      </a:r>
                    </a:p>
                  </a:txBody>
                  <a:tcPr marL="3742" marR="3742" marT="374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55.0%</a:t>
                      </a:r>
                    </a:p>
                  </a:txBody>
                  <a:tcPr marL="3742" marR="3742" marT="374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269540">
                <a:tc>
                  <a:txBody>
                    <a:bodyPr/>
                    <a:lstStyle/>
                    <a:p>
                      <a:pPr algn="l" fontAlgn="b"/>
                      <a:r>
                        <a:rPr lang="en-US" sz="1200" b="0" i="0" u="none" strike="noStrike">
                          <a:solidFill>
                            <a:srgbClr val="000000"/>
                          </a:solidFill>
                          <a:effectLst/>
                          <a:latin typeface="Calibri"/>
                        </a:rPr>
                        <a:t>Enc Time[%]</a:t>
                      </a:r>
                    </a:p>
                  </a:txBody>
                  <a:tcPr marL="3742" marR="3742" marT="374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en-US" sz="1200" b="0" i="0" u="none" strike="noStrike">
                          <a:solidFill>
                            <a:srgbClr val="000000"/>
                          </a:solidFill>
                          <a:effectLst/>
                          <a:latin typeface="Calibri"/>
                        </a:rPr>
                        <a:t>130%</a:t>
                      </a:r>
                    </a:p>
                  </a:txBody>
                  <a:tcPr marL="3742" marR="3742" marT="374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a:solidFill>
                            <a:srgbClr val="000000"/>
                          </a:solidFill>
                          <a:effectLst/>
                          <a:latin typeface="Calibri"/>
                        </a:rPr>
                        <a:t>103%</a:t>
                      </a:r>
                    </a:p>
                  </a:txBody>
                  <a:tcPr marL="3742" marR="3742" marT="374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103%</a:t>
                      </a:r>
                    </a:p>
                  </a:txBody>
                  <a:tcPr marL="3742" marR="3742" marT="374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269540">
                <a:tc>
                  <a:txBody>
                    <a:bodyPr/>
                    <a:lstStyle/>
                    <a:p>
                      <a:pPr algn="l" fontAlgn="b"/>
                      <a:r>
                        <a:rPr lang="en-US" sz="1200" b="0" i="0" u="none" strike="noStrike">
                          <a:solidFill>
                            <a:srgbClr val="000000"/>
                          </a:solidFill>
                          <a:effectLst/>
                          <a:latin typeface="Calibri"/>
                        </a:rPr>
                        <a:t>Dec Time[%]</a:t>
                      </a:r>
                    </a:p>
                  </a:txBody>
                  <a:tcPr marL="3742" marR="3742" marT="374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fontAlgn="b"/>
                      <a:r>
                        <a:rPr lang="en-US" sz="1200" b="0" i="0" u="none" strike="noStrike">
                          <a:solidFill>
                            <a:srgbClr val="000000"/>
                          </a:solidFill>
                          <a:effectLst/>
                          <a:latin typeface="Calibri"/>
                        </a:rPr>
                        <a:t>100%</a:t>
                      </a:r>
                    </a:p>
                  </a:txBody>
                  <a:tcPr marL="3742" marR="3742" marT="374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a:solidFill>
                            <a:srgbClr val="000000"/>
                          </a:solidFill>
                          <a:effectLst/>
                          <a:latin typeface="Calibri"/>
                        </a:rPr>
                        <a:t>100%</a:t>
                      </a:r>
                    </a:p>
                  </a:txBody>
                  <a:tcPr marL="3742" marR="3742" marT="374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100%</a:t>
                      </a:r>
                    </a:p>
                  </a:txBody>
                  <a:tcPr marL="3742" marR="3742" marT="374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4640437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152400" y="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a:lstStyle>
          <a:p>
            <a:r>
              <a:rPr lang="en-US" kern="0" dirty="0" smtClean="0"/>
              <a:t>Proposed </a:t>
            </a:r>
            <a:r>
              <a:rPr lang="en-US" kern="0" dirty="0" err="1" smtClean="0"/>
              <a:t>vs</a:t>
            </a:r>
            <a:r>
              <a:rPr lang="en-US" kern="0" dirty="0" smtClean="0"/>
              <a:t> </a:t>
            </a:r>
            <a:r>
              <a:rPr lang="en-US" kern="0" dirty="0" smtClean="0"/>
              <a:t>anchor</a:t>
            </a:r>
            <a:r>
              <a:rPr lang="en-US" dirty="0" smtClean="0"/>
              <a:t> </a:t>
            </a:r>
            <a:r>
              <a:rPr lang="en-US" dirty="0"/>
              <a:t>without Intra BC </a:t>
            </a:r>
            <a:r>
              <a:rPr lang="en-US" kern="0" dirty="0" smtClean="0"/>
              <a:t>(</a:t>
            </a:r>
            <a:r>
              <a:rPr lang="en-US" kern="0" dirty="0" err="1" smtClean="0"/>
              <a:t>lossy</a:t>
            </a:r>
            <a:r>
              <a:rPr lang="en-US" kern="0" dirty="0" smtClean="0"/>
              <a:t>)</a:t>
            </a:r>
            <a:endParaRPr lang="en-US" kern="0" dirty="0"/>
          </a:p>
        </p:txBody>
      </p:sp>
      <p:graphicFrame>
        <p:nvGraphicFramePr>
          <p:cNvPr id="2" name="Table 1"/>
          <p:cNvGraphicFramePr>
            <a:graphicFrameLocks noGrp="1"/>
          </p:cNvGraphicFramePr>
          <p:nvPr>
            <p:extLst>
              <p:ext uri="{D42A27DB-BD31-4B8C-83A1-F6EECF244321}">
                <p14:modId xmlns:p14="http://schemas.microsoft.com/office/powerpoint/2010/main" val="1555755653"/>
              </p:ext>
            </p:extLst>
          </p:nvPr>
        </p:nvGraphicFramePr>
        <p:xfrm>
          <a:off x="457201" y="866775"/>
          <a:ext cx="7607300" cy="2105025"/>
        </p:xfrm>
        <a:graphic>
          <a:graphicData uri="http://schemas.openxmlformats.org/drawingml/2006/table">
            <a:tbl>
              <a:tblPr/>
              <a:tblGrid>
                <a:gridCol w="1447799"/>
                <a:gridCol w="684389"/>
                <a:gridCol w="684389"/>
                <a:gridCol w="684389"/>
                <a:gridCol w="684389"/>
                <a:gridCol w="684389"/>
                <a:gridCol w="684389"/>
                <a:gridCol w="684389"/>
                <a:gridCol w="684389"/>
                <a:gridCol w="684389"/>
              </a:tblGrid>
              <a:tr h="152400">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dirty="0">
                          <a:solidFill>
                            <a:srgbClr val="000000"/>
                          </a:solidFill>
                          <a:effectLst/>
                          <a:latin typeface="Arial"/>
                        </a:rPr>
                        <a:t>All Intra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a:solidFill>
                            <a:srgbClr val="000000"/>
                          </a:solidFill>
                          <a:effectLst/>
                          <a:latin typeface="Arial"/>
                        </a:rPr>
                        <a:t>All Intra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a:solidFill>
                            <a:srgbClr val="000000"/>
                          </a:solidFill>
                          <a:effectLst/>
                          <a:latin typeface="Arial"/>
                        </a:rPr>
                        <a:t>All Intra HE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dirty="0">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-8.9%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dirty="0">
                          <a:solidFill>
                            <a:srgbClr val="000000"/>
                          </a:solidFill>
                          <a:effectLst/>
                          <a:latin typeface="Arial"/>
                        </a:rPr>
                        <a:t>-8.9%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-9.0%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-7.9%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-8.1%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-8.1%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-6.8%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-7.0%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-7.0%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2400">
                <a:tc>
                  <a:txBody>
                    <a:bodyPr/>
                    <a:lstStyle/>
                    <a:p>
                      <a:pPr algn="l" fontAlgn="b"/>
                      <a:r>
                        <a:rPr lang="en-US" sz="10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-25.6%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-25.9%</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-25.9%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-25.1%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-25.4%</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-25.4%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-24.7%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-24.8%</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-24.9%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-24.6%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-24.5%</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-24.7%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-24.8%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-24.6%</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-24.7%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-24.6%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-24.4%</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-24.2%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-41.3%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-41.3%</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-41.8%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-41.8%</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-42.4%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-41.8%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-41.7%</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-42.0%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-43.8%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-43.2%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-43.2%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-44.2%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-43.8%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dirty="0">
                          <a:solidFill>
                            <a:srgbClr val="000000"/>
                          </a:solidFill>
                          <a:effectLst/>
                          <a:latin typeface="Arial"/>
                        </a:rPr>
                        <a:t>-43.6%</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-44.6%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dirty="0">
                          <a:solidFill>
                            <a:srgbClr val="000000"/>
                          </a:solidFill>
                          <a:effectLst/>
                          <a:latin typeface="Arial"/>
                        </a:rPr>
                        <a:t>-44.3%</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-44.4%</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121%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122%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123%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0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533275458"/>
              </p:ext>
            </p:extLst>
          </p:nvPr>
        </p:nvGraphicFramePr>
        <p:xfrm>
          <a:off x="0" y="3429000"/>
          <a:ext cx="4495800" cy="2257425"/>
        </p:xfrm>
        <a:graphic>
          <a:graphicData uri="http://schemas.openxmlformats.org/drawingml/2006/table">
            <a:tbl>
              <a:tblPr/>
              <a:tblGrid>
                <a:gridCol w="1371600"/>
                <a:gridCol w="520700"/>
                <a:gridCol w="520700"/>
                <a:gridCol w="520700"/>
                <a:gridCol w="520700"/>
                <a:gridCol w="520700"/>
                <a:gridCol w="520700"/>
              </a:tblGrid>
              <a:tr h="152400">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dirty="0">
                          <a:solidFill>
                            <a:srgbClr val="000000"/>
                          </a:solidFill>
                          <a:effectLst/>
                          <a:latin typeface="Arial"/>
                        </a:rPr>
                        <a:t>Random </a:t>
                      </a:r>
                      <a:r>
                        <a:rPr lang="en-US" sz="1000" b="1" i="0" u="none" strike="noStrike" dirty="0" smtClean="0">
                          <a:solidFill>
                            <a:srgbClr val="000000"/>
                          </a:solidFill>
                          <a:effectLst/>
                          <a:latin typeface="Arial"/>
                        </a:rPr>
                        <a:t>Access</a:t>
                      </a:r>
                    </a:p>
                    <a:p>
                      <a:pPr algn="ctr" fontAlgn="b"/>
                      <a:r>
                        <a:rPr lang="en-US" sz="1000" b="1" i="0" u="none" strike="noStrike" dirty="0" smtClean="0">
                          <a:solidFill>
                            <a:srgbClr val="000000"/>
                          </a:solidFill>
                          <a:effectLst/>
                          <a:latin typeface="Arial"/>
                        </a:rPr>
                        <a:t> </a:t>
                      </a:r>
                      <a:r>
                        <a:rPr lang="en-US" sz="1000" b="1" i="0" u="none" strike="noStrike" dirty="0">
                          <a:solidFill>
                            <a:srgbClr val="000000"/>
                          </a:solidFill>
                          <a:effectLst/>
                          <a:latin typeface="Arial"/>
                        </a:rPr>
                        <a:t>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dirty="0">
                          <a:solidFill>
                            <a:srgbClr val="000000"/>
                          </a:solidFill>
                          <a:effectLst/>
                          <a:latin typeface="Arial"/>
                        </a:rPr>
                        <a:t>Random </a:t>
                      </a:r>
                      <a:r>
                        <a:rPr lang="en-US" sz="1000" b="1" i="0" u="none" strike="noStrike" dirty="0" smtClean="0">
                          <a:solidFill>
                            <a:srgbClr val="000000"/>
                          </a:solidFill>
                          <a:effectLst/>
                          <a:latin typeface="Arial"/>
                        </a:rPr>
                        <a:t>Access</a:t>
                      </a:r>
                    </a:p>
                    <a:p>
                      <a:pPr algn="ctr" fontAlgn="b"/>
                      <a:r>
                        <a:rPr lang="en-US" sz="1000" b="1" i="0" u="none" strike="noStrike" dirty="0" smtClean="0">
                          <a:solidFill>
                            <a:srgbClr val="000000"/>
                          </a:solidFill>
                          <a:effectLst/>
                          <a:latin typeface="Arial"/>
                        </a:rPr>
                        <a:t> </a:t>
                      </a:r>
                      <a:r>
                        <a:rPr lang="en-US" sz="1000" b="1" i="0" u="none" strike="noStrike" dirty="0">
                          <a:solidFill>
                            <a:srgbClr val="000000"/>
                          </a:solidFill>
                          <a:effectLst/>
                          <a:latin typeface="Arial"/>
                        </a:rPr>
                        <a:t>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1925">
                <a:tc>
                  <a:txBody>
                    <a:bodyPr/>
                    <a:lstStyle/>
                    <a:p>
                      <a:pPr algn="l" fontAlgn="b"/>
                      <a:r>
                        <a:rPr lang="en-US" sz="1000" b="0" i="0" u="none" strike="noStrike" dirty="0">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effectLst/>
                          <a:latin typeface="Arial"/>
                        </a:rPr>
                        <a:t>-6.6%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dirty="0">
                          <a:solidFill>
                            <a:srgbClr val="000000"/>
                          </a:solidFill>
                          <a:effectLst/>
                          <a:latin typeface="Arial"/>
                        </a:rPr>
                        <a:t>-7.1%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dirty="0">
                          <a:solidFill>
                            <a:srgbClr val="000000"/>
                          </a:solidFill>
                          <a:effectLst/>
                          <a:latin typeface="Arial"/>
                        </a:rPr>
                        <a:t>-7.0%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dirty="0">
                          <a:solidFill>
                            <a:srgbClr val="000000"/>
                          </a:solidFill>
                          <a:effectLst/>
                          <a:latin typeface="Arial"/>
                        </a:rPr>
                        <a:t>-5.9%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-6.4%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-6.3%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2400">
                <a:tc>
                  <a:txBody>
                    <a:bodyPr/>
                    <a:lstStyle/>
                    <a:p>
                      <a:pPr algn="l" fontAlgn="b"/>
                      <a:r>
                        <a:rPr lang="en-US" sz="10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-20.4%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-20.6%</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-20.6%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-19.5%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-19.7%</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-19.8%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-19.8%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-20.1%</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-20.5%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-20.0%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-19.9%</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-20.2%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-35.7%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-35.6%</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-36.0%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-36.2%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-36.3%</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-36.8%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-38.1%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-37.9%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-38.3%</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dirty="0">
                          <a:solidFill>
                            <a:srgbClr val="000000"/>
                          </a:solidFill>
                          <a:effectLst/>
                          <a:latin typeface="Arial"/>
                        </a:rPr>
                        <a:t>-39.1%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dirty="0">
                          <a:solidFill>
                            <a:srgbClr val="000000"/>
                          </a:solidFill>
                          <a:effectLst/>
                          <a:latin typeface="Arial"/>
                        </a:rPr>
                        <a:t>-38.8%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dirty="0">
                          <a:solidFill>
                            <a:srgbClr val="000000"/>
                          </a:solidFill>
                          <a:effectLst/>
                          <a:latin typeface="Arial"/>
                        </a:rPr>
                        <a:t>-39.0%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000" b="0" i="0" u="none" strike="noStrike" dirty="0">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179407041"/>
              </p:ext>
            </p:extLst>
          </p:nvPr>
        </p:nvGraphicFramePr>
        <p:xfrm>
          <a:off x="4572000" y="3429000"/>
          <a:ext cx="4572000" cy="2257425"/>
        </p:xfrm>
        <a:graphic>
          <a:graphicData uri="http://schemas.openxmlformats.org/drawingml/2006/table">
            <a:tbl>
              <a:tblPr/>
              <a:tblGrid>
                <a:gridCol w="1371600"/>
                <a:gridCol w="533400"/>
                <a:gridCol w="533400"/>
                <a:gridCol w="533400"/>
                <a:gridCol w="533400"/>
                <a:gridCol w="533400"/>
                <a:gridCol w="533400"/>
              </a:tblGrid>
              <a:tr h="228600">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1" i="0" u="none" strike="noStrike" dirty="0">
                          <a:solidFill>
                            <a:srgbClr val="000000"/>
                          </a:solidFill>
                          <a:effectLst/>
                          <a:latin typeface="Arial"/>
                        </a:rPr>
                        <a:t>Low delay </a:t>
                      </a:r>
                      <a:r>
                        <a:rPr lang="en-US" sz="1000" b="1" i="0" u="none" strike="noStrike" dirty="0" smtClean="0">
                          <a:solidFill>
                            <a:srgbClr val="000000"/>
                          </a:solidFill>
                          <a:effectLst/>
                          <a:latin typeface="Arial"/>
                        </a:rPr>
                        <a:t>B</a:t>
                      </a:r>
                    </a:p>
                    <a:p>
                      <a:pPr algn="ctr" fontAlgn="b"/>
                      <a:r>
                        <a:rPr lang="en-US" sz="1000" b="1" i="0" u="none" strike="noStrike" dirty="0" smtClean="0">
                          <a:solidFill>
                            <a:srgbClr val="000000"/>
                          </a:solidFill>
                          <a:effectLst/>
                          <a:latin typeface="Arial"/>
                        </a:rPr>
                        <a:t> </a:t>
                      </a:r>
                      <a:r>
                        <a:rPr lang="en-US" sz="1000" b="1" i="0" u="none" strike="noStrike" dirty="0">
                          <a:solidFill>
                            <a:srgbClr val="000000"/>
                          </a:solidFill>
                          <a:effectLst/>
                          <a:latin typeface="Arial"/>
                        </a:rPr>
                        <a:t>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1" i="0" u="none" strike="noStrike" dirty="0">
                          <a:solidFill>
                            <a:srgbClr val="000000"/>
                          </a:solidFill>
                          <a:effectLst/>
                          <a:latin typeface="Arial"/>
                        </a:rPr>
                        <a:t>Low delay </a:t>
                      </a:r>
                      <a:r>
                        <a:rPr lang="en-US" sz="1000" b="1" i="0" u="none" strike="noStrike" dirty="0" smtClean="0">
                          <a:solidFill>
                            <a:srgbClr val="000000"/>
                          </a:solidFill>
                          <a:effectLst/>
                          <a:latin typeface="Arial"/>
                        </a:rPr>
                        <a:t>B</a:t>
                      </a:r>
                    </a:p>
                    <a:p>
                      <a:pPr algn="ctr" fontAlgn="b"/>
                      <a:r>
                        <a:rPr lang="en-US" sz="1000" b="1" i="0" u="none" strike="noStrike" dirty="0" smtClean="0">
                          <a:solidFill>
                            <a:srgbClr val="000000"/>
                          </a:solidFill>
                          <a:effectLst/>
                          <a:latin typeface="Arial"/>
                        </a:rPr>
                        <a:t> </a:t>
                      </a:r>
                      <a:r>
                        <a:rPr lang="en-US" sz="1000" b="1" i="0" u="none" strike="noStrike" dirty="0">
                          <a:solidFill>
                            <a:srgbClr val="000000"/>
                          </a:solidFill>
                          <a:effectLst/>
                          <a:latin typeface="Arial"/>
                        </a:rPr>
                        <a:t>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0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000" b="0" i="0" u="none" strike="noStrike" dirty="0">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rgbClr val="000000"/>
                          </a:solidFill>
                          <a:effectLst/>
                          <a:latin typeface="Arial"/>
                        </a:rPr>
                        <a:t>-3.8%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dirty="0">
                          <a:solidFill>
                            <a:srgbClr val="000000"/>
                          </a:solidFill>
                          <a:effectLst/>
                          <a:latin typeface="Arial"/>
                        </a:rPr>
                        <a:t>-4.4%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dirty="0">
                          <a:solidFill>
                            <a:srgbClr val="000000"/>
                          </a:solidFill>
                          <a:effectLst/>
                          <a:latin typeface="Arial"/>
                        </a:rPr>
                        <a:t>-3.7%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dirty="0">
                          <a:solidFill>
                            <a:srgbClr val="000000"/>
                          </a:solidFill>
                          <a:effectLst/>
                          <a:latin typeface="Arial"/>
                        </a:rPr>
                        <a:t>-3.6%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a:solidFill>
                            <a:srgbClr val="000000"/>
                          </a:solidFill>
                          <a:effectLst/>
                          <a:latin typeface="Arial"/>
                        </a:rPr>
                        <a:t>-3.9%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00" b="0" i="0" u="none" strike="noStrike" dirty="0">
                          <a:solidFill>
                            <a:srgbClr val="000000"/>
                          </a:solidFill>
                          <a:effectLst/>
                          <a:latin typeface="Arial"/>
                        </a:rPr>
                        <a:t>-3.4%</a:t>
                      </a:r>
                    </a:p>
                  </a:txBody>
                  <a:tcPr marL="9525" marR="9525" marT="9525" marB="0" anchor="b">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2400">
                <a:tc>
                  <a:txBody>
                    <a:bodyPr/>
                    <a:lstStyle/>
                    <a:p>
                      <a:pPr algn="l" fontAlgn="b"/>
                      <a:r>
                        <a:rPr lang="en-US" sz="10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-15.7%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-15.2%</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-15.3%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-15.3%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-14.8%</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-14.8%</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-13.9%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-13.6%</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-13.4%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-14.6%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-13.9%</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-13.9%</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solidFill>
                      <a:srgbClr val="CCFFCC"/>
                    </a:solidFill>
                  </a:tcPr>
                </a:tc>
              </a:tr>
              <a:tr h="152400">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000000"/>
                          </a:solidFill>
                          <a:effectLst/>
                          <a:latin typeface="Arial"/>
                        </a:rPr>
                        <a:t>0.2%</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52400">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effectLst/>
                          <a:latin typeface="Arial"/>
                        </a:rPr>
                        <a:t>-30.5%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-29.8%</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a:solidFill>
                            <a:srgbClr val="000000"/>
                          </a:solidFill>
                          <a:effectLst/>
                          <a:latin typeface="Arial"/>
                        </a:rPr>
                        <a:t>-30.0%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-30.9%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-30.0%</a:t>
                      </a:r>
                    </a:p>
                  </a:txBody>
                  <a:tcPr marL="9525" marR="9525" marT="9525" marB="0" anchor="b">
                    <a:lnL>
                      <a:noFill/>
                    </a:lnL>
                    <a:lnR>
                      <a:noFill/>
                    </a:lnR>
                    <a:lnT>
                      <a:noFill/>
                    </a:lnT>
                    <a:lnB>
                      <a:noFill/>
                    </a:lnB>
                    <a:solidFill>
                      <a:srgbClr val="CCFFCC"/>
                    </a:solidFill>
                  </a:tcPr>
                </a:tc>
                <a:tc>
                  <a:txBody>
                    <a:bodyPr/>
                    <a:lstStyle/>
                    <a:p>
                      <a:pPr algn="ctr" fontAlgn="b"/>
                      <a:r>
                        <a:rPr lang="en-US" sz="1000" b="0" i="0" u="none" strike="noStrike" dirty="0">
                          <a:solidFill>
                            <a:srgbClr val="000000"/>
                          </a:solidFill>
                          <a:effectLst/>
                          <a:latin typeface="Arial"/>
                        </a:rPr>
                        <a:t>-30.2%</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solidFill>
                      <a:srgbClr val="CCFFCC"/>
                    </a:solidFill>
                  </a:tcPr>
                </a:tc>
              </a:tr>
              <a:tr h="161925">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Arial"/>
                        </a:rPr>
                        <a:t>-33.4%</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-32.9%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a:solidFill>
                            <a:srgbClr val="000000"/>
                          </a:solidFill>
                          <a:effectLst/>
                          <a:latin typeface="Arial"/>
                        </a:rPr>
                        <a:t>-33.0%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dirty="0">
                          <a:solidFill>
                            <a:srgbClr val="000000"/>
                          </a:solidFill>
                          <a:effectLst/>
                          <a:latin typeface="Arial"/>
                        </a:rPr>
                        <a:t>-35.1%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dirty="0">
                          <a:solidFill>
                            <a:srgbClr val="000000"/>
                          </a:solidFill>
                          <a:effectLst/>
                          <a:latin typeface="Arial"/>
                        </a:rPr>
                        <a:t>-34.4%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00" b="0" i="0" u="none" strike="noStrike" dirty="0">
                          <a:solidFill>
                            <a:srgbClr val="000000"/>
                          </a:solidFill>
                          <a:effectLst/>
                          <a:latin typeface="Arial"/>
                        </a:rPr>
                        <a:t>-34.6%</a:t>
                      </a:r>
                    </a:p>
                  </a:txBody>
                  <a:tcPr marL="9525" marR="9525" marT="9525" marB="0" anchor="b">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10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000" b="0" i="0" u="none" strike="noStrike" dirty="0">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797467972"/>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7943</TotalTime>
  <Words>2163</Words>
  <Application>Microsoft Office PowerPoint</Application>
  <PresentationFormat>On-screen Show (4:3)</PresentationFormat>
  <Paragraphs>864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JCTVC-D257</vt:lpstr>
      <vt:lpstr>Fast Encoder Search and Search Region Restriction for Intra Block Copying  JCTVC-N0156</vt:lpstr>
      <vt:lpstr>Introduction</vt:lpstr>
      <vt:lpstr>Fast Encoder Search Method</vt:lpstr>
      <vt:lpstr>Search Region Restriction</vt:lpstr>
      <vt:lpstr>Experimental results</vt:lpstr>
      <vt:lpstr>Proposed vs anchor (lossless)</vt:lpstr>
      <vt:lpstr>PowerPoint Presentation</vt:lpstr>
      <vt:lpstr>Proposed vs anchor without Intra BC (lossless)</vt:lpstr>
      <vt:lpstr>PowerPoint Presentation</vt:lpstr>
      <vt:lpstr>Conclusions</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Joel N1005_v4</cp:lastModifiedBy>
  <cp:revision>419</cp:revision>
  <dcterms:created xsi:type="dcterms:W3CDTF">2011-12-07T01:29:30Z</dcterms:created>
  <dcterms:modified xsi:type="dcterms:W3CDTF">2013-10-22T17:10:17Z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1066946846</vt:i4>
  </property>
  <property fmtid="{D5CDD505-2E9C-101B-9397-08002B2CF9AE}" pid="3" name="_NewReviewCycle">
    <vt:lpwstr/>
  </property>
  <property fmtid="{D5CDD505-2E9C-101B-9397-08002B2CF9AE}" pid="4" name="_EmailSubject">
    <vt:lpwstr>Intra BC - slides</vt:lpwstr>
  </property>
  <property fmtid="{D5CDD505-2E9C-101B-9397-08002B2CF9AE}" pid="5" name="_AuthorEmail">
    <vt:lpwstr>joels@qti.qualcomm.com</vt:lpwstr>
  </property>
  <property fmtid="{D5CDD505-2E9C-101B-9397-08002B2CF9AE}" pid="6" name="_AuthorEmailDisplayName">
    <vt:lpwstr>Sole Rojals, Joel</vt:lpwstr>
  </property>
  <property fmtid="{D5CDD505-2E9C-101B-9397-08002B2CF9AE}" pid="7" name="_PreviousAdHocReviewCycleID">
    <vt:i4>330963830</vt:i4>
  </property>
</Properties>
</file>