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59"/>
            <p14:sldId id="260"/>
            <p14:sldId id="261"/>
            <p14:sldId id="262"/>
            <p14:sldId id="263"/>
            <p14:sldId id="264"/>
            <p14:sldId id="265"/>
            <p14:sldId id="266"/>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70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Constrained </a:t>
            </a:r>
            <a:r>
              <a:rPr lang="en-CA" sz="2400" b="1" dirty="0" smtClean="0"/>
              <a:t>Intra Prediction </a:t>
            </a:r>
            <a:r>
              <a:rPr lang="en-CA" sz="2400" b="1" dirty="0"/>
              <a:t>for </a:t>
            </a:r>
            <a:r>
              <a:rPr lang="en-CA" sz="2400" b="1" dirty="0" smtClean="0"/>
              <a:t>Intra Block Copying</a:t>
            </a:r>
            <a:br>
              <a:rPr lang="en-CA" sz="2400" b="1" dirty="0" smtClean="0"/>
            </a:br>
            <a:r>
              <a:rPr lang="en-CA" b="1" dirty="0" smtClean="0"/>
              <a:t/>
            </a:r>
            <a:br>
              <a:rPr lang="en-CA" b="1" dirty="0" smtClean="0"/>
            </a:br>
            <a:r>
              <a:rPr lang="en-CA" b="1" dirty="0" smtClean="0"/>
              <a:t>JCTVC-N0155</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296400" cy="561975"/>
          </a:xfrm>
        </p:spPr>
        <p:txBody>
          <a:bodyPr/>
          <a:lstStyle/>
          <a:p>
            <a:r>
              <a:rPr lang="en-US" dirty="0" smtClean="0"/>
              <a:t>Method 3: No inter reference block for Intra BC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94393444"/>
              </p:ext>
            </p:extLst>
          </p:nvPr>
        </p:nvGraphicFramePr>
        <p:xfrm>
          <a:off x="1219200" y="1143000"/>
          <a:ext cx="6629398" cy="3962402"/>
        </p:xfrm>
        <a:graphic>
          <a:graphicData uri="http://schemas.openxmlformats.org/drawingml/2006/table">
            <a:tbl>
              <a:tblPr/>
              <a:tblGrid>
                <a:gridCol w="1756910"/>
                <a:gridCol w="609061"/>
                <a:gridCol w="609061"/>
                <a:gridCol w="609061"/>
                <a:gridCol w="609061"/>
                <a:gridCol w="609061"/>
                <a:gridCol w="609061"/>
                <a:gridCol w="609061"/>
                <a:gridCol w="609061"/>
              </a:tblGrid>
              <a:tr h="363674">
                <a:tc>
                  <a:txBody>
                    <a:bodyPr/>
                    <a:lstStyle/>
                    <a:p>
                      <a:pPr algn="l" fontAlgn="b"/>
                      <a:r>
                        <a:rPr lang="en-US" sz="1200" b="0" i="0" u="none" strike="noStrike" dirty="0">
                          <a:solidFill>
                            <a:srgbClr val="000000"/>
                          </a:solidFill>
                          <a:effectLst/>
                          <a:latin typeface="Calibri"/>
                        </a:rPr>
                        <a:t> </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RA Main</a:t>
                      </a:r>
                    </a:p>
                  </a:txBody>
                  <a:tcPr marL="3535" marR="3535" marT="3535" marB="0" anchor="b">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99894">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Class F</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9.1%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2.5%</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Class B</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SC RGB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13.0%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1.8%</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0.4%</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25.5%</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99894">
                <a:tc>
                  <a:txBody>
                    <a:bodyPr/>
                    <a:lstStyle/>
                    <a:p>
                      <a:pPr algn="l" fontAlgn="b"/>
                      <a:r>
                        <a:rPr lang="en-US" sz="1200" b="0" i="0" u="none" strike="noStrike">
                          <a:solidFill>
                            <a:srgbClr val="000000"/>
                          </a:solidFill>
                          <a:effectLst/>
                          <a:latin typeface="Calibri"/>
                        </a:rPr>
                        <a:t>Animation RGB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SC YUV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5.4%</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13.2%</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1.6%</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25.8%</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99894">
                <a:tc>
                  <a:txBody>
                    <a:bodyPr/>
                    <a:lstStyle/>
                    <a:p>
                      <a:pPr algn="l" fontAlgn="b"/>
                      <a:r>
                        <a:rPr lang="en-US" sz="1200" b="0" i="0" u="none" strike="noStrike">
                          <a:solidFill>
                            <a:srgbClr val="000000"/>
                          </a:solidFill>
                          <a:effectLst/>
                          <a:latin typeface="Calibri"/>
                        </a:rPr>
                        <a:t>Animation YUV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RangeExt</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894">
                <a:tc>
                  <a:txBody>
                    <a:bodyPr/>
                    <a:lstStyle/>
                    <a:p>
                      <a:pPr algn="l" fontAlgn="b"/>
                      <a:r>
                        <a:rPr lang="en-US" sz="1200" b="0" i="0" u="none" strike="noStrike">
                          <a:solidFill>
                            <a:srgbClr val="000000"/>
                          </a:solidFill>
                          <a:effectLst/>
                          <a:latin typeface="Calibri"/>
                        </a:rPr>
                        <a:t>SC GBR 444 Optional</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effectLst/>
                          <a:latin typeface="Calibri"/>
                        </a:rPr>
                        <a:t>10.3%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29.9%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47.0%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4.9%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18.1%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4.1%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29.6%</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99894">
                <a:tc>
                  <a:txBody>
                    <a:bodyPr/>
                    <a:lstStyle/>
                    <a:p>
                      <a:pPr algn="l" fontAlgn="b"/>
                      <a:r>
                        <a:rPr lang="en-US" sz="1200" b="0" i="0" u="none" strike="noStrike">
                          <a:solidFill>
                            <a:srgbClr val="000000"/>
                          </a:solidFill>
                          <a:effectLst/>
                          <a:latin typeface="Calibri"/>
                        </a:rPr>
                        <a:t>SC YUV 444 Optional</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17.3%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34.6%</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53.3%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7.6%</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26.5%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39.9%</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99894">
                <a:tc>
                  <a:txBody>
                    <a:bodyPr/>
                    <a:lstStyle/>
                    <a:p>
                      <a:pPr algn="l" fontAlgn="b"/>
                      <a:r>
                        <a:rPr lang="en-US" sz="1200" b="0" i="0" u="none" strike="noStrike">
                          <a:solidFill>
                            <a:srgbClr val="000000"/>
                          </a:solidFill>
                          <a:effectLst/>
                          <a:latin typeface="Calibri"/>
                        </a:rPr>
                        <a:t>Enc Time[%]</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Calibri"/>
                        </a:rPr>
                        <a:t>99%</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97%</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99894">
                <a:tc>
                  <a:txBody>
                    <a:bodyPr/>
                    <a:lstStyle/>
                    <a:p>
                      <a:pPr algn="l" fontAlgn="b"/>
                      <a:r>
                        <a:rPr lang="en-US" sz="1200" b="0" i="0" u="none" strike="noStrike">
                          <a:solidFill>
                            <a:srgbClr val="000000"/>
                          </a:solidFill>
                          <a:effectLst/>
                          <a:latin typeface="Calibri"/>
                        </a:rPr>
                        <a:t>Dec Time[%]</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98%</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98%</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37718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228600"/>
            <a:ext cx="9296400" cy="561975"/>
          </a:xfrm>
          <a:prstGeom prst="rect">
            <a:avLst/>
          </a:prstGeom>
        </p:spPr>
        <p:txBody>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kern="0" dirty="0" smtClean="0"/>
              <a:t>Method 3: No inter reference block for Intra BC (</a:t>
            </a:r>
            <a:r>
              <a:rPr lang="en-US" kern="0" dirty="0" err="1" smtClean="0"/>
              <a:t>lossy</a:t>
            </a:r>
            <a:r>
              <a:rPr lang="en-US" kern="0" dirty="0" smtClean="0"/>
              <a:t>)</a:t>
            </a:r>
            <a:endParaRPr lang="en-US" kern="0" dirty="0"/>
          </a:p>
        </p:txBody>
      </p:sp>
      <p:graphicFrame>
        <p:nvGraphicFramePr>
          <p:cNvPr id="2" name="Table 1"/>
          <p:cNvGraphicFramePr>
            <a:graphicFrameLocks noGrp="1"/>
          </p:cNvGraphicFramePr>
          <p:nvPr>
            <p:extLst>
              <p:ext uri="{D42A27DB-BD31-4B8C-83A1-F6EECF244321}">
                <p14:modId xmlns:p14="http://schemas.microsoft.com/office/powerpoint/2010/main" val="2223287848"/>
              </p:ext>
            </p:extLst>
          </p:nvPr>
        </p:nvGraphicFramePr>
        <p:xfrm>
          <a:off x="1600199" y="1114425"/>
          <a:ext cx="5561013" cy="4371975"/>
        </p:xfrm>
        <a:graphic>
          <a:graphicData uri="http://schemas.openxmlformats.org/drawingml/2006/table">
            <a:tbl>
              <a:tblPr/>
              <a:tblGrid>
                <a:gridCol w="1305339"/>
                <a:gridCol w="709279"/>
                <a:gridCol w="709279"/>
                <a:gridCol w="709279"/>
                <a:gridCol w="709279"/>
                <a:gridCol w="709279"/>
                <a:gridCol w="709279"/>
              </a:tblGrid>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-5.8%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-17.8%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-18.0%</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-18.0%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-17.2%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-17.4%</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-16.9%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-17.2%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-28.5%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-28.6%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-29.0%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-29.4%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-29.7%</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-32.7%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-32.7%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-32.9%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-3.3%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-3.0%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-9.2%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-9.3%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-9.3%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-9.4%</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-8.0%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-8.1%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-7.9%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-8.8%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-8.6%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-8.5%</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-15.6%</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-17.5%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-17.4%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-17.4%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-19.6%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-19.8%</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9169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Three methods are proposed to obtain the intended benefit of CIP;</a:t>
            </a:r>
          </a:p>
          <a:p>
            <a:pPr lvl="1"/>
            <a:r>
              <a:rPr lang="en-US" dirty="0" smtClean="0"/>
              <a:t>Method 1: No Intra BC in P/B slice</a:t>
            </a:r>
          </a:p>
          <a:p>
            <a:pPr lvl="1"/>
            <a:r>
              <a:rPr lang="en-US" dirty="0" smtClean="0"/>
              <a:t>Method 2: No intra prediction from Intra BC in P/B slice</a:t>
            </a:r>
          </a:p>
          <a:p>
            <a:pPr lvl="1"/>
            <a:r>
              <a:rPr lang="en-US" dirty="0" smtClean="0"/>
              <a:t>Method 3: No inter reference block for Intra BC</a:t>
            </a:r>
          </a:p>
          <a:p>
            <a:pPr lvl="1"/>
            <a:endParaRPr lang="en-US" dirty="0" smtClean="0"/>
          </a:p>
          <a:p>
            <a:r>
              <a:rPr lang="en-US" dirty="0" smtClean="0"/>
              <a:t>In terms of performance</a:t>
            </a:r>
          </a:p>
          <a:p>
            <a:pPr lvl="1"/>
            <a:r>
              <a:rPr lang="en-US" dirty="0" smtClean="0"/>
              <a:t>Method 2 &gt; Method 3 &gt; Method 1</a:t>
            </a:r>
          </a:p>
        </p:txBody>
      </p:sp>
    </p:spTree>
    <p:extLst>
      <p:ext uri="{BB962C8B-B14F-4D97-AF65-F5344CB8AC3E}">
        <p14:creationId xmlns:p14="http://schemas.microsoft.com/office/powerpoint/2010/main" val="2968062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US" dirty="0" smtClean="0"/>
          </a:p>
          <a:p>
            <a:pPr marL="173038" lvl="1" hangingPunct="0">
              <a:buClr>
                <a:schemeClr val="accent2"/>
              </a:buClr>
            </a:pPr>
            <a:r>
              <a:rPr lang="en-US" sz="2000" dirty="0" smtClean="0"/>
              <a:t>Intra block copying (Intra BC</a:t>
            </a:r>
            <a:r>
              <a:rPr lang="en-US" sz="2000" dirty="0" smtClean="0"/>
              <a:t>), JCTVC-N0256</a:t>
            </a:r>
            <a:endParaRPr lang="en-US" sz="2000" dirty="0"/>
          </a:p>
          <a:p>
            <a:pPr hangingPunct="0"/>
            <a:endParaRPr lang="en-US" dirty="0" smtClean="0"/>
          </a:p>
          <a:p>
            <a:pPr lvl="1" hangingPunct="0"/>
            <a:endParaRPr lang="en-US"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 name="Group 17"/>
          <p:cNvGrpSpPr/>
          <p:nvPr/>
        </p:nvGrpSpPr>
        <p:grpSpPr>
          <a:xfrm>
            <a:off x="1524000" y="2179451"/>
            <a:ext cx="5791200" cy="3284434"/>
            <a:chOff x="1143000" y="1820966"/>
            <a:chExt cx="5791200" cy="3284434"/>
          </a:xfrm>
        </p:grpSpPr>
        <p:sp>
          <p:nvSpPr>
            <p:cNvPr id="21" name="Rectangle 20"/>
            <p:cNvSpPr/>
            <p:nvPr/>
          </p:nvSpPr>
          <p:spPr>
            <a:xfrm>
              <a:off x="11430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p:cNvSpPr/>
            <p:nvPr/>
          </p:nvSpPr>
          <p:spPr>
            <a:xfrm>
              <a:off x="40386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TextBox 22"/>
            <p:cNvSpPr txBox="1"/>
            <p:nvPr/>
          </p:nvSpPr>
          <p:spPr>
            <a:xfrm>
              <a:off x="2209800" y="1820966"/>
              <a:ext cx="1066800" cy="338554"/>
            </a:xfrm>
            <a:prstGeom prst="rect">
              <a:avLst/>
            </a:prstGeom>
            <a:noFill/>
          </p:spPr>
          <p:txBody>
            <a:bodyPr wrap="square" rtlCol="0">
              <a:spAutoFit/>
            </a:bodyPr>
            <a:lstStyle/>
            <a:p>
              <a:r>
                <a:rPr lang="en-US" sz="1600" dirty="0" smtClean="0"/>
                <a:t>left CTU</a:t>
              </a:r>
              <a:endParaRPr lang="en-US" sz="1600" dirty="0"/>
            </a:p>
          </p:txBody>
        </p:sp>
        <p:sp>
          <p:nvSpPr>
            <p:cNvPr id="24" name="TextBox 23"/>
            <p:cNvSpPr txBox="1"/>
            <p:nvPr/>
          </p:nvSpPr>
          <p:spPr>
            <a:xfrm>
              <a:off x="4800600" y="1828800"/>
              <a:ext cx="1676400" cy="338554"/>
            </a:xfrm>
            <a:prstGeom prst="rect">
              <a:avLst/>
            </a:prstGeom>
            <a:noFill/>
          </p:spPr>
          <p:txBody>
            <a:bodyPr wrap="square" rtlCol="0">
              <a:spAutoFit/>
            </a:bodyPr>
            <a:lstStyle/>
            <a:p>
              <a:r>
                <a:rPr lang="en-US" sz="1600" dirty="0" smtClean="0"/>
                <a:t>current CTU</a:t>
              </a:r>
              <a:endParaRPr lang="en-US" sz="1600" dirty="0"/>
            </a:p>
          </p:txBody>
        </p:sp>
        <p:sp>
          <p:nvSpPr>
            <p:cNvPr id="25" name="Rectangle 24"/>
            <p:cNvSpPr/>
            <p:nvPr/>
          </p:nvSpPr>
          <p:spPr>
            <a:xfrm>
              <a:off x="4533900" y="4038600"/>
              <a:ext cx="533400" cy="5334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CU</a:t>
              </a:r>
              <a:endParaRPr lang="en-US" sz="1600" dirty="0"/>
            </a:p>
          </p:txBody>
        </p:sp>
        <p:sp>
          <p:nvSpPr>
            <p:cNvPr id="26" name="Rectangle 25"/>
            <p:cNvSpPr/>
            <p:nvPr/>
          </p:nvSpPr>
          <p:spPr>
            <a:xfrm>
              <a:off x="2324100" y="2895600"/>
              <a:ext cx="533400" cy="5334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27" name="Straight Arrow Connector 26"/>
            <p:cNvCxnSpPr/>
            <p:nvPr/>
          </p:nvCxnSpPr>
          <p:spPr>
            <a:xfrm flipH="1" flipV="1">
              <a:off x="2857500" y="3429000"/>
              <a:ext cx="16764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629025" y="4092285"/>
            <a:ext cx="533400" cy="307777"/>
          </a:xfrm>
          <a:prstGeom prst="rect">
            <a:avLst/>
          </a:prstGeom>
          <a:noFill/>
        </p:spPr>
        <p:txBody>
          <a:bodyPr wrap="square" rtlCol="0">
            <a:spAutoFit/>
          </a:bodyPr>
          <a:lstStyle/>
          <a:p>
            <a:r>
              <a:rPr lang="en-US" sz="1400" dirty="0" smtClean="0"/>
              <a:t>DV</a:t>
            </a:r>
            <a:endParaRPr lang="en-US" dirty="0"/>
          </a:p>
        </p:txBody>
      </p:sp>
      <p:sp>
        <p:nvSpPr>
          <p:cNvPr id="28" name="TextBox 27"/>
          <p:cNvSpPr txBox="1"/>
          <p:nvPr/>
        </p:nvSpPr>
        <p:spPr>
          <a:xfrm>
            <a:off x="2924174" y="5650468"/>
            <a:ext cx="2943225" cy="369332"/>
          </a:xfrm>
          <a:prstGeom prst="rect">
            <a:avLst/>
          </a:prstGeom>
          <a:noFill/>
        </p:spPr>
        <p:txBody>
          <a:bodyPr wrap="square" rtlCol="0">
            <a:spAutoFit/>
          </a:bodyPr>
          <a:lstStyle/>
          <a:p>
            <a:r>
              <a:rPr lang="en-US" dirty="0" smtClean="0"/>
              <a:t>DV (</a:t>
            </a:r>
            <a:r>
              <a:rPr lang="en-US" dirty="0"/>
              <a:t>d</a:t>
            </a:r>
            <a:r>
              <a:rPr lang="en-US" dirty="0" smtClean="0"/>
              <a:t>isplacement vector)</a:t>
            </a:r>
            <a:endParaRPr lang="en-US" dirty="0"/>
          </a:p>
        </p:txBody>
      </p:sp>
    </p:spTree>
    <p:extLst>
      <p:ext uri="{BB962C8B-B14F-4D97-AF65-F5344CB8AC3E}">
        <p14:creationId xmlns:p14="http://schemas.microsoft.com/office/powerpoint/2010/main" val="73116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With Intra BC, </a:t>
            </a:r>
            <a:r>
              <a:rPr lang="en-CA" dirty="0"/>
              <a:t>the existing constrained intra prediction (CIP) method does not provide the intended </a:t>
            </a:r>
            <a:r>
              <a:rPr lang="en-CA" dirty="0" smtClean="0"/>
              <a:t>benefit</a:t>
            </a:r>
            <a:endParaRPr lang="en-US" dirty="0"/>
          </a:p>
        </p:txBody>
      </p:sp>
      <p:grpSp>
        <p:nvGrpSpPr>
          <p:cNvPr id="4" name="Group 3"/>
          <p:cNvGrpSpPr/>
          <p:nvPr/>
        </p:nvGrpSpPr>
        <p:grpSpPr>
          <a:xfrm>
            <a:off x="2194134" y="2011891"/>
            <a:ext cx="5197266" cy="3727966"/>
            <a:chOff x="2590801" y="1570851"/>
            <a:chExt cx="5197266" cy="3727966"/>
          </a:xfrm>
        </p:grpSpPr>
        <p:sp>
          <p:nvSpPr>
            <p:cNvPr id="5" name="Rectangle 4"/>
            <p:cNvSpPr/>
            <p:nvPr/>
          </p:nvSpPr>
          <p:spPr>
            <a:xfrm>
              <a:off x="2705100" y="1940183"/>
              <a:ext cx="3581400" cy="3358634"/>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810000" y="1570851"/>
              <a:ext cx="1371600" cy="369332"/>
            </a:xfrm>
            <a:prstGeom prst="rect">
              <a:avLst/>
            </a:prstGeom>
            <a:noFill/>
          </p:spPr>
          <p:txBody>
            <a:bodyPr wrap="square" rtlCol="0">
              <a:spAutoFit/>
            </a:bodyPr>
            <a:lstStyle/>
            <a:p>
              <a:r>
                <a:rPr lang="en-US" dirty="0" smtClean="0"/>
                <a:t>P/B slice</a:t>
              </a:r>
              <a:endParaRPr lang="en-US" dirty="0"/>
            </a:p>
          </p:txBody>
        </p:sp>
        <p:sp>
          <p:nvSpPr>
            <p:cNvPr id="7" name="Rectangle 6"/>
            <p:cNvSpPr/>
            <p:nvPr/>
          </p:nvSpPr>
          <p:spPr>
            <a:xfrm>
              <a:off x="4006197" y="3886200"/>
              <a:ext cx="533400" cy="5334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06197" y="3352800"/>
              <a:ext cx="533400" cy="5334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10200" y="2400300"/>
              <a:ext cx="533400" cy="533400"/>
            </a:xfrm>
            <a:prstGeom prst="rect">
              <a:avLst/>
            </a:prstGeom>
            <a:solidFill>
              <a:schemeClr val="accent3">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4006197" y="2400300"/>
              <a:ext cx="1404003" cy="95819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591300" y="2400300"/>
              <a:ext cx="266700" cy="266700"/>
            </a:xfrm>
            <a:prstGeom prst="rect">
              <a:avLst/>
            </a:prstGeom>
            <a:solidFill>
              <a:schemeClr val="accent3">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3886200" y="3733800"/>
              <a:ext cx="0" cy="533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90801" y="3735225"/>
              <a:ext cx="1415396" cy="523220"/>
            </a:xfrm>
            <a:prstGeom prst="rect">
              <a:avLst/>
            </a:prstGeom>
            <a:noFill/>
          </p:spPr>
          <p:txBody>
            <a:bodyPr wrap="square" rtlCol="0">
              <a:spAutoFit/>
            </a:bodyPr>
            <a:lstStyle/>
            <a:p>
              <a:pPr algn="ctr"/>
              <a:r>
                <a:rPr lang="en-US" sz="1400" dirty="0" smtClean="0"/>
                <a:t>vertical </a:t>
              </a:r>
            </a:p>
            <a:p>
              <a:pPr algn="ctr"/>
              <a:r>
                <a:rPr lang="en-US" sz="1400" dirty="0" smtClean="0"/>
                <a:t>intra-prediction</a:t>
              </a:r>
              <a:endParaRPr lang="en-US" sz="1400" dirty="0"/>
            </a:p>
          </p:txBody>
        </p:sp>
        <p:sp>
          <p:nvSpPr>
            <p:cNvPr id="14" name="Rectangle 13"/>
            <p:cNvSpPr/>
            <p:nvPr/>
          </p:nvSpPr>
          <p:spPr>
            <a:xfrm>
              <a:off x="6591300" y="2971800"/>
              <a:ext cx="266700" cy="2667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591300" y="3609174"/>
              <a:ext cx="266700" cy="2667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934200" y="2375246"/>
              <a:ext cx="762000" cy="307777"/>
            </a:xfrm>
            <a:prstGeom prst="rect">
              <a:avLst/>
            </a:prstGeom>
            <a:noFill/>
          </p:spPr>
          <p:txBody>
            <a:bodyPr wrap="square" rtlCol="0">
              <a:spAutoFit/>
            </a:bodyPr>
            <a:lstStyle/>
            <a:p>
              <a:r>
                <a:rPr lang="en-US" sz="1400" dirty="0" smtClean="0"/>
                <a:t>Inter</a:t>
              </a:r>
              <a:endParaRPr lang="en-US" sz="1400" dirty="0"/>
            </a:p>
          </p:txBody>
        </p:sp>
        <p:sp>
          <p:nvSpPr>
            <p:cNvPr id="17" name="TextBox 16"/>
            <p:cNvSpPr txBox="1"/>
            <p:nvPr/>
          </p:nvSpPr>
          <p:spPr>
            <a:xfrm>
              <a:off x="6949867" y="2965747"/>
              <a:ext cx="838200" cy="307777"/>
            </a:xfrm>
            <a:prstGeom prst="rect">
              <a:avLst/>
            </a:prstGeom>
            <a:noFill/>
          </p:spPr>
          <p:txBody>
            <a:bodyPr wrap="square" rtlCol="0">
              <a:spAutoFit/>
            </a:bodyPr>
            <a:lstStyle/>
            <a:p>
              <a:r>
                <a:rPr lang="en-US" sz="1400" dirty="0" smtClean="0"/>
                <a:t>Intra BC</a:t>
              </a:r>
              <a:endParaRPr lang="en-US" sz="1400" dirty="0"/>
            </a:p>
          </p:txBody>
        </p:sp>
        <p:sp>
          <p:nvSpPr>
            <p:cNvPr id="18" name="TextBox 17"/>
            <p:cNvSpPr txBox="1"/>
            <p:nvPr/>
          </p:nvSpPr>
          <p:spPr>
            <a:xfrm>
              <a:off x="6949867" y="3570588"/>
              <a:ext cx="762000" cy="307777"/>
            </a:xfrm>
            <a:prstGeom prst="rect">
              <a:avLst/>
            </a:prstGeom>
            <a:noFill/>
          </p:spPr>
          <p:txBody>
            <a:bodyPr wrap="square" rtlCol="0">
              <a:spAutoFit/>
            </a:bodyPr>
            <a:lstStyle/>
            <a:p>
              <a:r>
                <a:rPr lang="en-US" sz="1400" dirty="0" smtClean="0"/>
                <a:t>Intra</a:t>
              </a:r>
              <a:endParaRPr lang="en-US" sz="1400" dirty="0"/>
            </a:p>
          </p:txBody>
        </p:sp>
      </p:grpSp>
    </p:spTree>
    <p:extLst>
      <p:ext uri="{BB962C8B-B14F-4D97-AF65-F5344CB8AC3E}">
        <p14:creationId xmlns:p14="http://schemas.microsoft.com/office/powerpoint/2010/main" val="856763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methods to solve the issue</a:t>
            </a:r>
            <a:endParaRPr lang="en-US" dirty="0"/>
          </a:p>
        </p:txBody>
      </p:sp>
      <p:sp>
        <p:nvSpPr>
          <p:cNvPr id="3" name="Content Placeholder 2"/>
          <p:cNvSpPr>
            <a:spLocks noGrp="1"/>
          </p:cNvSpPr>
          <p:nvPr>
            <p:ph idx="1"/>
          </p:nvPr>
        </p:nvSpPr>
        <p:spPr/>
        <p:txBody>
          <a:bodyPr/>
          <a:lstStyle/>
          <a:p>
            <a:pPr lvl="0"/>
            <a:endParaRPr lang="en-CA" sz="1800" dirty="0" smtClean="0"/>
          </a:p>
          <a:p>
            <a:pPr lvl="0"/>
            <a:r>
              <a:rPr lang="en-CA" sz="1800" dirty="0" smtClean="0"/>
              <a:t>Method 1: when </a:t>
            </a:r>
            <a:r>
              <a:rPr lang="en-CA" sz="1800" dirty="0"/>
              <a:t>CIP is on, </a:t>
            </a:r>
            <a:r>
              <a:rPr lang="en-CA" sz="1800" dirty="0" smtClean="0"/>
              <a:t>for P/B slice, Intra BC mode is disabled and the </a:t>
            </a:r>
            <a:r>
              <a:rPr lang="en-CA" sz="1800" i="1" dirty="0" err="1" smtClean="0"/>
              <a:t>intra_bc_flag</a:t>
            </a:r>
            <a:r>
              <a:rPr lang="en-CA" sz="1800" dirty="0" smtClean="0"/>
              <a:t> is not </a:t>
            </a:r>
            <a:r>
              <a:rPr lang="en-CA" sz="1800" dirty="0" smtClean="0"/>
              <a:t>coded</a:t>
            </a:r>
            <a:endParaRPr lang="en-CA" sz="1800" dirty="0" smtClean="0"/>
          </a:p>
          <a:p>
            <a:pPr lvl="0"/>
            <a:endParaRPr lang="en-CA" sz="1800" dirty="0" smtClean="0"/>
          </a:p>
          <a:p>
            <a:pPr lvl="0"/>
            <a:endParaRPr lang="en-CA" sz="1800" dirty="0" smtClean="0"/>
          </a:p>
          <a:p>
            <a:r>
              <a:rPr lang="en-CA" sz="1800" dirty="0" smtClean="0"/>
              <a:t>Method 2: </a:t>
            </a:r>
            <a:r>
              <a:rPr lang="en-CA" sz="1800" dirty="0"/>
              <a:t>when CIP is on, for </a:t>
            </a:r>
            <a:r>
              <a:rPr lang="en-CA" sz="1800" dirty="0" smtClean="0"/>
              <a:t>P/B slice, </a:t>
            </a:r>
            <a:r>
              <a:rPr lang="en-CA" sz="1800" dirty="0"/>
              <a:t>Intra BC mode is treated as an “inter” coding tool, and neither the neighboring samples from Intra BC blocks nor inter blocks are used for intra </a:t>
            </a:r>
            <a:r>
              <a:rPr lang="en-CA" sz="1800" dirty="0" smtClean="0"/>
              <a:t>prediction</a:t>
            </a:r>
            <a:endParaRPr lang="en-CA" sz="1800" dirty="0" smtClean="0"/>
          </a:p>
          <a:p>
            <a:endParaRPr lang="en-CA" sz="1800" dirty="0" smtClean="0"/>
          </a:p>
          <a:p>
            <a:endParaRPr lang="en-CA" sz="1800" dirty="0"/>
          </a:p>
          <a:p>
            <a:pPr lvl="0"/>
            <a:r>
              <a:rPr lang="en-CA" sz="1800" dirty="0"/>
              <a:t>Method 3: when CIP is on, for both Intra BC blocks and intra </a:t>
            </a:r>
            <a:r>
              <a:rPr lang="en-CA" sz="1800" dirty="0" smtClean="0"/>
              <a:t>blocks, </a:t>
            </a:r>
            <a:r>
              <a:rPr lang="en-CA" sz="1800" dirty="0"/>
              <a:t>it is restricted that only the neighboring samples from Intra BC blocks and intra blocks can be used for </a:t>
            </a:r>
            <a:r>
              <a:rPr lang="en-CA" sz="1800" dirty="0" smtClean="0"/>
              <a:t>prediction</a:t>
            </a:r>
            <a:endParaRPr lang="en-US" sz="1800" dirty="0"/>
          </a:p>
          <a:p>
            <a:endParaRPr lang="en-US" dirty="0"/>
          </a:p>
          <a:p>
            <a:endParaRPr lang="en-US" dirty="0"/>
          </a:p>
        </p:txBody>
      </p:sp>
    </p:spTree>
    <p:extLst>
      <p:ext uri="{BB962C8B-B14F-4D97-AF65-F5344CB8AC3E}">
        <p14:creationId xmlns:p14="http://schemas.microsoft.com/office/powerpoint/2010/main" val="2989348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endParaRPr lang="en-US" dirty="0" smtClean="0"/>
          </a:p>
          <a:p>
            <a:r>
              <a:rPr lang="en-US" dirty="0" smtClean="0"/>
              <a:t>RCE2/RCE3 test conditions with the following changes:</a:t>
            </a:r>
            <a:endParaRPr lang="en-US" dirty="0" smtClean="0"/>
          </a:p>
          <a:p>
            <a:pPr marL="630237" lvl="1" indent="-342900">
              <a:buFont typeface="+mj-lt"/>
              <a:buAutoNum type="arabicPeriod"/>
            </a:pPr>
            <a:r>
              <a:rPr lang="en-US" dirty="0" smtClean="0"/>
              <a:t>CIP </a:t>
            </a:r>
            <a:r>
              <a:rPr lang="en-US" dirty="0"/>
              <a:t>is turned </a:t>
            </a:r>
            <a:r>
              <a:rPr lang="en-US" dirty="0" smtClean="0"/>
              <a:t>on</a:t>
            </a:r>
            <a:endParaRPr lang="en-US" dirty="0" smtClean="0"/>
          </a:p>
          <a:p>
            <a:pPr marL="630237" lvl="1" indent="-342900">
              <a:buFont typeface="+mj-lt"/>
              <a:buAutoNum type="arabicPeriod"/>
            </a:pPr>
            <a:r>
              <a:rPr lang="en-CA" dirty="0"/>
              <a:t>The anchor has </a:t>
            </a:r>
            <a:r>
              <a:rPr lang="en-US" dirty="0"/>
              <a:t>Intra BC </a:t>
            </a:r>
            <a:r>
              <a:rPr lang="en-US" dirty="0" smtClean="0"/>
              <a:t>disabled</a:t>
            </a:r>
            <a:endParaRPr lang="en-US" dirty="0"/>
          </a:p>
          <a:p>
            <a:pPr marL="630237" lvl="1" indent="-342900">
              <a:buFont typeface="+mj-lt"/>
              <a:buAutoNum type="arabicPeriod"/>
            </a:pPr>
            <a:r>
              <a:rPr lang="en-US" dirty="0" smtClean="0"/>
              <a:t>RA and LB configurations (proposed </a:t>
            </a:r>
            <a:r>
              <a:rPr lang="en-US" dirty="0" smtClean="0"/>
              <a:t>methods do not </a:t>
            </a:r>
            <a:r>
              <a:rPr lang="en-US" dirty="0" smtClean="0"/>
              <a:t>affect AI)</a:t>
            </a:r>
          </a:p>
        </p:txBody>
      </p:sp>
    </p:spTree>
    <p:extLst>
      <p:ext uri="{BB962C8B-B14F-4D97-AF65-F5344CB8AC3E}">
        <p14:creationId xmlns:p14="http://schemas.microsoft.com/office/powerpoint/2010/main" val="1680922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729663" cy="561975"/>
          </a:xfrm>
        </p:spPr>
        <p:txBody>
          <a:bodyPr/>
          <a:lstStyle/>
          <a:p>
            <a:r>
              <a:rPr lang="en-US" dirty="0" smtClean="0"/>
              <a:t>Method 1: No Intra BC in P/B slice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61785769"/>
              </p:ext>
            </p:extLst>
          </p:nvPr>
        </p:nvGraphicFramePr>
        <p:xfrm>
          <a:off x="1143000" y="1066795"/>
          <a:ext cx="6705602" cy="4114805"/>
        </p:xfrm>
        <a:graphic>
          <a:graphicData uri="http://schemas.openxmlformats.org/drawingml/2006/table">
            <a:tbl>
              <a:tblPr/>
              <a:tblGrid>
                <a:gridCol w="1777106"/>
                <a:gridCol w="616062"/>
                <a:gridCol w="616062"/>
                <a:gridCol w="616062"/>
                <a:gridCol w="616062"/>
                <a:gridCol w="616062"/>
                <a:gridCol w="616062"/>
                <a:gridCol w="616062"/>
                <a:gridCol w="616062"/>
              </a:tblGrid>
              <a:tr h="239249">
                <a:tc>
                  <a:txBody>
                    <a:bodyPr/>
                    <a:lstStyle/>
                    <a:p>
                      <a:pPr algn="l" fontAlgn="b"/>
                      <a:r>
                        <a:rPr lang="en-US" sz="1200" b="0" i="0" u="none" strike="noStrike" dirty="0">
                          <a:solidFill>
                            <a:srgbClr val="000000"/>
                          </a:solidFill>
                          <a:effectLst/>
                          <a:latin typeface="Calibri"/>
                        </a:rPr>
                        <a:t> </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RA Main</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22963">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dirty="0">
                          <a:solidFill>
                            <a:srgbClr val="000000"/>
                          </a:solidFill>
                          <a:effectLst/>
                          <a:latin typeface="Calibri"/>
                        </a:rPr>
                        <a:t>Class F</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8.9%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dirty="0">
                          <a:solidFill>
                            <a:srgbClr val="000000"/>
                          </a:solidFill>
                          <a:effectLst/>
                          <a:latin typeface="Calibri"/>
                        </a:rPr>
                        <a:t>Class B</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a:solidFill>
                            <a:srgbClr val="000000"/>
                          </a:solidFill>
                          <a:effectLst/>
                          <a:latin typeface="Calibri"/>
                        </a:rPr>
                        <a:t>SC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4.1%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10.9%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21.7%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322963">
                <a:tc>
                  <a:txBody>
                    <a:bodyPr/>
                    <a:lstStyle/>
                    <a:p>
                      <a:pPr algn="l" fontAlgn="b"/>
                      <a:r>
                        <a:rPr lang="en-US" sz="1200" b="0" i="0" u="none" strike="noStrike">
                          <a:solidFill>
                            <a:srgbClr val="000000"/>
                          </a:solidFill>
                          <a:effectLst/>
                          <a:latin typeface="Calibri"/>
                        </a:rPr>
                        <a:t>Animation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a:solidFill>
                            <a:srgbClr val="000000"/>
                          </a:solidFill>
                          <a:effectLst/>
                          <a:latin typeface="Calibri"/>
                        </a:rPr>
                        <a:t>SC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11.1%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34.1%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22.6%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322963">
                <a:tc>
                  <a:txBody>
                    <a:bodyPr/>
                    <a:lstStyle/>
                    <a:p>
                      <a:pPr algn="l" fontAlgn="b"/>
                      <a:r>
                        <a:rPr lang="en-US" sz="1200" b="0" i="0" u="none" strike="noStrike">
                          <a:solidFill>
                            <a:srgbClr val="000000"/>
                          </a:solidFill>
                          <a:effectLst/>
                          <a:latin typeface="Calibri"/>
                        </a:rPr>
                        <a:t>Animation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a:solidFill>
                            <a:srgbClr val="000000"/>
                          </a:solidFill>
                          <a:effectLst/>
                          <a:latin typeface="Calibri"/>
                        </a:rPr>
                        <a:t>RangeExt</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2963">
                <a:tc>
                  <a:txBody>
                    <a:bodyPr/>
                    <a:lstStyle/>
                    <a:p>
                      <a:pPr algn="l" fontAlgn="b"/>
                      <a:r>
                        <a:rPr lang="en-US" sz="1200" b="0" i="0" u="none" strike="noStrike">
                          <a:solidFill>
                            <a:srgbClr val="000000"/>
                          </a:solidFill>
                          <a:effectLst/>
                          <a:latin typeface="Calibri"/>
                        </a:rPr>
                        <a:t>SC GBR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5.0%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24.1%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44.0%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7.6%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17.1%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322963">
                <a:tc>
                  <a:txBody>
                    <a:bodyPr/>
                    <a:lstStyle/>
                    <a:p>
                      <a:pPr algn="l" fontAlgn="b"/>
                      <a:r>
                        <a:rPr lang="en-US" sz="1200" b="0" i="0" u="none" strike="noStrike">
                          <a:solidFill>
                            <a:srgbClr val="000000"/>
                          </a:solidFill>
                          <a:effectLst/>
                          <a:latin typeface="Calibri"/>
                        </a:rPr>
                        <a:t>SC YUV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43.1%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7.9%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322963">
                <a:tc>
                  <a:txBody>
                    <a:bodyPr/>
                    <a:lstStyle/>
                    <a:p>
                      <a:pPr algn="l" fontAlgn="b"/>
                      <a:r>
                        <a:rPr lang="en-US" sz="1200" b="0" i="0" u="none" strike="noStrike">
                          <a:solidFill>
                            <a:srgbClr val="000000"/>
                          </a:solidFill>
                          <a:effectLst/>
                          <a:latin typeface="Calibri"/>
                        </a:rPr>
                        <a:t>Enc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Calibri"/>
                        </a:rPr>
                        <a:t>103%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99%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22963">
                <a:tc>
                  <a:txBody>
                    <a:bodyPr/>
                    <a:lstStyle/>
                    <a:p>
                      <a:pPr algn="l" fontAlgn="b"/>
                      <a:r>
                        <a:rPr lang="en-US" sz="1200" b="0" i="0" u="none" strike="noStrike">
                          <a:solidFill>
                            <a:srgbClr val="000000"/>
                          </a:solidFill>
                          <a:effectLst/>
                          <a:latin typeface="Calibri"/>
                        </a:rPr>
                        <a:t>Dec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99%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400717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idx="4294967295"/>
          </p:nvPr>
        </p:nvSpPr>
        <p:spPr>
          <a:xfrm>
            <a:off x="152400" y="0"/>
            <a:ext cx="8729663" cy="561975"/>
          </a:xfrm>
        </p:spPr>
        <p:txBody>
          <a:bodyPr/>
          <a:lstStyle/>
          <a:p>
            <a:r>
              <a:rPr lang="en-US" dirty="0"/>
              <a:t>Method 1: No Intra BC in P/B slice (</a:t>
            </a:r>
            <a:r>
              <a:rPr lang="en-US" dirty="0" err="1" smtClean="0"/>
              <a:t>lossy</a:t>
            </a:r>
            <a:r>
              <a:rPr lang="en-US" dirty="0" smtClean="0"/>
              <a:t>)</a:t>
            </a:r>
            <a:endParaRPr lang="en-US" altLang="zh-CN" dirty="0" smtClean="0">
              <a:ea typeface="SimSun" pitchFamily="2" charset="-122"/>
            </a:endParaRPr>
          </a:p>
        </p:txBody>
      </p:sp>
      <p:graphicFrame>
        <p:nvGraphicFramePr>
          <p:cNvPr id="3" name="Table 2"/>
          <p:cNvGraphicFramePr>
            <a:graphicFrameLocks noGrp="1"/>
          </p:cNvGraphicFramePr>
          <p:nvPr>
            <p:extLst>
              <p:ext uri="{D42A27DB-BD31-4B8C-83A1-F6EECF244321}">
                <p14:modId xmlns:p14="http://schemas.microsoft.com/office/powerpoint/2010/main" val="856656681"/>
              </p:ext>
            </p:extLst>
          </p:nvPr>
        </p:nvGraphicFramePr>
        <p:xfrm>
          <a:off x="1600199" y="1066800"/>
          <a:ext cx="5561013" cy="4371975"/>
        </p:xfrm>
        <a:graphic>
          <a:graphicData uri="http://schemas.openxmlformats.org/drawingml/2006/table">
            <a:tbl>
              <a:tblPr/>
              <a:tblGrid>
                <a:gridCol w="1305339"/>
                <a:gridCol w="709279"/>
                <a:gridCol w="709279"/>
                <a:gridCol w="709279"/>
                <a:gridCol w="709279"/>
                <a:gridCol w="709279"/>
                <a:gridCol w="709279"/>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-6.2%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-5.6%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-15.4%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-15.5%</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-15.0%</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-26.4%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-27.7%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-27.6%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-28.0%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-28.0%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-27.9%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-28.2%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-2.6%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-2.2%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-4.5%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-4.4%</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-4.6%</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-4.2%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-4.4%</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-4.4%</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-7.8%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-7.8%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-7.9%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-7.6%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-7.7%</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-7.7%</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-6.6%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-6.6%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-6.6%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-7.8%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-7.6%</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2807774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29663" cy="561975"/>
          </a:xfrm>
        </p:spPr>
        <p:txBody>
          <a:bodyPr/>
          <a:lstStyle/>
          <a:p>
            <a:r>
              <a:rPr lang="en-US" dirty="0" smtClean="0"/>
              <a:t>Method 2: No intra prediction from Intra BC in P/B slice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89327512"/>
              </p:ext>
            </p:extLst>
          </p:nvPr>
        </p:nvGraphicFramePr>
        <p:xfrm>
          <a:off x="1143000" y="1219200"/>
          <a:ext cx="6934200" cy="4038603"/>
        </p:xfrm>
        <a:graphic>
          <a:graphicData uri="http://schemas.openxmlformats.org/drawingml/2006/table">
            <a:tbl>
              <a:tblPr/>
              <a:tblGrid>
                <a:gridCol w="1837688"/>
                <a:gridCol w="637064"/>
                <a:gridCol w="637064"/>
                <a:gridCol w="637064"/>
                <a:gridCol w="637064"/>
                <a:gridCol w="637064"/>
                <a:gridCol w="637064"/>
                <a:gridCol w="637064"/>
                <a:gridCol w="637064"/>
              </a:tblGrid>
              <a:tr h="234819">
                <a:tc>
                  <a:txBody>
                    <a:bodyPr/>
                    <a:lstStyle/>
                    <a:p>
                      <a:pPr algn="l" fontAlgn="b"/>
                      <a:r>
                        <a:rPr lang="en-US" sz="1200" b="0" i="0" u="none" strike="noStrike" dirty="0">
                          <a:solidFill>
                            <a:srgbClr val="000000"/>
                          </a:solidFill>
                          <a:effectLst/>
                          <a:latin typeface="Calibri"/>
                        </a:rPr>
                        <a:t> </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RA Main</a:t>
                      </a:r>
                    </a:p>
                  </a:txBody>
                  <a:tcPr marL="3535" marR="3535" marT="3535" marB="0" anchor="b">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16982">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982">
                <a:tc>
                  <a:txBody>
                    <a:bodyPr/>
                    <a:lstStyle/>
                    <a:p>
                      <a:pPr algn="l" fontAlgn="b"/>
                      <a:r>
                        <a:rPr lang="en-US" sz="1200" b="0" i="0" u="none" strike="noStrike">
                          <a:solidFill>
                            <a:srgbClr val="000000"/>
                          </a:solidFill>
                          <a:effectLst/>
                          <a:latin typeface="Calibri"/>
                        </a:rPr>
                        <a:t>Class F</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3.1%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11.6%</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7.9%</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6982">
                <a:tc>
                  <a:txBody>
                    <a:bodyPr/>
                    <a:lstStyle/>
                    <a:p>
                      <a:pPr algn="l" fontAlgn="b"/>
                      <a:r>
                        <a:rPr lang="en-US" sz="1200" b="0" i="0" u="none" strike="noStrike">
                          <a:solidFill>
                            <a:srgbClr val="000000"/>
                          </a:solidFill>
                          <a:effectLst/>
                          <a:latin typeface="Calibri"/>
                        </a:rPr>
                        <a:t>Class B</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982">
                <a:tc>
                  <a:txBody>
                    <a:bodyPr/>
                    <a:lstStyle/>
                    <a:p>
                      <a:pPr algn="l" fontAlgn="b"/>
                      <a:r>
                        <a:rPr lang="en-US" sz="1200" b="0" i="0" u="none" strike="noStrike">
                          <a:solidFill>
                            <a:srgbClr val="000000"/>
                          </a:solidFill>
                          <a:effectLst/>
                          <a:latin typeface="Calibri"/>
                        </a:rPr>
                        <a:t>SC RGB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7.1%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15.3%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1.2%</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4.4%</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27.8%</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6982">
                <a:tc>
                  <a:txBody>
                    <a:bodyPr/>
                    <a:lstStyle/>
                    <a:p>
                      <a:pPr algn="l" fontAlgn="b"/>
                      <a:r>
                        <a:rPr lang="en-US" sz="1200" b="0" i="0" u="none" strike="noStrike">
                          <a:solidFill>
                            <a:srgbClr val="000000"/>
                          </a:solidFill>
                          <a:effectLst/>
                          <a:latin typeface="Calibri"/>
                        </a:rPr>
                        <a:t>Animation RGB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982">
                <a:tc>
                  <a:txBody>
                    <a:bodyPr/>
                    <a:lstStyle/>
                    <a:p>
                      <a:pPr algn="l" fontAlgn="b"/>
                      <a:r>
                        <a:rPr lang="en-US" sz="1200" b="0" i="0" u="none" strike="noStrike">
                          <a:solidFill>
                            <a:srgbClr val="000000"/>
                          </a:solidFill>
                          <a:effectLst/>
                          <a:latin typeface="Calibri"/>
                        </a:rPr>
                        <a:t>SC YUV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15.3%</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34.4%</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4.0%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11.7%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27.8%</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6982">
                <a:tc>
                  <a:txBody>
                    <a:bodyPr/>
                    <a:lstStyle/>
                    <a:p>
                      <a:pPr algn="l" fontAlgn="b"/>
                      <a:r>
                        <a:rPr lang="en-US" sz="1200" b="0" i="0" u="none" strike="noStrike">
                          <a:solidFill>
                            <a:srgbClr val="000000"/>
                          </a:solidFill>
                          <a:effectLst/>
                          <a:latin typeface="Calibri"/>
                        </a:rPr>
                        <a:t>Animation YUV 444</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982">
                <a:tc>
                  <a:txBody>
                    <a:bodyPr/>
                    <a:lstStyle/>
                    <a:p>
                      <a:pPr algn="l" fontAlgn="b"/>
                      <a:r>
                        <a:rPr lang="en-US" sz="1200" b="0" i="0" u="none" strike="noStrike">
                          <a:solidFill>
                            <a:srgbClr val="000000"/>
                          </a:solidFill>
                          <a:effectLst/>
                          <a:latin typeface="Calibri"/>
                        </a:rPr>
                        <a:t>RangeExt</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982">
                <a:tc>
                  <a:txBody>
                    <a:bodyPr/>
                    <a:lstStyle/>
                    <a:p>
                      <a:pPr algn="l" fontAlgn="b"/>
                      <a:r>
                        <a:rPr lang="en-US" sz="1200" b="0" i="0" u="none" strike="noStrike">
                          <a:solidFill>
                            <a:srgbClr val="000000"/>
                          </a:solidFill>
                          <a:effectLst/>
                          <a:latin typeface="Calibri"/>
                        </a:rPr>
                        <a:t>SC GBR 444 Optional</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effectLst/>
                          <a:latin typeface="Calibri"/>
                        </a:rPr>
                        <a:t>15.9%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33.1%</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47.9%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12.7%</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31.0%</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11.5%</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47.4%</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6982">
                <a:tc>
                  <a:txBody>
                    <a:bodyPr/>
                    <a:lstStyle/>
                    <a:p>
                      <a:pPr algn="l" fontAlgn="b"/>
                      <a:r>
                        <a:rPr lang="en-US" sz="1200" b="0" i="0" u="none" strike="noStrike">
                          <a:solidFill>
                            <a:srgbClr val="000000"/>
                          </a:solidFill>
                          <a:effectLst/>
                          <a:latin typeface="Calibri"/>
                        </a:rPr>
                        <a:t>SC YUV 444 Optional</a:t>
                      </a: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20.8%</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37.9%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9.2%</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57.8%</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13.8%</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38.2%</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8.9%</a:t>
                      </a: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55.7%</a:t>
                      </a: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6982">
                <a:tc>
                  <a:txBody>
                    <a:bodyPr/>
                    <a:lstStyle/>
                    <a:p>
                      <a:pPr algn="l" fontAlgn="b"/>
                      <a:r>
                        <a:rPr lang="en-US" sz="1200" b="0" i="0" u="none" strike="noStrike">
                          <a:solidFill>
                            <a:srgbClr val="000000"/>
                          </a:solidFill>
                          <a:effectLst/>
                          <a:latin typeface="Calibri"/>
                        </a:rPr>
                        <a:t>Enc Time[%]</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113%</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107%</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6982">
                <a:tc>
                  <a:txBody>
                    <a:bodyPr/>
                    <a:lstStyle/>
                    <a:p>
                      <a:pPr algn="l" fontAlgn="b"/>
                      <a:r>
                        <a:rPr lang="en-US" sz="1200" b="0" i="0" u="none" strike="noStrike">
                          <a:solidFill>
                            <a:srgbClr val="000000"/>
                          </a:solidFill>
                          <a:effectLst/>
                          <a:latin typeface="Calibri"/>
                        </a:rPr>
                        <a:t>Dec Time[%]</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96%</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96%</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846851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104527"/>
            <a:ext cx="8729663" cy="561975"/>
          </a:xfrm>
          <a:prstGeom prst="rect">
            <a:avLst/>
          </a:prstGeom>
        </p:spPr>
        <p:txBody>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kern="0" dirty="0" smtClean="0"/>
              <a:t>Method 2: No intra prediction from Intra BC in P/B slice (</a:t>
            </a:r>
            <a:r>
              <a:rPr lang="en-US" kern="0" dirty="0" err="1" smtClean="0"/>
              <a:t>lossy</a:t>
            </a:r>
            <a:r>
              <a:rPr lang="en-US" kern="0" dirty="0" smtClean="0"/>
              <a:t>)</a:t>
            </a:r>
            <a:endParaRPr lang="en-US" kern="0" dirty="0"/>
          </a:p>
        </p:txBody>
      </p:sp>
      <p:graphicFrame>
        <p:nvGraphicFramePr>
          <p:cNvPr id="2" name="Table 1"/>
          <p:cNvGraphicFramePr>
            <a:graphicFrameLocks noGrp="1"/>
          </p:cNvGraphicFramePr>
          <p:nvPr>
            <p:extLst>
              <p:ext uri="{D42A27DB-BD31-4B8C-83A1-F6EECF244321}">
                <p14:modId xmlns:p14="http://schemas.microsoft.com/office/powerpoint/2010/main" val="2449424646"/>
              </p:ext>
            </p:extLst>
          </p:nvPr>
        </p:nvGraphicFramePr>
        <p:xfrm>
          <a:off x="1523998" y="1143000"/>
          <a:ext cx="5637214" cy="4371975"/>
        </p:xfrm>
        <a:graphic>
          <a:graphicData uri="http://schemas.openxmlformats.org/drawingml/2006/table">
            <a:tbl>
              <a:tblPr/>
              <a:tblGrid>
                <a:gridCol w="1323226"/>
                <a:gridCol w="718998"/>
                <a:gridCol w="718998"/>
                <a:gridCol w="718998"/>
                <a:gridCol w="718998"/>
                <a:gridCol w="718998"/>
                <a:gridCol w="718998"/>
              </a:tblGrid>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-6.9%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-7.4%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-7.4%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-21.1%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-19.9%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-37.6%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-37.1%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-37.5%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-37.9%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-37.5%</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-38.0%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-39.5%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-38.6%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-39.1%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-40.4%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-39.5%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-39.9%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-4.3%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-4.8%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-4.1%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-4.0%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-4.3%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-4.0%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-16.8%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-16.3%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-15.2%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-14.0%</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-14.3%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-13.9%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-14.1%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-32.2%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-30.6%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-30.3%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-30.5%</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-35.8%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-34.4%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-34.6%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-37.3%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-35.5%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-35.9%</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15811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7958</TotalTime>
  <Words>2175</Words>
  <Application>Microsoft Office PowerPoint</Application>
  <PresentationFormat>On-screen Show (4:3)</PresentationFormat>
  <Paragraphs>806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JCTVC-D257</vt:lpstr>
      <vt:lpstr>Constrained Intra Prediction for Intra Block Copying  JCTVC-N0155</vt:lpstr>
      <vt:lpstr>Introduction</vt:lpstr>
      <vt:lpstr>Issues</vt:lpstr>
      <vt:lpstr>Three methods to solve the issue</vt:lpstr>
      <vt:lpstr>Experimental results</vt:lpstr>
      <vt:lpstr>Method 1: No Intra BC in P/B slice (lossless)</vt:lpstr>
      <vt:lpstr>Method 1: No Intra BC in P/B slice (lossy)</vt:lpstr>
      <vt:lpstr>Method 2: No intra prediction from Intra BC in P/B slice (lossless)</vt:lpstr>
      <vt:lpstr>PowerPoint Presentation</vt:lpstr>
      <vt:lpstr>Method 3: No inter reference block for Intra BC (lossless)</vt:lpstr>
      <vt:lpstr>PowerPoint Presentation</vt:lpstr>
      <vt:lpstr>Conclusions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381</cp:revision>
  <dcterms:created xsi:type="dcterms:W3CDTF">2011-12-07T01:29:30Z</dcterms:created>
  <dcterms:modified xsi:type="dcterms:W3CDTF">2013-10-22T16:45:53Z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497789375</vt:i4>
  </property>
  <property fmtid="{D5CDD505-2E9C-101B-9397-08002B2CF9AE}" pid="3" name="_NewReviewCycle">
    <vt:lpwstr/>
  </property>
  <property fmtid="{D5CDD505-2E9C-101B-9397-08002B2CF9AE}" pid="4" name="_EmailSubject">
    <vt:lpwstr>Intra BC -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-1047244307</vt:i4>
  </property>
</Properties>
</file>