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2"/>
  </p:notesMasterIdLst>
  <p:sldIdLst>
    <p:sldId id="256" r:id="rId2"/>
    <p:sldId id="257" r:id="rId3"/>
    <p:sldId id="258" r:id="rId4"/>
    <p:sldId id="265" r:id="rId5"/>
    <p:sldId id="259" r:id="rId6"/>
    <p:sldId id="261" r:id="rId7"/>
    <p:sldId id="262" r:id="rId8"/>
    <p:sldId id="263"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58"/>
            <p14:sldId id="265"/>
            <p14:sldId id="259"/>
            <p14:sldId id="261"/>
            <p14:sldId id="262"/>
            <p14:sldId id="263"/>
            <p14:sldId id="264"/>
            <p14:sldId id="26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10/22/2013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smtClean="0"/>
              <a:t>Displacement Vector Signaling </a:t>
            </a:r>
            <a:r>
              <a:rPr lang="en-CA" sz="2400" b="1" dirty="0"/>
              <a:t>for </a:t>
            </a:r>
            <a:r>
              <a:rPr lang="en-CA" sz="2400" b="1" dirty="0" smtClean="0"/>
              <a:t>Intra Block Copying</a:t>
            </a:r>
            <a:br>
              <a:rPr lang="en-CA" sz="2400" b="1" dirty="0" smtClean="0"/>
            </a:br>
            <a:r>
              <a:rPr lang="en-CA" b="1" dirty="0" smtClean="0"/>
              <a:t/>
            </a:r>
            <a:br>
              <a:rPr lang="en-CA" b="1" dirty="0" smtClean="0"/>
            </a:br>
            <a:r>
              <a:rPr lang="en-CA" b="1" dirty="0" smtClean="0"/>
              <a:t>JCTVC-N0154</a:t>
            </a:r>
            <a:endParaRPr lang="en-US" dirty="0"/>
          </a:p>
        </p:txBody>
      </p:sp>
      <p:sp>
        <p:nvSpPr>
          <p:cNvPr id="3" name="Subtitle 2"/>
          <p:cNvSpPr>
            <a:spLocks noGrp="1"/>
          </p:cNvSpPr>
          <p:nvPr>
            <p:ph type="subTitle" idx="1"/>
          </p:nvPr>
        </p:nvSpPr>
        <p:spPr>
          <a:xfrm>
            <a:off x="1447800" y="5715000"/>
            <a:ext cx="7162800" cy="364390"/>
          </a:xfrm>
        </p:spPr>
        <p:txBody>
          <a:bodyPr/>
          <a:lstStyle/>
          <a:p>
            <a:pPr hangingPunct="0"/>
            <a:r>
              <a:rPr lang="en-US" sz="1800" dirty="0" smtClean="0"/>
              <a:t>Chao Pang, Joel Sole, Liwei Guo, Rajan Joshi, </a:t>
            </a:r>
            <a:r>
              <a:rPr lang="en-US" sz="1800" dirty="0"/>
              <a:t>Marta 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smtClean="0"/>
              <a:t>Displacement Vector Signaling </a:t>
            </a:r>
            <a:r>
              <a:rPr lang="en-CA" sz="2400" b="1" dirty="0"/>
              <a:t>for </a:t>
            </a:r>
            <a:r>
              <a:rPr lang="en-CA" sz="2400" b="1" dirty="0" smtClean="0"/>
              <a:t>Intra Block Copying</a:t>
            </a:r>
            <a:br>
              <a:rPr lang="en-CA" sz="2400" b="1" dirty="0" smtClean="0"/>
            </a:br>
            <a:r>
              <a:rPr lang="en-CA" b="1" dirty="0" smtClean="0"/>
              <a:t/>
            </a:r>
            <a:br>
              <a:rPr lang="en-CA" b="1" dirty="0" smtClean="0"/>
            </a:br>
            <a:r>
              <a:rPr lang="en-CA" b="1" dirty="0" smtClean="0"/>
              <a:t>JCTVC-N0154</a:t>
            </a:r>
            <a:endParaRPr lang="en-US" dirty="0"/>
          </a:p>
        </p:txBody>
      </p:sp>
      <p:sp>
        <p:nvSpPr>
          <p:cNvPr id="3" name="Subtitle 2"/>
          <p:cNvSpPr>
            <a:spLocks noGrp="1"/>
          </p:cNvSpPr>
          <p:nvPr>
            <p:ph type="subTitle" idx="1"/>
          </p:nvPr>
        </p:nvSpPr>
        <p:spPr>
          <a:xfrm>
            <a:off x="1447800" y="5715000"/>
            <a:ext cx="7162800" cy="364390"/>
          </a:xfrm>
        </p:spPr>
        <p:txBody>
          <a:bodyPr/>
          <a:lstStyle/>
          <a:p>
            <a:pPr hangingPunct="0"/>
            <a:r>
              <a:rPr lang="en-US" sz="1800" dirty="0" smtClean="0"/>
              <a:t>Chao Pang, Joel Sole, Liwei Guo, Rajan Joshi, </a:t>
            </a:r>
            <a:r>
              <a:rPr lang="en-US" sz="1800" dirty="0"/>
              <a:t>Marta Karczewicz</a:t>
            </a:r>
          </a:p>
        </p:txBody>
      </p:sp>
    </p:spTree>
    <p:extLst>
      <p:ext uri="{BB962C8B-B14F-4D97-AF65-F5344CB8AC3E}">
        <p14:creationId xmlns:p14="http://schemas.microsoft.com/office/powerpoint/2010/main" val="1992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marL="173038" lvl="1" hangingPunct="0">
              <a:buClr>
                <a:schemeClr val="accent2"/>
              </a:buClr>
            </a:pPr>
            <a:r>
              <a:rPr lang="en-US" dirty="0" smtClean="0"/>
              <a:t>Intra </a:t>
            </a:r>
            <a:r>
              <a:rPr lang="en-US" dirty="0" smtClean="0"/>
              <a:t>block </a:t>
            </a:r>
            <a:r>
              <a:rPr lang="en-US" dirty="0" smtClean="0"/>
              <a:t>copying (JCTVC-N0256)</a:t>
            </a:r>
          </a:p>
          <a:p>
            <a:pPr marL="173038" lvl="1" hangingPunct="0">
              <a:buClr>
                <a:schemeClr val="accent2"/>
              </a:buClr>
            </a:pPr>
            <a:endParaRPr lang="en-US" dirty="0"/>
          </a:p>
          <a:p>
            <a:pPr marL="173038" lvl="1" hangingPunct="0">
              <a:buClr>
                <a:schemeClr val="accent2"/>
              </a:buClr>
            </a:pPr>
            <a:endParaRPr lang="en-US" dirty="0" smtClean="0"/>
          </a:p>
          <a:p>
            <a:pPr marL="173038" lvl="1" hangingPunct="0">
              <a:buClr>
                <a:schemeClr val="accent2"/>
              </a:buClr>
            </a:pPr>
            <a:endParaRPr lang="en-US" dirty="0"/>
          </a:p>
          <a:p>
            <a:pPr marL="173038" lvl="1" hangingPunct="0">
              <a:buClr>
                <a:schemeClr val="accent2"/>
              </a:buClr>
            </a:pPr>
            <a:endParaRPr lang="en-US" dirty="0" smtClean="0"/>
          </a:p>
          <a:p>
            <a:pPr marL="173038" lvl="1" hangingPunct="0">
              <a:buClr>
                <a:schemeClr val="accent2"/>
              </a:buClr>
            </a:pPr>
            <a:endParaRPr lang="en-US" dirty="0"/>
          </a:p>
          <a:p>
            <a:pPr marL="173038" lvl="1" hangingPunct="0">
              <a:buClr>
                <a:schemeClr val="accent2"/>
              </a:buClr>
            </a:pPr>
            <a:endParaRPr lang="en-US" dirty="0" smtClean="0"/>
          </a:p>
          <a:p>
            <a:pPr marL="173038" lvl="1" hangingPunct="0">
              <a:buClr>
                <a:schemeClr val="accent2"/>
              </a:buClr>
            </a:pPr>
            <a:endParaRPr lang="en-US" dirty="0"/>
          </a:p>
          <a:p>
            <a:pPr marL="173038" lvl="1" hangingPunct="0">
              <a:buClr>
                <a:schemeClr val="accent2"/>
              </a:buClr>
            </a:pPr>
            <a:endParaRPr lang="en-US" dirty="0" smtClean="0"/>
          </a:p>
          <a:p>
            <a:pPr marL="173038" lvl="1" hangingPunct="0">
              <a:buClr>
                <a:schemeClr val="accent2"/>
              </a:buClr>
            </a:pPr>
            <a:endParaRPr lang="en-US" dirty="0"/>
          </a:p>
          <a:p>
            <a:pPr marL="173038" lvl="1" hangingPunct="0">
              <a:buClr>
                <a:schemeClr val="accent2"/>
              </a:buClr>
            </a:pPr>
            <a:endParaRPr lang="en-US" dirty="0" smtClean="0"/>
          </a:p>
          <a:p>
            <a:pPr marL="173038" lvl="1" hangingPunct="0">
              <a:buClr>
                <a:schemeClr val="accent2"/>
              </a:buClr>
            </a:pPr>
            <a:endParaRPr lang="en-US" dirty="0"/>
          </a:p>
          <a:p>
            <a:pPr marL="173038" lvl="1" hangingPunct="0">
              <a:buClr>
                <a:schemeClr val="accent2"/>
              </a:buClr>
            </a:pPr>
            <a:r>
              <a:rPr lang="en-US" dirty="0" smtClean="0"/>
              <a:t>Two </a:t>
            </a:r>
            <a:r>
              <a:rPr lang="en-US" dirty="0"/>
              <a:t>methods are </a:t>
            </a:r>
            <a:r>
              <a:rPr lang="en-US" dirty="0" smtClean="0"/>
              <a:t>proposed to improve the coding efficiency of DV</a:t>
            </a:r>
            <a:endParaRPr lang="en-US" dirty="0"/>
          </a:p>
          <a:p>
            <a:pPr marL="173038" lvl="1" hangingPunct="0">
              <a:buClr>
                <a:schemeClr val="accent2"/>
              </a:buClr>
            </a:pPr>
            <a:endParaRPr lang="en-US" dirty="0"/>
          </a:p>
          <a:p>
            <a:pPr hangingPunct="0"/>
            <a:endParaRPr lang="en-US" dirty="0" smtClean="0"/>
          </a:p>
          <a:p>
            <a:pPr lvl="1" hangingPunct="0"/>
            <a:endParaRPr lang="en-US"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8" name="Group 17"/>
          <p:cNvGrpSpPr/>
          <p:nvPr/>
        </p:nvGrpSpPr>
        <p:grpSpPr>
          <a:xfrm>
            <a:off x="1676400" y="1447800"/>
            <a:ext cx="5094514" cy="2674834"/>
            <a:chOff x="1143000" y="1820966"/>
            <a:chExt cx="5791200" cy="3284434"/>
          </a:xfrm>
        </p:grpSpPr>
        <p:sp>
          <p:nvSpPr>
            <p:cNvPr id="21" name="Rectangle 20"/>
            <p:cNvSpPr/>
            <p:nvPr/>
          </p:nvSpPr>
          <p:spPr>
            <a:xfrm>
              <a:off x="11430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p:cNvSpPr/>
            <p:nvPr/>
          </p:nvSpPr>
          <p:spPr>
            <a:xfrm>
              <a:off x="40386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TextBox 22"/>
            <p:cNvSpPr txBox="1"/>
            <p:nvPr/>
          </p:nvSpPr>
          <p:spPr>
            <a:xfrm>
              <a:off x="2209800" y="1820966"/>
              <a:ext cx="1737360" cy="415711"/>
            </a:xfrm>
            <a:prstGeom prst="rect">
              <a:avLst/>
            </a:prstGeom>
            <a:noFill/>
          </p:spPr>
          <p:txBody>
            <a:bodyPr wrap="square" rtlCol="0">
              <a:spAutoFit/>
            </a:bodyPr>
            <a:lstStyle/>
            <a:p>
              <a:r>
                <a:rPr lang="en-US" sz="1600" dirty="0" smtClean="0"/>
                <a:t>left CTU</a:t>
              </a:r>
              <a:endParaRPr lang="en-US" sz="1600" dirty="0"/>
            </a:p>
          </p:txBody>
        </p:sp>
        <p:sp>
          <p:nvSpPr>
            <p:cNvPr id="24" name="TextBox 23"/>
            <p:cNvSpPr txBox="1"/>
            <p:nvPr/>
          </p:nvSpPr>
          <p:spPr>
            <a:xfrm>
              <a:off x="4800600" y="1828800"/>
              <a:ext cx="1676400" cy="415711"/>
            </a:xfrm>
            <a:prstGeom prst="rect">
              <a:avLst/>
            </a:prstGeom>
            <a:noFill/>
          </p:spPr>
          <p:txBody>
            <a:bodyPr wrap="square" rtlCol="0">
              <a:spAutoFit/>
            </a:bodyPr>
            <a:lstStyle/>
            <a:p>
              <a:r>
                <a:rPr lang="en-US" sz="1600" dirty="0" smtClean="0"/>
                <a:t>current CTU</a:t>
              </a:r>
              <a:endParaRPr lang="en-US" sz="1600" dirty="0"/>
            </a:p>
          </p:txBody>
        </p:sp>
        <p:sp>
          <p:nvSpPr>
            <p:cNvPr id="25" name="Rectangle 24"/>
            <p:cNvSpPr/>
            <p:nvPr/>
          </p:nvSpPr>
          <p:spPr>
            <a:xfrm>
              <a:off x="4533899" y="4038600"/>
              <a:ext cx="693420" cy="682916"/>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CU</a:t>
              </a:r>
              <a:endParaRPr lang="en-US" sz="1600" dirty="0"/>
            </a:p>
          </p:txBody>
        </p:sp>
        <p:sp>
          <p:nvSpPr>
            <p:cNvPr id="26" name="Rectangle 25"/>
            <p:cNvSpPr/>
            <p:nvPr/>
          </p:nvSpPr>
          <p:spPr>
            <a:xfrm>
              <a:off x="2209800" y="2895600"/>
              <a:ext cx="647701" cy="533399"/>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cxnSp>
          <p:nvCxnSpPr>
            <p:cNvPr id="27" name="Straight Arrow Connector 26"/>
            <p:cNvCxnSpPr/>
            <p:nvPr/>
          </p:nvCxnSpPr>
          <p:spPr>
            <a:xfrm flipH="1" flipV="1">
              <a:off x="2857500" y="3429000"/>
              <a:ext cx="1676400" cy="609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3705225" y="2667000"/>
            <a:ext cx="476250" cy="307777"/>
          </a:xfrm>
          <a:prstGeom prst="rect">
            <a:avLst/>
          </a:prstGeom>
          <a:noFill/>
        </p:spPr>
        <p:txBody>
          <a:bodyPr wrap="square" rtlCol="0">
            <a:spAutoFit/>
          </a:bodyPr>
          <a:lstStyle/>
          <a:p>
            <a:r>
              <a:rPr lang="en-US" sz="1400" dirty="0" smtClean="0"/>
              <a:t>DV</a:t>
            </a:r>
            <a:endParaRPr lang="en-US" dirty="0"/>
          </a:p>
        </p:txBody>
      </p:sp>
      <p:sp>
        <p:nvSpPr>
          <p:cNvPr id="28" name="TextBox 27"/>
          <p:cNvSpPr txBox="1"/>
          <p:nvPr/>
        </p:nvSpPr>
        <p:spPr>
          <a:xfrm>
            <a:off x="3000374" y="4267200"/>
            <a:ext cx="3618140" cy="338554"/>
          </a:xfrm>
          <a:prstGeom prst="rect">
            <a:avLst/>
          </a:prstGeom>
          <a:noFill/>
        </p:spPr>
        <p:txBody>
          <a:bodyPr wrap="square" rtlCol="0">
            <a:spAutoFit/>
          </a:bodyPr>
          <a:lstStyle/>
          <a:p>
            <a:r>
              <a:rPr lang="en-US" sz="1600" dirty="0" smtClean="0"/>
              <a:t>DV (</a:t>
            </a:r>
            <a:r>
              <a:rPr lang="en-US" sz="1600" dirty="0"/>
              <a:t>d</a:t>
            </a:r>
            <a:r>
              <a:rPr lang="en-US" sz="1600" dirty="0" smtClean="0"/>
              <a:t>isplacement vector)</a:t>
            </a:r>
            <a:endParaRPr lang="en-US" sz="1600" dirty="0"/>
          </a:p>
        </p:txBody>
      </p:sp>
    </p:spTree>
    <p:extLst>
      <p:ext uri="{BB962C8B-B14F-4D97-AF65-F5344CB8AC3E}">
        <p14:creationId xmlns:p14="http://schemas.microsoft.com/office/powerpoint/2010/main" val="73116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p:txBody>
          <a:bodyPr/>
          <a:lstStyle/>
          <a:p>
            <a:r>
              <a:rPr lang="en-US" dirty="0" smtClean="0"/>
              <a:t>The </a:t>
            </a:r>
            <a:r>
              <a:rPr lang="en-US" dirty="0"/>
              <a:t>left or above DV is selected as predictor, </a:t>
            </a:r>
            <a:r>
              <a:rPr lang="en-US" dirty="0" smtClean="0"/>
              <a:t>and the </a:t>
            </a:r>
            <a:r>
              <a:rPr lang="en-US" dirty="0"/>
              <a:t>resulting displacement vector difference (DVD) is encoded;</a:t>
            </a:r>
          </a:p>
          <a:p>
            <a:pPr lvl="2"/>
            <a:endParaRPr lang="en-US" dirty="0"/>
          </a:p>
          <a:p>
            <a:pPr lvl="1"/>
            <a:r>
              <a:rPr lang="en-US" dirty="0" smtClean="0"/>
              <a:t>A flag </a:t>
            </a:r>
            <a:r>
              <a:rPr lang="en-US" dirty="0"/>
              <a:t>indicates whether the difference is </a:t>
            </a:r>
            <a:r>
              <a:rPr lang="en-US" dirty="0" smtClean="0"/>
              <a:t>zero</a:t>
            </a:r>
          </a:p>
          <a:p>
            <a:pPr lvl="1"/>
            <a:r>
              <a:rPr lang="en-US" dirty="0" smtClean="0"/>
              <a:t>If the DVD </a:t>
            </a:r>
            <a:r>
              <a:rPr lang="en-US" dirty="0"/>
              <a:t>is not zero, </a:t>
            </a:r>
            <a:r>
              <a:rPr lang="en-US" dirty="0"/>
              <a:t>e</a:t>
            </a:r>
            <a:r>
              <a:rPr lang="en-US" dirty="0" smtClean="0"/>
              <a:t>xpo-</a:t>
            </a:r>
            <a:r>
              <a:rPr lang="en-US" dirty="0" err="1" smtClean="0"/>
              <a:t>Golomb</a:t>
            </a:r>
            <a:r>
              <a:rPr lang="en-US" dirty="0" smtClean="0"/>
              <a:t> code </a:t>
            </a:r>
            <a:r>
              <a:rPr lang="en-US" dirty="0"/>
              <a:t>with order 3 </a:t>
            </a:r>
            <a:r>
              <a:rPr lang="en-US" dirty="0" smtClean="0"/>
              <a:t>encodes </a:t>
            </a:r>
            <a:r>
              <a:rPr lang="en-US" dirty="0"/>
              <a:t>the remaining absolute level of the DVD and a flag </a:t>
            </a:r>
            <a:r>
              <a:rPr lang="en-US" dirty="0" smtClean="0"/>
              <a:t>encodes the sign</a:t>
            </a:r>
            <a:endParaRPr lang="en-US" dirty="0"/>
          </a:p>
          <a:p>
            <a:pPr lvl="2"/>
            <a:endParaRPr lang="en-US" dirty="0"/>
          </a:p>
          <a:p>
            <a:r>
              <a:rPr lang="en-US" dirty="0"/>
              <a:t>To avoid extra line buffer to store the above MV, only the above MV inside current CTU is allowed to be used as the </a:t>
            </a:r>
            <a:r>
              <a:rPr lang="en-US" dirty="0" smtClean="0"/>
              <a:t>predictor</a:t>
            </a:r>
            <a:endParaRPr lang="en-US" dirty="0" smtClean="0"/>
          </a:p>
        </p:txBody>
      </p:sp>
    </p:spTree>
    <p:extLst>
      <p:ext uri="{BB962C8B-B14F-4D97-AF65-F5344CB8AC3E}">
        <p14:creationId xmlns:p14="http://schemas.microsoft.com/office/powerpoint/2010/main" val="565793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lstStyle/>
          <a:p>
            <a:r>
              <a:rPr lang="en-US" dirty="0" smtClean="0"/>
              <a:t>No DV predictor used</a:t>
            </a:r>
          </a:p>
          <a:p>
            <a:pPr lvl="2"/>
            <a:endParaRPr lang="en-US" dirty="0"/>
          </a:p>
          <a:p>
            <a:pPr lvl="1"/>
            <a:r>
              <a:rPr lang="en-US" dirty="0" smtClean="0"/>
              <a:t>A flag </a:t>
            </a:r>
            <a:r>
              <a:rPr lang="en-US" dirty="0"/>
              <a:t>indicates whether the DV is </a:t>
            </a:r>
            <a:r>
              <a:rPr lang="en-US" dirty="0" smtClean="0"/>
              <a:t>zero</a:t>
            </a:r>
          </a:p>
          <a:p>
            <a:pPr lvl="1"/>
            <a:r>
              <a:rPr lang="en-US" dirty="0" smtClean="0"/>
              <a:t>If </a:t>
            </a:r>
            <a:r>
              <a:rPr lang="en-US" dirty="0" smtClean="0"/>
              <a:t>the </a:t>
            </a:r>
            <a:r>
              <a:rPr lang="en-US" dirty="0"/>
              <a:t>DV is not zero, exponential-</a:t>
            </a:r>
            <a:r>
              <a:rPr lang="en-US" dirty="0" err="1"/>
              <a:t>Golomb</a:t>
            </a:r>
            <a:r>
              <a:rPr lang="en-US" dirty="0"/>
              <a:t> codes of  order 4 </a:t>
            </a:r>
            <a:r>
              <a:rPr lang="en-US" dirty="0" smtClean="0"/>
              <a:t>encodes </a:t>
            </a:r>
            <a:r>
              <a:rPr lang="en-US" dirty="0"/>
              <a:t>the DV remaining absolute level and </a:t>
            </a:r>
            <a:r>
              <a:rPr lang="en-US" dirty="0" smtClean="0"/>
              <a:t>a flag encodes the sign</a:t>
            </a:r>
            <a:endParaRPr lang="en-US" dirty="0" smtClean="0"/>
          </a:p>
          <a:p>
            <a:pPr marL="630237" lvl="1" indent="-342900">
              <a:buFont typeface="+mj-lt"/>
              <a:buAutoNum type="arabicPeriod"/>
            </a:pPr>
            <a:endParaRPr lang="en-US" dirty="0" smtClean="0"/>
          </a:p>
        </p:txBody>
      </p:sp>
    </p:spTree>
    <p:extLst>
      <p:ext uri="{BB962C8B-B14F-4D97-AF65-F5344CB8AC3E}">
        <p14:creationId xmlns:p14="http://schemas.microsoft.com/office/powerpoint/2010/main" val="3834518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endParaRPr lang="en-US" dirty="0"/>
          </a:p>
          <a:p>
            <a:r>
              <a:rPr lang="en-US" dirty="0" err="1" smtClean="0"/>
              <a:t>Lossy</a:t>
            </a:r>
            <a:r>
              <a:rPr lang="en-US" dirty="0" smtClean="0"/>
              <a:t> </a:t>
            </a:r>
            <a:r>
              <a:rPr lang="en-US" dirty="0"/>
              <a:t>and lossless RCE2/RCE3 test conditions</a:t>
            </a:r>
          </a:p>
          <a:p>
            <a:endParaRPr lang="en-US" dirty="0" smtClean="0"/>
          </a:p>
          <a:p>
            <a:r>
              <a:rPr lang="en-US" dirty="0" smtClean="0"/>
              <a:t>Comparing </a:t>
            </a:r>
            <a:r>
              <a:rPr lang="en-US" dirty="0"/>
              <a:t>the anchor, we </a:t>
            </a:r>
            <a:r>
              <a:rPr lang="en-US" dirty="0" smtClean="0"/>
              <a:t>test</a:t>
            </a:r>
          </a:p>
          <a:p>
            <a:pPr marL="630237" lvl="1" indent="-342900">
              <a:buFont typeface="+mj-lt"/>
              <a:buAutoNum type="arabicPeriod"/>
            </a:pPr>
            <a:endParaRPr lang="en-US" dirty="0" smtClean="0"/>
          </a:p>
          <a:p>
            <a:pPr marL="630237" lvl="1" indent="-342900">
              <a:buFont typeface="+mj-lt"/>
              <a:buAutoNum type="arabicPeriod"/>
            </a:pPr>
            <a:r>
              <a:rPr lang="en-US" dirty="0" smtClean="0"/>
              <a:t>Method </a:t>
            </a:r>
            <a:r>
              <a:rPr lang="en-US" dirty="0" smtClean="0"/>
              <a:t>1: DV coding with predictor</a:t>
            </a:r>
          </a:p>
          <a:p>
            <a:pPr marL="630237" lvl="1" indent="-342900">
              <a:buFont typeface="+mj-lt"/>
              <a:buAutoNum type="arabicPeriod"/>
            </a:pPr>
            <a:r>
              <a:rPr lang="en-US" dirty="0" smtClean="0"/>
              <a:t>Method 2: </a:t>
            </a:r>
            <a:r>
              <a:rPr lang="en-US" dirty="0"/>
              <a:t>DV coding </a:t>
            </a:r>
            <a:r>
              <a:rPr lang="en-US" dirty="0" smtClean="0"/>
              <a:t>without </a:t>
            </a:r>
            <a:r>
              <a:rPr lang="en-US" dirty="0" smtClean="0"/>
              <a:t>predictor</a:t>
            </a:r>
          </a:p>
          <a:p>
            <a:pPr marL="630237" lvl="1" indent="-342900">
              <a:buFont typeface="+mj-lt"/>
              <a:buAutoNum type="arabicPeriod"/>
            </a:pPr>
            <a:endParaRPr lang="en-US" dirty="0"/>
          </a:p>
        </p:txBody>
      </p:sp>
    </p:spTree>
    <p:extLst>
      <p:ext uri="{BB962C8B-B14F-4D97-AF65-F5344CB8AC3E}">
        <p14:creationId xmlns:p14="http://schemas.microsoft.com/office/powerpoint/2010/main" val="508908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p:txBody>
          <a:bodyPr/>
          <a:lstStyle/>
          <a:p>
            <a:pPr eaLnBrk="1" hangingPunct="1"/>
            <a:r>
              <a:rPr lang="en-US" altLang="zh-CN" dirty="0" smtClean="0">
                <a:ea typeface="宋体" pitchFamily="2" charset="-122"/>
              </a:rPr>
              <a:t>MV with predictor (lossless)</a:t>
            </a:r>
          </a:p>
        </p:txBody>
      </p:sp>
      <p:graphicFrame>
        <p:nvGraphicFramePr>
          <p:cNvPr id="2" name="Table 1"/>
          <p:cNvGraphicFramePr>
            <a:graphicFrameLocks noGrp="1"/>
          </p:cNvGraphicFramePr>
          <p:nvPr>
            <p:extLst>
              <p:ext uri="{D42A27DB-BD31-4B8C-83A1-F6EECF244321}">
                <p14:modId xmlns:p14="http://schemas.microsoft.com/office/powerpoint/2010/main" val="1852659032"/>
              </p:ext>
            </p:extLst>
          </p:nvPr>
        </p:nvGraphicFramePr>
        <p:xfrm>
          <a:off x="163513" y="1565306"/>
          <a:ext cx="8751886" cy="4073494"/>
        </p:xfrm>
        <a:graphic>
          <a:graphicData uri="http://schemas.openxmlformats.org/drawingml/2006/table">
            <a:tbl>
              <a:tblPr/>
              <a:tblGrid>
                <a:gridCol w="1698298"/>
                <a:gridCol w="587799"/>
                <a:gridCol w="587799"/>
                <a:gridCol w="587799"/>
                <a:gridCol w="587799"/>
                <a:gridCol w="587799"/>
                <a:gridCol w="587799"/>
                <a:gridCol w="587799"/>
                <a:gridCol w="587799"/>
                <a:gridCol w="587799"/>
                <a:gridCol w="587799"/>
                <a:gridCol w="587799"/>
                <a:gridCol w="587799"/>
              </a:tblGrid>
              <a:tr h="434260">
                <a:tc>
                  <a:txBody>
                    <a:bodyPr/>
                    <a:lstStyle/>
                    <a:p>
                      <a:pPr algn="l" fontAlgn="b"/>
                      <a:r>
                        <a:rPr lang="en-US" sz="1200" b="0" i="0" u="none" strike="noStrike" dirty="0">
                          <a:solidFill>
                            <a:srgbClr val="000000"/>
                          </a:solidFill>
                          <a:effectLst/>
                          <a:latin typeface="Calibri"/>
                        </a:rPr>
                        <a:t> </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1" i="0" u="none" strike="noStrike" dirty="0">
                          <a:solidFill>
                            <a:srgbClr val="FFFFFF"/>
                          </a:solidFill>
                          <a:effectLst/>
                          <a:latin typeface="Calibri"/>
                        </a:rPr>
                        <a:t>AI Main</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RA Main</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LB Main</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32029">
                <a:tc>
                  <a:txBody>
                    <a:bodyPr/>
                    <a:lstStyle/>
                    <a:p>
                      <a:pPr algn="l" fontAlgn="b"/>
                      <a:r>
                        <a:rPr lang="en-US" sz="1200" b="0" i="0" u="none" strike="noStrike" dirty="0">
                          <a:solidFill>
                            <a:srgbClr val="000000"/>
                          </a:solidFill>
                          <a:effectLst/>
                          <a:latin typeface="+mn-lt"/>
                        </a:rPr>
                        <a:t> </a:t>
                      </a:r>
                      <a:r>
                        <a:rPr lang="en-US" sz="1200" b="0" i="0" u="none" strike="noStrike" dirty="0" smtClean="0">
                          <a:solidFill>
                            <a:srgbClr val="000000"/>
                          </a:solidFill>
                          <a:effectLst/>
                          <a:latin typeface="+mn-lt"/>
                        </a:rPr>
                        <a:t>Bit-rate saving </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dirty="0">
                          <a:solidFill>
                            <a:srgbClr val="000000"/>
                          </a:solidFill>
                          <a:effectLst/>
                          <a:latin typeface="+mn-lt"/>
                        </a:rPr>
                        <a:t>Class F</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2.0%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2.0%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2.0%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dirty="0">
                          <a:solidFill>
                            <a:srgbClr val="000000"/>
                          </a:solidFill>
                          <a:effectLst/>
                          <a:latin typeface="+mn-lt"/>
                        </a:rPr>
                        <a:t>Class B</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a:solidFill>
                            <a:srgbClr val="000000"/>
                          </a:solidFill>
                          <a:effectLst/>
                          <a:latin typeface="+mn-lt"/>
                        </a:rPr>
                        <a:t>SC RGB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a:solidFill>
                            <a:srgbClr val="000000"/>
                          </a:solidFill>
                          <a:effectLst/>
                          <a:latin typeface="+mn-lt"/>
                        </a:rPr>
                        <a:t>Animation RGB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a:solidFill>
                            <a:srgbClr val="000000"/>
                          </a:solidFill>
                          <a:effectLst/>
                          <a:latin typeface="+mn-lt"/>
                        </a:rPr>
                        <a:t>SC YUV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a:solidFill>
                            <a:srgbClr val="000000"/>
                          </a:solidFill>
                          <a:effectLst/>
                          <a:latin typeface="+mn-lt"/>
                        </a:rPr>
                        <a:t>Animation YUV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dirty="0" err="1">
                          <a:solidFill>
                            <a:srgbClr val="000000"/>
                          </a:solidFill>
                          <a:effectLst/>
                          <a:latin typeface="+mn-lt"/>
                        </a:rPr>
                        <a:t>RangeExt</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dirty="0">
                          <a:solidFill>
                            <a:srgbClr val="000000"/>
                          </a:solidFill>
                          <a:effectLst/>
                          <a:latin typeface="+mn-lt"/>
                        </a:rPr>
                        <a:t>SC GBR 444 Optional</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1.5%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dirty="0">
                          <a:solidFill>
                            <a:srgbClr val="000000"/>
                          </a:solidFill>
                          <a:effectLst/>
                          <a:latin typeface="+mn-lt"/>
                        </a:rPr>
                        <a:t>SC YUV 444 Optional</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1.9%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3.3%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mn-lt"/>
                        </a:rPr>
                        <a:t>1.0%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mn-lt"/>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2.6%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0.7%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-1.5%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mn-lt"/>
                        </a:rPr>
                        <a:t>2.7%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655">
                <a:tc>
                  <a:txBody>
                    <a:bodyPr/>
                    <a:lstStyle/>
                    <a:p>
                      <a:pPr algn="l" fontAlgn="b"/>
                      <a:r>
                        <a:rPr lang="en-US" sz="1200" b="0" i="0" u="none" strike="noStrike">
                          <a:solidFill>
                            <a:srgbClr val="000000"/>
                          </a:solidFill>
                          <a:effectLst/>
                          <a:latin typeface="+mn-lt"/>
                        </a:rPr>
                        <a:t>Enc Time[%]</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0" i="0" u="none" strike="noStrike">
                          <a:solidFill>
                            <a:srgbClr val="000000"/>
                          </a:solidFill>
                          <a:effectLst/>
                          <a:latin typeface="+mn-lt"/>
                        </a:rPr>
                        <a:t>98%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mn-lt"/>
                        </a:rPr>
                        <a:t>98%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mn-lt"/>
                        </a:rPr>
                        <a:t>97%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00655">
                <a:tc>
                  <a:txBody>
                    <a:bodyPr/>
                    <a:lstStyle/>
                    <a:p>
                      <a:pPr algn="l" fontAlgn="b"/>
                      <a:r>
                        <a:rPr lang="en-US" sz="1200" b="0" i="0" u="none" strike="noStrike" dirty="0">
                          <a:solidFill>
                            <a:srgbClr val="000000"/>
                          </a:solidFill>
                          <a:effectLst/>
                          <a:latin typeface="+mn-lt"/>
                        </a:rPr>
                        <a:t>Dec Time[%]</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0" i="0" u="none" strike="noStrike">
                          <a:solidFill>
                            <a:srgbClr val="000000"/>
                          </a:solidFill>
                          <a:effectLst/>
                          <a:latin typeface="+mn-lt"/>
                        </a:rPr>
                        <a:t>98%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mn-lt"/>
                        </a:rPr>
                        <a:t>99%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mn-lt"/>
                        </a:rPr>
                        <a:t>98%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6898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185737" y="276225"/>
            <a:ext cx="8729663" cy="561975"/>
          </a:xfrm>
        </p:spPr>
        <p:txBody>
          <a:bodyPr/>
          <a:lstStyle/>
          <a:p>
            <a:pPr eaLnBrk="1" hangingPunct="1"/>
            <a:r>
              <a:rPr lang="en-US" altLang="zh-CN" dirty="0" smtClean="0">
                <a:ea typeface="宋体" pitchFamily="2" charset="-122"/>
              </a:rPr>
              <a:t>MV with predictor (</a:t>
            </a:r>
            <a:r>
              <a:rPr lang="en-US" altLang="zh-CN" dirty="0" err="1" smtClean="0">
                <a:ea typeface="宋体" pitchFamily="2" charset="-122"/>
              </a:rPr>
              <a:t>lossy</a:t>
            </a:r>
            <a:r>
              <a:rPr lang="en-US" altLang="zh-CN" dirty="0" smtClean="0">
                <a:ea typeface="宋体" pitchFamily="2" charset="-122"/>
              </a:rPr>
              <a:t>)</a:t>
            </a:r>
          </a:p>
        </p:txBody>
      </p:sp>
      <p:graphicFrame>
        <p:nvGraphicFramePr>
          <p:cNvPr id="2" name="Table 1"/>
          <p:cNvGraphicFramePr>
            <a:graphicFrameLocks noGrp="1"/>
          </p:cNvGraphicFramePr>
          <p:nvPr>
            <p:extLst>
              <p:ext uri="{D42A27DB-BD31-4B8C-83A1-F6EECF244321}">
                <p14:modId xmlns:p14="http://schemas.microsoft.com/office/powerpoint/2010/main" val="3920524051"/>
              </p:ext>
            </p:extLst>
          </p:nvPr>
        </p:nvGraphicFramePr>
        <p:xfrm>
          <a:off x="304797" y="1059538"/>
          <a:ext cx="8534400" cy="2105025"/>
        </p:xfrm>
        <a:graphic>
          <a:graphicData uri="http://schemas.openxmlformats.org/drawingml/2006/table">
            <a:tbl>
              <a:tblPr/>
              <a:tblGrid>
                <a:gridCol w="1448889"/>
                <a:gridCol w="787279"/>
                <a:gridCol w="787279"/>
                <a:gridCol w="787279"/>
                <a:gridCol w="787279"/>
                <a:gridCol w="787279"/>
                <a:gridCol w="787279"/>
                <a:gridCol w="787279"/>
                <a:gridCol w="787279"/>
                <a:gridCol w="787279"/>
              </a:tblGrid>
              <a:tr h="152400">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-1.8%</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-1.9%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-2.8%</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-2.2%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-5.4%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-5.6%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-5.6%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-5.1%</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-5.1%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-4.2%</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-4.8%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661722903"/>
              </p:ext>
            </p:extLst>
          </p:nvPr>
        </p:nvGraphicFramePr>
        <p:xfrm>
          <a:off x="0" y="3574138"/>
          <a:ext cx="4625976" cy="2514598"/>
        </p:xfrm>
        <a:graphic>
          <a:graphicData uri="http://schemas.openxmlformats.org/drawingml/2006/table">
            <a:tbl>
              <a:tblPr/>
              <a:tblGrid>
                <a:gridCol w="1371600"/>
                <a:gridCol w="542396"/>
                <a:gridCol w="542396"/>
                <a:gridCol w="542396"/>
                <a:gridCol w="542396"/>
                <a:gridCol w="542396"/>
                <a:gridCol w="542396"/>
              </a:tblGrid>
              <a:tr h="350134">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Random </a:t>
                      </a:r>
                      <a:r>
                        <a:rPr lang="en-US" sz="1000" b="1" i="0" u="none" strike="noStrike" dirty="0" smtClean="0">
                          <a:solidFill>
                            <a:srgbClr val="000000"/>
                          </a:solidFill>
                          <a:effectLst/>
                          <a:latin typeface="Arial"/>
                        </a:rPr>
                        <a:t>Access</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dirty="0">
                          <a:solidFill>
                            <a:srgbClr val="000000"/>
                          </a:solidFill>
                          <a:effectLst/>
                          <a:latin typeface="Arial"/>
                        </a:rPr>
                        <a:t>Random </a:t>
                      </a:r>
                      <a:r>
                        <a:rPr lang="en-US" sz="1000" b="1" i="0" u="none" strike="noStrike" dirty="0" smtClean="0">
                          <a:solidFill>
                            <a:srgbClr val="000000"/>
                          </a:solidFill>
                          <a:effectLst/>
                          <a:latin typeface="Arial"/>
                        </a:rPr>
                        <a:t>Access</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0372">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0372">
                <a:tc>
                  <a:txBody>
                    <a:bodyPr/>
                    <a:lstStyle/>
                    <a:p>
                      <a:pPr algn="l" fontAlgn="b"/>
                      <a:r>
                        <a:rPr lang="en-US" sz="1000" b="0" i="0" u="none" strike="noStrike" dirty="0">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-1.1%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0372">
                <a:tc>
                  <a:txBody>
                    <a:bodyPr/>
                    <a:lstStyle/>
                    <a:p>
                      <a:pPr algn="l" fontAlgn="b"/>
                      <a:r>
                        <a:rPr lang="en-US" sz="1000" b="0" i="0" u="none" strike="noStrike" dirty="0">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0372">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-1.4%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0372">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0372">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0372">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0372">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0372">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-5.1%</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-5.2%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-4.7%</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0372">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-4.8%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-5.0%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-4.1%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-4.0%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-4.2%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0372">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0372">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197318187"/>
              </p:ext>
            </p:extLst>
          </p:nvPr>
        </p:nvGraphicFramePr>
        <p:xfrm>
          <a:off x="4724400" y="3565139"/>
          <a:ext cx="4419604" cy="2530861"/>
        </p:xfrm>
        <a:graphic>
          <a:graphicData uri="http://schemas.openxmlformats.org/drawingml/2006/table">
            <a:tbl>
              <a:tblPr/>
              <a:tblGrid>
                <a:gridCol w="1341664"/>
                <a:gridCol w="512990"/>
                <a:gridCol w="512990"/>
                <a:gridCol w="512990"/>
                <a:gridCol w="512990"/>
                <a:gridCol w="512990"/>
                <a:gridCol w="512990"/>
              </a:tblGrid>
              <a:tr h="298643">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Low delay B </a:t>
                      </a:r>
                      <a:r>
                        <a:rPr lang="en-US" sz="1000" b="1" i="0" u="none" strike="noStrike" dirty="0" smtClean="0">
                          <a:solidFill>
                            <a:srgbClr val="000000"/>
                          </a:solidFill>
                          <a:effectLst/>
                          <a:latin typeface="Arial"/>
                        </a:rPr>
                        <a:t>HE</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dirty="0">
                          <a:solidFill>
                            <a:srgbClr val="000000"/>
                          </a:solidFill>
                          <a:effectLst/>
                          <a:latin typeface="Arial"/>
                        </a:rPr>
                        <a:t>Low delay B </a:t>
                      </a:r>
                      <a:r>
                        <a:rPr lang="en-US" sz="1000" b="1" i="0" u="none" strike="noStrike" dirty="0" smtClean="0">
                          <a:solidFill>
                            <a:srgbClr val="000000"/>
                          </a:solidFill>
                          <a:effectLst/>
                          <a:latin typeface="Arial"/>
                        </a:rPr>
                        <a:t>HE</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0348">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3847">
                <a:tc>
                  <a:txBody>
                    <a:bodyPr/>
                    <a:lstStyle/>
                    <a:p>
                      <a:pPr algn="l" fontAlgn="b"/>
                      <a:r>
                        <a:rPr lang="en-US" sz="1000" b="0" i="0" u="none" strike="noStrike" dirty="0">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3847">
                <a:tc>
                  <a:txBody>
                    <a:bodyPr/>
                    <a:lstStyle/>
                    <a:p>
                      <a:pPr algn="l" fontAlgn="b"/>
                      <a:r>
                        <a:rPr lang="en-US" sz="1000" b="0" i="0" u="none" strike="noStrike" dirty="0">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3847">
                <a:tc>
                  <a:txBody>
                    <a:bodyPr/>
                    <a:lstStyle/>
                    <a:p>
                      <a:pPr algn="l" fontAlgn="b"/>
                      <a:r>
                        <a:rPr lang="en-US" sz="1000" b="0" i="0" u="none" strike="noStrike" dirty="0">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r>
              <a:tr h="153847">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r>
              <a:tr h="153847">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-2.3%</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-2.5%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-1.8%</a:t>
                      </a:r>
                    </a:p>
                  </a:txBody>
                  <a:tcPr marL="9525" marR="9525" marT="9525" marB="0" anchor="b">
                    <a:lnL>
                      <a:noFill/>
                    </a:lnL>
                    <a:lnR>
                      <a:noFill/>
                    </a:lnR>
                    <a:lnT>
                      <a:noFill/>
                    </a:lnT>
                    <a:lnB>
                      <a:noFill/>
                    </a:lnB>
                  </a:tcPr>
                </a:tc>
              </a:tr>
              <a:tr h="153847">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r>
              <a:tr h="153847">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r>
              <a:tr h="298643">
                <a:tc>
                  <a:txBody>
                    <a:bodyPr/>
                    <a:lstStyle/>
                    <a:p>
                      <a:pPr algn="l" fontAlgn="b"/>
                      <a:r>
                        <a:rPr lang="en-US" sz="1000" b="0" i="0" u="none" strike="noStrike" dirty="0">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-3.6%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-3.3%</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-3.3%</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-3.3%</a:t>
                      </a:r>
                    </a:p>
                  </a:txBody>
                  <a:tcPr marL="9525" marR="9525" marT="9525" marB="0" anchor="b">
                    <a:lnL>
                      <a:noFill/>
                    </a:lnL>
                    <a:lnR>
                      <a:noFill/>
                    </a:lnR>
                    <a:lnT>
                      <a:noFill/>
                    </a:lnT>
                    <a:lnB>
                      <a:noFill/>
                    </a:lnB>
                    <a:solidFill>
                      <a:srgbClr val="CCFFCC"/>
                    </a:solidFill>
                  </a:tcPr>
                </a:tc>
              </a:tr>
              <a:tr h="298643">
                <a:tc>
                  <a:txBody>
                    <a:bodyPr/>
                    <a:lstStyle/>
                    <a:p>
                      <a:pPr algn="l" fontAlgn="b"/>
                      <a:r>
                        <a:rPr lang="en-US" sz="1000" b="0" i="0" u="none" strike="noStrike" dirty="0">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-4.7%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-3.2%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-2.7%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-3.1%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r>
              <a:tr h="153847">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0348">
                <a:tc>
                  <a:txBody>
                    <a:bodyPr/>
                    <a:lstStyle/>
                    <a:p>
                      <a:pPr algn="l" fontAlgn="b"/>
                      <a:r>
                        <a:rPr lang="en-US" sz="1000" b="0" i="0" u="none" strike="noStrike" dirty="0">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966276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58907656"/>
              </p:ext>
            </p:extLst>
          </p:nvPr>
        </p:nvGraphicFramePr>
        <p:xfrm>
          <a:off x="228600" y="1676400"/>
          <a:ext cx="8610603" cy="4144663"/>
        </p:xfrm>
        <a:graphic>
          <a:graphicData uri="http://schemas.openxmlformats.org/drawingml/2006/table">
            <a:tbl>
              <a:tblPr/>
              <a:tblGrid>
                <a:gridCol w="1670883"/>
                <a:gridCol w="578310"/>
                <a:gridCol w="578310"/>
                <a:gridCol w="578310"/>
                <a:gridCol w="578310"/>
                <a:gridCol w="578310"/>
                <a:gridCol w="578310"/>
                <a:gridCol w="578310"/>
                <a:gridCol w="578310"/>
                <a:gridCol w="578310"/>
                <a:gridCol w="578310"/>
                <a:gridCol w="578310"/>
                <a:gridCol w="578310"/>
              </a:tblGrid>
              <a:tr h="391651">
                <a:tc>
                  <a:txBody>
                    <a:bodyPr/>
                    <a:lstStyle/>
                    <a:p>
                      <a:pPr algn="l" fontAlgn="b"/>
                      <a:r>
                        <a:rPr lang="en-US" sz="1200" b="0" i="0" u="none" strike="noStrike" dirty="0">
                          <a:solidFill>
                            <a:srgbClr val="000000"/>
                          </a:solidFill>
                          <a:effectLst/>
                          <a:latin typeface="Calibri"/>
                        </a:rPr>
                        <a:t> </a:t>
                      </a:r>
                    </a:p>
                  </a:txBody>
                  <a:tcPr marL="3535" marR="3535" marT="353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1" i="0" u="none" strike="noStrike" dirty="0">
                          <a:solidFill>
                            <a:srgbClr val="FFFFFF"/>
                          </a:solidFill>
                          <a:effectLst/>
                          <a:latin typeface="Calibri"/>
                        </a:rPr>
                        <a:t>AI Main</a:t>
                      </a:r>
                    </a:p>
                  </a:txBody>
                  <a:tcPr marL="3535" marR="3535" marT="353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RA Main</a:t>
                      </a:r>
                    </a:p>
                  </a:txBody>
                  <a:tcPr marL="3535" marR="3535" marT="353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LB Main</a:t>
                      </a:r>
                    </a:p>
                  </a:txBody>
                  <a:tcPr marL="3535" marR="3535" marT="353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12751">
                <a:tc>
                  <a:txBody>
                    <a:bodyPr/>
                    <a:lstStyle/>
                    <a:p>
                      <a:pPr algn="l" fontAlgn="b"/>
                      <a:r>
                        <a:rPr lang="en-US" sz="1200" b="0" i="0" u="none" strike="noStrike" dirty="0">
                          <a:solidFill>
                            <a:srgbClr val="000000"/>
                          </a:solidFill>
                          <a:effectLst/>
                          <a:latin typeface="+mn-lt"/>
                        </a:rPr>
                        <a:t> </a:t>
                      </a:r>
                      <a:r>
                        <a:rPr lang="en-US" sz="1200" b="0" i="0" u="none" strike="noStrike" dirty="0" smtClean="0">
                          <a:solidFill>
                            <a:srgbClr val="000000"/>
                          </a:solidFill>
                          <a:effectLst/>
                          <a:latin typeface="+mn-lt"/>
                        </a:rPr>
                        <a:t>Bit-rate saving </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dirty="0">
                          <a:solidFill>
                            <a:srgbClr val="000000"/>
                          </a:solidFill>
                          <a:effectLst/>
                          <a:latin typeface="Calibri"/>
                        </a:rPr>
                        <a:t>Class F</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dirty="0">
                          <a:solidFill>
                            <a:srgbClr val="000000"/>
                          </a:solidFill>
                          <a:effectLst/>
                          <a:latin typeface="Calibri"/>
                        </a:rPr>
                        <a:t>Class B</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dirty="0">
                          <a:solidFill>
                            <a:srgbClr val="000000"/>
                          </a:solidFill>
                          <a:effectLst/>
                          <a:latin typeface="Calibri"/>
                        </a:rPr>
                        <a:t>SC RGB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dirty="0">
                          <a:solidFill>
                            <a:srgbClr val="000000"/>
                          </a:solidFill>
                          <a:effectLst/>
                          <a:latin typeface="Calibri"/>
                        </a:rPr>
                        <a:t>Animation RGB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a:solidFill>
                            <a:srgbClr val="000000"/>
                          </a:solidFill>
                          <a:effectLst/>
                          <a:latin typeface="Calibri"/>
                        </a:rPr>
                        <a:t>SC YUV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a:solidFill>
                            <a:srgbClr val="000000"/>
                          </a:solidFill>
                          <a:effectLst/>
                          <a:latin typeface="Calibri"/>
                        </a:rPr>
                        <a:t>Animation YUV 444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a:solidFill>
                            <a:srgbClr val="000000"/>
                          </a:solidFill>
                          <a:effectLst/>
                          <a:latin typeface="Calibri"/>
                        </a:rPr>
                        <a:t>RangeExt</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a:solidFill>
                            <a:srgbClr val="000000"/>
                          </a:solidFill>
                          <a:effectLst/>
                          <a:latin typeface="Calibri"/>
                        </a:rPr>
                        <a:t>SC GBR 444 Optional</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3.7%</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r>
              <a:tr h="312751">
                <a:tc>
                  <a:txBody>
                    <a:bodyPr/>
                    <a:lstStyle/>
                    <a:p>
                      <a:pPr algn="l" fontAlgn="b"/>
                      <a:r>
                        <a:rPr lang="en-US" sz="1200" b="0" i="0" u="none" strike="noStrike">
                          <a:solidFill>
                            <a:srgbClr val="000000"/>
                          </a:solidFill>
                          <a:effectLst/>
                          <a:latin typeface="Calibri"/>
                        </a:rPr>
                        <a:t>SC YUV 444 Optional</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0.8%</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0.4%</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-0.6%</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-3.5%</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fontAlgn="b"/>
                      <a:r>
                        <a:rPr lang="en-US" sz="1200" b="0" i="0" u="none" strike="noStrike" dirty="0">
                          <a:solidFill>
                            <a:srgbClr val="000000"/>
                          </a:solidFill>
                          <a:effectLst/>
                          <a:latin typeface="Calibri"/>
                        </a:rPr>
                        <a:t>1.1%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2751">
                <a:tc>
                  <a:txBody>
                    <a:bodyPr/>
                    <a:lstStyle/>
                    <a:p>
                      <a:pPr algn="l" fontAlgn="b"/>
                      <a:r>
                        <a:rPr lang="en-US" sz="1200" b="0" i="0" u="none" strike="noStrike">
                          <a:solidFill>
                            <a:srgbClr val="000000"/>
                          </a:solidFill>
                          <a:effectLst/>
                          <a:latin typeface="Calibri"/>
                        </a:rPr>
                        <a:t>Enc Time[%]</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0" i="0" u="none" strike="noStrike" dirty="0">
                          <a:solidFill>
                            <a:srgbClr val="000000"/>
                          </a:solidFill>
                          <a:effectLst/>
                          <a:latin typeface="Calibri"/>
                        </a:rPr>
                        <a:t>103%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103%</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102%</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12751">
                <a:tc>
                  <a:txBody>
                    <a:bodyPr/>
                    <a:lstStyle/>
                    <a:p>
                      <a:pPr algn="l" fontAlgn="b"/>
                      <a:r>
                        <a:rPr lang="en-US" sz="1200" b="0" i="0" u="none" strike="noStrike" dirty="0">
                          <a:solidFill>
                            <a:srgbClr val="000000"/>
                          </a:solidFill>
                          <a:effectLst/>
                          <a:latin typeface="Calibri"/>
                        </a:rPr>
                        <a:t>Dec Time[%]</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0" i="0" u="none" strike="noStrike" dirty="0">
                          <a:solidFill>
                            <a:srgbClr val="000000"/>
                          </a:solidFill>
                          <a:effectLst/>
                          <a:latin typeface="Calibri"/>
                        </a:rPr>
                        <a:t>99%</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101%</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100%</a:t>
                      </a: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Title 1"/>
          <p:cNvSpPr txBox="1">
            <a:spLocks/>
          </p:cNvSpPr>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a:lstStyle>
          <a:p>
            <a:r>
              <a:rPr lang="en-US" altLang="zh-CN" kern="0" dirty="0" smtClean="0">
                <a:ea typeface="宋体" pitchFamily="2" charset="-122"/>
              </a:rPr>
              <a:t>MV without predictor (lossless)</a:t>
            </a:r>
          </a:p>
        </p:txBody>
      </p:sp>
    </p:spTree>
    <p:extLst>
      <p:ext uri="{BB962C8B-B14F-4D97-AF65-F5344CB8AC3E}">
        <p14:creationId xmlns:p14="http://schemas.microsoft.com/office/powerpoint/2010/main" val="4151203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a:lstStyle>
          <a:p>
            <a:r>
              <a:rPr lang="en-US" altLang="zh-CN" kern="0" dirty="0" smtClean="0">
                <a:ea typeface="宋体" pitchFamily="2" charset="-122"/>
              </a:rPr>
              <a:t>MV without predictor (</a:t>
            </a:r>
            <a:r>
              <a:rPr lang="en-US" altLang="zh-CN" kern="0" dirty="0" err="1" smtClean="0">
                <a:ea typeface="宋体" pitchFamily="2" charset="-122"/>
              </a:rPr>
              <a:t>lossy</a:t>
            </a:r>
            <a:r>
              <a:rPr lang="en-US" altLang="zh-CN" kern="0" dirty="0" smtClean="0">
                <a:ea typeface="宋体" pitchFamily="2" charset="-122"/>
              </a:rPr>
              <a:t>)</a:t>
            </a:r>
          </a:p>
        </p:txBody>
      </p:sp>
      <p:graphicFrame>
        <p:nvGraphicFramePr>
          <p:cNvPr id="4" name="Table 3"/>
          <p:cNvGraphicFramePr>
            <a:graphicFrameLocks noGrp="1"/>
          </p:cNvGraphicFramePr>
          <p:nvPr>
            <p:extLst>
              <p:ext uri="{D42A27DB-BD31-4B8C-83A1-F6EECF244321}">
                <p14:modId xmlns:p14="http://schemas.microsoft.com/office/powerpoint/2010/main" val="2297213785"/>
              </p:ext>
            </p:extLst>
          </p:nvPr>
        </p:nvGraphicFramePr>
        <p:xfrm>
          <a:off x="304797" y="1095375"/>
          <a:ext cx="8305807" cy="2105025"/>
        </p:xfrm>
        <a:graphic>
          <a:graphicData uri="http://schemas.openxmlformats.org/drawingml/2006/table">
            <a:tbl>
              <a:tblPr/>
              <a:tblGrid>
                <a:gridCol w="1410079"/>
                <a:gridCol w="766192"/>
                <a:gridCol w="766192"/>
                <a:gridCol w="766192"/>
                <a:gridCol w="766192"/>
                <a:gridCol w="766192"/>
                <a:gridCol w="766192"/>
                <a:gridCol w="766192"/>
                <a:gridCol w="766192"/>
                <a:gridCol w="766192"/>
              </a:tblGrid>
              <a:tr h="1524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000" b="0" i="0" u="none" strike="noStrike" dirty="0">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95342992"/>
              </p:ext>
            </p:extLst>
          </p:nvPr>
        </p:nvGraphicFramePr>
        <p:xfrm>
          <a:off x="0" y="3749781"/>
          <a:ext cx="4648200" cy="2257425"/>
        </p:xfrm>
        <a:graphic>
          <a:graphicData uri="http://schemas.openxmlformats.org/drawingml/2006/table">
            <a:tbl>
              <a:tblPr/>
              <a:tblGrid>
                <a:gridCol w="1371600"/>
                <a:gridCol w="546100"/>
                <a:gridCol w="546100"/>
                <a:gridCol w="546100"/>
                <a:gridCol w="546100"/>
                <a:gridCol w="546100"/>
                <a:gridCol w="546100"/>
              </a:tblGrid>
              <a:tr h="1524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Random Access </a:t>
                      </a:r>
                      <a:endParaRPr lang="en-US" sz="1000" b="1" i="0" u="none" strike="noStrike" dirty="0" smtClean="0">
                        <a:solidFill>
                          <a:srgbClr val="000000"/>
                        </a:solidFill>
                        <a:effectLst/>
                        <a:latin typeface="Arial"/>
                      </a:endParaRPr>
                    </a:p>
                    <a:p>
                      <a:pPr algn="ctr" fontAlgn="b"/>
                      <a:r>
                        <a:rPr lang="en-US" sz="1000" b="1" i="0" u="none" strike="noStrike" dirty="0" smtClean="0">
                          <a:solidFill>
                            <a:srgbClr val="000000"/>
                          </a:solidFill>
                          <a:effectLst/>
                          <a:latin typeface="Arial"/>
                        </a:rPr>
                        <a:t>HE </a:t>
                      </a:r>
                      <a:r>
                        <a:rPr lang="en-US" sz="1000" b="1" i="0" u="none" strike="noStrike" dirty="0">
                          <a:solidFill>
                            <a:srgbClr val="000000"/>
                          </a:solidFill>
                          <a:effectLst/>
                          <a:latin typeface="Arial"/>
                        </a:rPr>
                        <a:t>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dirty="0">
                          <a:solidFill>
                            <a:srgbClr val="000000"/>
                          </a:solidFill>
                          <a:effectLst/>
                          <a:latin typeface="Arial"/>
                        </a:rPr>
                        <a:t>Random Access </a:t>
                      </a:r>
                      <a:endParaRPr lang="en-US" sz="1000" b="1" i="0" u="none" strike="noStrike" dirty="0" smtClean="0">
                        <a:solidFill>
                          <a:srgbClr val="000000"/>
                        </a:solidFill>
                        <a:effectLst/>
                        <a:latin typeface="Arial"/>
                      </a:endParaRPr>
                    </a:p>
                    <a:p>
                      <a:pPr algn="ctr" fontAlgn="b"/>
                      <a:r>
                        <a:rPr lang="en-US" sz="1000" b="1" i="0" u="none" strike="noStrike" dirty="0" smtClean="0">
                          <a:solidFill>
                            <a:srgbClr val="000000"/>
                          </a:solidFill>
                          <a:effectLst/>
                          <a:latin typeface="Arial"/>
                        </a:rPr>
                        <a:t>HE </a:t>
                      </a:r>
                      <a:r>
                        <a:rPr lang="en-US" sz="1000" b="1" i="0" u="none" strike="noStrike" dirty="0">
                          <a:solidFill>
                            <a:srgbClr val="000000"/>
                          </a:solidFill>
                          <a:effectLst/>
                          <a:latin typeface="Arial"/>
                        </a:rPr>
                        <a:t>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-2.0%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-2.0%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442957517"/>
              </p:ext>
            </p:extLst>
          </p:nvPr>
        </p:nvGraphicFramePr>
        <p:xfrm>
          <a:off x="4724400" y="3673581"/>
          <a:ext cx="4343406" cy="2346219"/>
        </p:xfrm>
        <a:graphic>
          <a:graphicData uri="http://schemas.openxmlformats.org/drawingml/2006/table">
            <a:tbl>
              <a:tblPr/>
              <a:tblGrid>
                <a:gridCol w="1447800"/>
                <a:gridCol w="482601"/>
                <a:gridCol w="482601"/>
                <a:gridCol w="482601"/>
                <a:gridCol w="482601"/>
                <a:gridCol w="482601"/>
                <a:gridCol w="482601"/>
              </a:tblGrid>
              <a:tr h="309377">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9376">
                <a:tc>
                  <a:txBody>
                    <a:bodyPr/>
                    <a:lstStyle/>
                    <a:p>
                      <a:pPr algn="l" fontAlgn="b"/>
                      <a:endParaRPr lang="en-US" sz="10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1791">
                <a:tc>
                  <a:txBody>
                    <a:bodyPr/>
                    <a:lstStyle/>
                    <a:p>
                      <a:pPr algn="l" fontAlgn="b"/>
                      <a:r>
                        <a:rPr lang="en-US" sz="1000" b="0" i="0" u="none" strike="noStrike" dirty="0">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1791">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1791">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1791">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1791">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-0.9%</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1791">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1791">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1791">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1791">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-2.6%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-2.4%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-1.6%</a:t>
                      </a: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9376">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9376">
                <a:tc>
                  <a:txBody>
                    <a:bodyPr/>
                    <a:lstStyle/>
                    <a:p>
                      <a:pPr algn="l" fontAlgn="b"/>
                      <a:r>
                        <a:rPr lang="en-US" sz="1000" b="0" i="0" u="none" strike="noStrike" dirty="0">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350498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7903</TotalTime>
  <Words>2190</Words>
  <Application>Microsoft Office PowerPoint</Application>
  <PresentationFormat>On-screen Show (4:3)</PresentationFormat>
  <Paragraphs>866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Displacement Vector Signaling for Intra Block Copying  JCTVC-N0154</vt:lpstr>
      <vt:lpstr>Introduction</vt:lpstr>
      <vt:lpstr>Method 1</vt:lpstr>
      <vt:lpstr>Method 2</vt:lpstr>
      <vt:lpstr>Experimental results</vt:lpstr>
      <vt:lpstr>MV with predictor (lossless)</vt:lpstr>
      <vt:lpstr>MV with predictor (lossy)</vt:lpstr>
      <vt:lpstr>PowerPoint Presentation</vt:lpstr>
      <vt:lpstr>PowerPoint Presentation</vt:lpstr>
      <vt:lpstr>Displacement Vector Signaling for Intra Block Copying  JCTVC-N0154</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Joel N1005_v4</cp:lastModifiedBy>
  <cp:revision>371</cp:revision>
  <dcterms:created xsi:type="dcterms:W3CDTF">2011-12-07T01:29:30Z</dcterms:created>
  <dcterms:modified xsi:type="dcterms:W3CDTF">2013-10-22T15:34:25Z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62586400</vt:i4>
  </property>
  <property fmtid="{D5CDD505-2E9C-101B-9397-08002B2CF9AE}" pid="3" name="_NewReviewCycle">
    <vt:lpwstr/>
  </property>
  <property fmtid="{D5CDD505-2E9C-101B-9397-08002B2CF9AE}" pid="4" name="_EmailSubject">
    <vt:lpwstr>Intra BC - slides</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861242673</vt:i4>
  </property>
</Properties>
</file>