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16"/>
  </p:notesMasterIdLst>
  <p:sldIdLst>
    <p:sldId id="256" r:id="rId2"/>
    <p:sldId id="257" r:id="rId3"/>
    <p:sldId id="265" r:id="rId4"/>
    <p:sldId id="266" r:id="rId5"/>
    <p:sldId id="267" r:id="rId6"/>
    <p:sldId id="258" r:id="rId7"/>
    <p:sldId id="260" r:id="rId8"/>
    <p:sldId id="261" r:id="rId9"/>
    <p:sldId id="269" r:id="rId10"/>
    <p:sldId id="268" r:id="rId11"/>
    <p:sldId id="272" r:id="rId12"/>
    <p:sldId id="271" r:id="rId13"/>
    <p:sldId id="262" r:id="rId14"/>
    <p:sldId id="264" r:id="rId1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FF9900"/>
    <a:srgbClr val="2B88AD"/>
    <a:srgbClr val="000000"/>
    <a:srgbClr val="FFFFCC"/>
    <a:srgbClr val="333399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09" autoAdjust="0"/>
    <p:restoredTop sz="86599" autoAdjust="0"/>
  </p:normalViewPr>
  <p:slideViewPr>
    <p:cSldViewPr showGuides="1">
      <p:cViewPr>
        <p:scale>
          <a:sx n="75" d="100"/>
          <a:sy n="75" d="100"/>
        </p:scale>
        <p:origin x="-1692" y="-180"/>
      </p:cViewPr>
      <p:guideLst>
        <p:guide orient="horz" pos="2160"/>
        <p:guide pos="521"/>
      </p:guideLst>
    </p:cSldViewPr>
  </p:slideViewPr>
  <p:outlineViewPr>
    <p:cViewPr>
      <p:scale>
        <a:sx n="33" d="100"/>
        <a:sy n="33" d="100"/>
      </p:scale>
      <p:origin x="0" y="334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11949AC8-CC29-4F0D-AE04-CDF72136DB0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2290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n: </a:t>
            </a:r>
            <a:r>
              <a:rPr lang="de-DE" dirty="0" smtClean="0"/>
              <a:t>die </a:t>
            </a:r>
            <a:r>
              <a:rPr lang="de-DE" dirty="0" err="1" smtClean="0"/>
              <a:t>Conclusions</a:t>
            </a:r>
            <a:r>
              <a:rPr lang="de-DE" dirty="0" smtClean="0"/>
              <a:t> könnten noch knackiger werden. - Mach am besten bei den </a:t>
            </a:r>
            <a:r>
              <a:rPr lang="de-DE" dirty="0" err="1" smtClean="0"/>
              <a:t>results</a:t>
            </a:r>
            <a:r>
              <a:rPr lang="de-DE" dirty="0" smtClean="0"/>
              <a:t> auf einem </a:t>
            </a:r>
            <a:r>
              <a:rPr lang="de-DE" dirty="0" err="1" smtClean="0"/>
              <a:t>einführungsslide</a:t>
            </a:r>
            <a:r>
              <a:rPr lang="de-DE" dirty="0" smtClean="0"/>
              <a:t> noch klar, dass Du CTC für die Referenz hast, und was die </a:t>
            </a:r>
            <a:r>
              <a:rPr lang="de-DE" dirty="0" err="1" smtClean="0"/>
              <a:t>mods</a:t>
            </a:r>
            <a:r>
              <a:rPr lang="de-DE" dirty="0" smtClean="0"/>
              <a:t> für das </a:t>
            </a:r>
            <a:r>
              <a:rPr lang="de-DE" dirty="0" err="1" smtClean="0"/>
              <a:t>Proposal</a:t>
            </a:r>
            <a:r>
              <a:rPr lang="de-DE" dirty="0" smtClean="0"/>
              <a:t> sind</a:t>
            </a:r>
            <a:br>
              <a:rPr lang="de-DE" dirty="0" smtClean="0"/>
            </a:br>
            <a:r>
              <a:rPr lang="de-DE" b="0" dirty="0" smtClean="0">
                <a:effectLst/>
              </a:rPr>
              <a:t>(8:10:47 PM) </a:t>
            </a:r>
            <a:r>
              <a:rPr lang="de-DE" sz="1200" b="1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mathias.wien</a:t>
            </a:r>
            <a:r>
              <a:rPr lang="de-DE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: </a:t>
            </a:r>
            <a:r>
              <a:rPr lang="de-DE" dirty="0" smtClean="0"/>
              <a:t>und die frage, wie man das signalisiert, sollten wir zumindest auf dem letzten Slide noch aufwerfen, vielleicht als TBD...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49AC8-CC29-4F0D-AE04-CDF72136DB0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3261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Similar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idea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JCTVC-</a:t>
            </a:r>
            <a:r>
              <a:rPr lang="de-DE" dirty="0" smtClean="0"/>
              <a:t>O0227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49AC8-CC29-4F0D-AE04-CDF72136DB0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9805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949AC8-CC29-4F0D-AE04-CDF72136DB0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288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2.png"/><Relationship Id="rId7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4" name="AutoShape 26"/>
          <p:cNvSpPr>
            <a:spLocks noChangeArrowheads="1"/>
          </p:cNvSpPr>
          <p:nvPr/>
        </p:nvSpPr>
        <p:spPr bwMode="auto">
          <a:xfrm>
            <a:off x="184150" y="-222250"/>
            <a:ext cx="9232900" cy="809625"/>
          </a:xfrm>
          <a:prstGeom prst="roundRect">
            <a:avLst>
              <a:gd name="adj" fmla="val 20440"/>
            </a:avLst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FDF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9157" name="AutoShape 69"/>
          <p:cNvSpPr>
            <a:spLocks noChangeArrowheads="1"/>
          </p:cNvSpPr>
          <p:nvPr/>
        </p:nvSpPr>
        <p:spPr bwMode="auto">
          <a:xfrm>
            <a:off x="323850" y="261938"/>
            <a:ext cx="7488238" cy="5472112"/>
          </a:xfrm>
          <a:prstGeom prst="roundRect">
            <a:avLst>
              <a:gd name="adj" fmla="val 1509"/>
            </a:avLst>
          </a:prstGeom>
          <a:solidFill>
            <a:schemeClr val="bg1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9116" name="Picture 28" descr="logo_trans_saub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7475"/>
            <a:ext cx="649287" cy="4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1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11188" y="2286000"/>
            <a:ext cx="7054850" cy="1143000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891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89363"/>
            <a:ext cx="6400800" cy="550862"/>
          </a:xfrm>
        </p:spPr>
        <p:txBody>
          <a:bodyPr/>
          <a:lstStyle>
            <a:lvl1pPr marL="0" indent="0">
              <a:buFont typeface="Arial" charset="0"/>
              <a:buNone/>
              <a:defRPr sz="1600" b="1" i="1"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89102" name="Text Box 14"/>
          <p:cNvSpPr txBox="1">
            <a:spLocks noChangeArrowheads="1"/>
          </p:cNvSpPr>
          <p:nvPr/>
        </p:nvSpPr>
        <p:spPr bwMode="auto">
          <a:xfrm>
            <a:off x="611188" y="4340225"/>
            <a:ext cx="64087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sz="1600"/>
              <a:t>Institut für Nachrichtentechnik</a:t>
            </a:r>
          </a:p>
          <a:p>
            <a:r>
              <a:rPr lang="de-DE" sz="1600"/>
              <a:t>RWTH Aachen University</a:t>
            </a:r>
          </a:p>
        </p:txBody>
      </p:sp>
      <p:sp>
        <p:nvSpPr>
          <p:cNvPr id="89131" name="Rectangle 4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973091D-184E-46DB-A397-E0FC26474E3F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7D575F9A-F529-463F-9184-83BE78993661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JCTVC-L0154</a:t>
            </a:r>
            <a:endParaRPr lang="de-DE" dirty="0"/>
          </a:p>
        </p:txBody>
      </p:sp>
      <p:sp>
        <p:nvSpPr>
          <p:cNvPr id="89149" name="AutoShape 61"/>
          <p:cNvSpPr>
            <a:spLocks noChangeArrowheads="1"/>
          </p:cNvSpPr>
          <p:nvPr/>
        </p:nvSpPr>
        <p:spPr bwMode="auto">
          <a:xfrm>
            <a:off x="107950" y="6467475"/>
            <a:ext cx="8928100" cy="288925"/>
          </a:xfrm>
          <a:prstGeom prst="roundRect">
            <a:avLst>
              <a:gd name="adj" fmla="val 26375"/>
            </a:avLst>
          </a:prstGeom>
          <a:solidFill>
            <a:srgbClr val="F8F8F8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9150" name="Picture 62" descr="dez5___rwthlogo_gif_rwthlogo1_schwarz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34"/>
          <a:stretch>
            <a:fillRect/>
          </a:stretch>
        </p:blipFill>
        <p:spPr bwMode="auto">
          <a:xfrm>
            <a:off x="8081963" y="6502400"/>
            <a:ext cx="86518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9151" name="Object 63"/>
          <p:cNvGraphicFramePr>
            <a:graphicFrameLocks noChangeAspect="1"/>
          </p:cNvGraphicFramePr>
          <p:nvPr/>
        </p:nvGraphicFramePr>
        <p:xfrm>
          <a:off x="511175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681" name="CorelPhotoPaint.Image.9" r:id="rId5" imgW="203031" imgH="203031" progId="CorelPhotoPaint.Image.9">
                  <p:embed/>
                </p:oleObj>
              </mc:Choice>
              <mc:Fallback>
                <p:oleObj name="CorelPhotoPaint.Image.9" r:id="rId5" imgW="203031" imgH="203031" progId="CorelPhotoPaint.Image.9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152" name="Object 64"/>
          <p:cNvGraphicFramePr>
            <a:graphicFrameLocks noChangeAspect="1"/>
          </p:cNvGraphicFramePr>
          <p:nvPr/>
        </p:nvGraphicFramePr>
        <p:xfrm>
          <a:off x="4354513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682" name="CorelPhotoPaint.Image.9" r:id="rId7" imgW="203031" imgH="203031" progId="CorelPhotoPaint.Image.9">
                  <p:embed/>
                </p:oleObj>
              </mc:Choice>
              <mc:Fallback>
                <p:oleObj name="CorelPhotoPaint.Image.9" r:id="rId7" imgW="203031" imgH="203031" progId="CorelPhotoPaint.Image.9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53" name="Rectangle 65"/>
          <p:cNvSpPr>
            <a:spLocks noChangeArrowheads="1"/>
          </p:cNvSpPr>
          <p:nvPr/>
        </p:nvSpPr>
        <p:spPr bwMode="auto">
          <a:xfrm>
            <a:off x="2122488" y="6524625"/>
            <a:ext cx="187325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Institut für Nachrichtentechnik</a:t>
            </a:r>
          </a:p>
        </p:txBody>
      </p:sp>
      <p:sp>
        <p:nvSpPr>
          <p:cNvPr id="89154" name="Rectangle 66"/>
          <p:cNvSpPr>
            <a:spLocks noChangeArrowheads="1"/>
          </p:cNvSpPr>
          <p:nvPr/>
        </p:nvSpPr>
        <p:spPr bwMode="auto">
          <a:xfrm>
            <a:off x="4427538" y="6557963"/>
            <a:ext cx="1584325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RWTH Aachen University</a:t>
            </a:r>
          </a:p>
        </p:txBody>
      </p:sp>
      <p:graphicFrame>
        <p:nvGraphicFramePr>
          <p:cNvPr id="89155" name="Object 67"/>
          <p:cNvGraphicFramePr>
            <a:graphicFrameLocks noChangeAspect="1"/>
          </p:cNvGraphicFramePr>
          <p:nvPr/>
        </p:nvGraphicFramePr>
        <p:xfrm>
          <a:off x="2046288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683" name="CorelPhotoPaint.Image.9" r:id="rId8" imgW="203031" imgH="203031" progId="CorelPhotoPaint.Image.9">
                  <p:embed/>
                </p:oleObj>
              </mc:Choice>
              <mc:Fallback>
                <p:oleObj name="CorelPhotoPaint.Image.9" r:id="rId8" imgW="203031" imgH="203031" progId="CorelPhotoPaint.Image.9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8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56" name="Rectangle 68"/>
          <p:cNvSpPr>
            <a:spLocks noChangeArrowheads="1"/>
          </p:cNvSpPr>
          <p:nvPr/>
        </p:nvSpPr>
        <p:spPr bwMode="auto">
          <a:xfrm>
            <a:off x="611188" y="6524625"/>
            <a:ext cx="14398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 dirty="0" smtClean="0"/>
              <a:t>Christian Feldmann</a:t>
            </a:r>
            <a:endParaRPr lang="de-DE" sz="900" dirty="0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61282C-0C59-4AA4-90D0-222DB3DE776F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8C872A00-FAF8-4413-91EB-12D80CCEEA2C}" type="datetime1">
              <a:rPr lang="de-DE"/>
              <a:pPr/>
              <a:t>24.10.2013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3647139041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98450"/>
            <a:ext cx="2057400" cy="5794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98450"/>
            <a:ext cx="6019800" cy="57943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5E6B42-0EA0-4DAA-9CFF-89E7EF46CDDB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7FB530FA-8BDD-49CE-8371-112430793A8B}" type="datetime1">
              <a:rPr lang="de-DE"/>
              <a:pPr/>
              <a:t>24.10.2013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307295666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2B3AFB-1042-4298-83F7-A4E8CC8A1D99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 JCTVC-L0154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467270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EA0AE5-BFE7-477D-8DB7-1CA88CC37A65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FCCCAD23-520B-4D12-BDD5-B385F24A2B2D}" type="datetime1">
              <a:rPr lang="de-DE"/>
              <a:pPr/>
              <a:t>24.10.2013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82220505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810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A120E3-14B7-49B9-9F8C-E9F95490FA47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698E0F93-FD8E-411D-952D-B838361CDC9E}" type="datetime1">
              <a:rPr lang="de-DE"/>
              <a:pPr/>
              <a:t>24.10.2013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2731461374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C71611-4E85-4A83-8382-C31CE3B5B12B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C3C64919-2BD1-49A5-9C03-338741D537A3}" type="datetime1">
              <a:rPr lang="de-DE"/>
              <a:pPr/>
              <a:t>24.10.2013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2067257990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E33DE3-AAF5-4CC5-82AD-031DBB471AA7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50D1D72A-ACFA-4ECA-B911-EAFCA5F660D0}" type="datetime1">
              <a:rPr lang="de-DE"/>
              <a:pPr/>
              <a:t>24.10.2013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2430555018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87FF7E-FFC9-4F14-9E14-7C34B3D210A6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921C7DF5-E3DD-4277-AF7B-E87A56ED2371}" type="datetime1">
              <a:rPr lang="de-DE"/>
              <a:pPr/>
              <a:t>24.10.2013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3336742658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C924ED-95F0-4A31-9BF8-FCB3F49E971E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7137E3AB-54DB-4630-B100-AC6E61C04076}" type="datetime1">
              <a:rPr lang="de-DE"/>
              <a:pPr/>
              <a:t>24.10.2013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3998732484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2E68EE-20BF-4A7B-AF3D-D5FA57022394}" type="slidenum">
              <a:rPr lang="en-US"/>
              <a:pPr/>
              <a:t>‹Nr.›</a:t>
            </a:fld>
            <a:r>
              <a:rPr lang="en-US"/>
              <a:t> </a:t>
            </a:r>
            <a:r>
              <a:rPr lang="de-DE"/>
              <a:t>  </a:t>
            </a:r>
            <a:r>
              <a:rPr lang="de-DE">
                <a:solidFill>
                  <a:schemeClr val="folHlink"/>
                </a:solidFill>
              </a:rPr>
              <a:t>| </a:t>
            </a:r>
            <a:r>
              <a:rPr lang="de-DE"/>
              <a:t>  </a:t>
            </a:r>
            <a:fld id="{1C514560-F117-425A-B457-034D31505F2F}" type="datetime1">
              <a:rPr lang="de-DE"/>
              <a:pPr/>
              <a:t>24.10.2013</a:t>
            </a:fld>
            <a:r>
              <a:rPr lang="de-DE"/>
              <a:t>   </a:t>
            </a:r>
            <a:r>
              <a:rPr lang="de-DE">
                <a:solidFill>
                  <a:schemeClr val="folHlink"/>
                </a:solidFill>
              </a:rPr>
              <a:t>|</a:t>
            </a:r>
            <a:r>
              <a:rPr lang="de-DE"/>
              <a:t>   &lt;NAME VERANSTALTUNG / ANLASS&gt;</a:t>
            </a:r>
          </a:p>
        </p:txBody>
      </p:sp>
    </p:spTree>
    <p:extLst>
      <p:ext uri="{BB962C8B-B14F-4D97-AF65-F5344CB8AC3E}">
        <p14:creationId xmlns:p14="http://schemas.microsoft.com/office/powerpoint/2010/main" val="7736225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20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3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87" name="AutoShape 23"/>
          <p:cNvSpPr>
            <a:spLocks noChangeArrowheads="1"/>
          </p:cNvSpPr>
          <p:nvPr/>
        </p:nvSpPr>
        <p:spPr bwMode="auto">
          <a:xfrm>
            <a:off x="184150" y="-222250"/>
            <a:ext cx="9232900" cy="809625"/>
          </a:xfrm>
          <a:prstGeom prst="roundRect">
            <a:avLst>
              <a:gd name="adj" fmla="val 20440"/>
            </a:avLst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DFDFD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8088" name="Picture 24" descr="logo_trans_saube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17475"/>
            <a:ext cx="649287" cy="4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089" name="AutoShape 25"/>
          <p:cNvSpPr>
            <a:spLocks noChangeArrowheads="1"/>
          </p:cNvSpPr>
          <p:nvPr/>
        </p:nvSpPr>
        <p:spPr bwMode="auto">
          <a:xfrm>
            <a:off x="323850" y="261938"/>
            <a:ext cx="7488238" cy="503237"/>
          </a:xfrm>
          <a:prstGeom prst="roundRect">
            <a:avLst>
              <a:gd name="adj" fmla="val 15440"/>
            </a:avLst>
          </a:prstGeom>
          <a:solidFill>
            <a:schemeClr val="bg1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Master-Textformat zu bearbeiten.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8808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98450"/>
            <a:ext cx="813593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</a:t>
            </a:r>
          </a:p>
        </p:txBody>
      </p:sp>
      <p:sp>
        <p:nvSpPr>
          <p:cNvPr id="8810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237288"/>
            <a:ext cx="8355012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0"/>
            </a:lvl1pPr>
          </a:lstStyle>
          <a:p>
            <a:fld id="{FC5AD19A-0F7F-4137-8FCE-5A04DECFE20A}" type="slidenum">
              <a:rPr lang="en-US" smtClean="0"/>
              <a:pPr/>
              <a:t>‹Nr.›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229535B7-883A-4793-B2E1-7AD74D15112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 JCTVC-L0154</a:t>
            </a:r>
            <a:endParaRPr lang="de-DE" dirty="0"/>
          </a:p>
        </p:txBody>
      </p:sp>
      <p:sp>
        <p:nvSpPr>
          <p:cNvPr id="88109" name="AutoShape 45"/>
          <p:cNvSpPr>
            <a:spLocks noChangeArrowheads="1"/>
          </p:cNvSpPr>
          <p:nvPr/>
        </p:nvSpPr>
        <p:spPr bwMode="auto">
          <a:xfrm>
            <a:off x="107950" y="6467475"/>
            <a:ext cx="8928100" cy="288925"/>
          </a:xfrm>
          <a:prstGeom prst="roundRect">
            <a:avLst>
              <a:gd name="adj" fmla="val 26375"/>
            </a:avLst>
          </a:prstGeom>
          <a:solidFill>
            <a:srgbClr val="F8F8F8"/>
          </a:solidFill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8110" name="Picture 46" descr="dez5___rwthlogo_gif_rwthlogo1_schwarz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434"/>
          <a:stretch>
            <a:fillRect/>
          </a:stretch>
        </p:blipFill>
        <p:spPr bwMode="auto">
          <a:xfrm>
            <a:off x="8081963" y="6502400"/>
            <a:ext cx="86518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8111" name="Object 47"/>
          <p:cNvGraphicFramePr>
            <a:graphicFrameLocks noChangeAspect="1"/>
          </p:cNvGraphicFramePr>
          <p:nvPr/>
        </p:nvGraphicFramePr>
        <p:xfrm>
          <a:off x="511175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639" name="CorelPhotoPaint.Image.9" r:id="rId16" imgW="203031" imgH="203031" progId="CorelPhotoPaint.Image.9">
                  <p:embed/>
                </p:oleObj>
              </mc:Choice>
              <mc:Fallback>
                <p:oleObj name="CorelPhotoPaint.Image.9" r:id="rId16" imgW="203031" imgH="203031" progId="CorelPhotoPaint.Image.9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112" name="Object 48"/>
          <p:cNvGraphicFramePr>
            <a:graphicFrameLocks noChangeAspect="1"/>
          </p:cNvGraphicFramePr>
          <p:nvPr/>
        </p:nvGraphicFramePr>
        <p:xfrm>
          <a:off x="4354513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640" name="CorelPhotoPaint.Image.9" r:id="rId18" imgW="203031" imgH="203031" progId="CorelPhotoPaint.Image.9">
                  <p:embed/>
                </p:oleObj>
              </mc:Choice>
              <mc:Fallback>
                <p:oleObj name="CorelPhotoPaint.Image.9" r:id="rId18" imgW="203031" imgH="203031" progId="CorelPhotoPaint.Image.9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4513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3" name="Rectangle 49"/>
          <p:cNvSpPr>
            <a:spLocks noChangeArrowheads="1"/>
          </p:cNvSpPr>
          <p:nvPr/>
        </p:nvSpPr>
        <p:spPr bwMode="auto">
          <a:xfrm>
            <a:off x="2122488" y="6524625"/>
            <a:ext cx="187325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Institut für Nachrichtentechnik</a:t>
            </a:r>
          </a:p>
        </p:txBody>
      </p:sp>
      <p:sp>
        <p:nvSpPr>
          <p:cNvPr id="88114" name="Rectangle 50"/>
          <p:cNvSpPr>
            <a:spLocks noChangeArrowheads="1"/>
          </p:cNvSpPr>
          <p:nvPr/>
        </p:nvSpPr>
        <p:spPr bwMode="auto">
          <a:xfrm>
            <a:off x="4427538" y="6557963"/>
            <a:ext cx="1584325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/>
              <a:t>RWTH Aachen University</a:t>
            </a:r>
          </a:p>
        </p:txBody>
      </p:sp>
      <p:graphicFrame>
        <p:nvGraphicFramePr>
          <p:cNvPr id="88115" name="Object 51"/>
          <p:cNvGraphicFramePr>
            <a:graphicFrameLocks noChangeAspect="1"/>
          </p:cNvGraphicFramePr>
          <p:nvPr/>
        </p:nvGraphicFramePr>
        <p:xfrm>
          <a:off x="2046288" y="6578600"/>
          <a:ext cx="76200" cy="7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641" name="CorelPhotoPaint.Image.9" r:id="rId19" imgW="203031" imgH="203031" progId="CorelPhotoPaint.Image.9">
                  <p:embed/>
                </p:oleObj>
              </mc:Choice>
              <mc:Fallback>
                <p:oleObj name="CorelPhotoPaint.Image.9" r:id="rId19" imgW="203031" imgH="203031" progId="CorelPhotoPaint.Image.9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288" y="6578600"/>
                        <a:ext cx="76200" cy="7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116" name="Rectangle 52"/>
          <p:cNvSpPr>
            <a:spLocks noChangeArrowheads="1"/>
          </p:cNvSpPr>
          <p:nvPr/>
        </p:nvSpPr>
        <p:spPr bwMode="auto">
          <a:xfrm>
            <a:off x="611188" y="6524625"/>
            <a:ext cx="14398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de-DE" sz="900" dirty="0" smtClean="0"/>
              <a:t>Christian</a:t>
            </a:r>
            <a:r>
              <a:rPr lang="de-DE" sz="900" baseline="0" dirty="0" smtClean="0"/>
              <a:t> Feldmann</a:t>
            </a:r>
            <a:endParaRPr lang="de-DE" sz="9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wipe dir="r"/>
  </p:transition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2B88AD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2pPr>
      <a:lvl3pPr marL="13716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3pPr>
      <a:lvl4pPr marL="18288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4pPr>
      <a:lvl5pPr marL="22860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5pPr>
      <a:lvl6pPr marL="27432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6pPr>
      <a:lvl7pPr marL="32004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7pPr>
      <a:lvl8pPr marL="36576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8pPr>
      <a:lvl9pPr marL="4114800" indent="-457200" algn="l" rtl="0" eaLnBrk="1" fontAlgn="base" hangingPunct="1">
        <a:spcBef>
          <a:spcPct val="20000"/>
        </a:spcBef>
        <a:spcAft>
          <a:spcPct val="0"/>
        </a:spcAft>
        <a:buSzPct val="35000"/>
        <a:buFont typeface="Arial" charset="0"/>
        <a:buBlip>
          <a:blip r:embed="rId20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286000"/>
            <a:ext cx="7054850" cy="1287016"/>
          </a:xfrm>
        </p:spPr>
        <p:txBody>
          <a:bodyPr/>
          <a:lstStyle/>
          <a:p>
            <a:r>
              <a:rPr lang="en-CA" dirty="0"/>
              <a:t>[AHG16] </a:t>
            </a:r>
            <a:r>
              <a:rPr lang="en-CA" dirty="0" smtClean="0"/>
              <a:t>JCTVC-O0145 </a:t>
            </a:r>
            <a:r>
              <a:rPr lang="en-CA" dirty="0" smtClean="0"/>
              <a:t>- Key </a:t>
            </a:r>
            <a:r>
              <a:rPr lang="en-CA" dirty="0"/>
              <a:t>picture concept and single loop decoding</a:t>
            </a:r>
            <a:endParaRPr lang="en-US" dirty="0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Christian Feldmann, </a:t>
            </a:r>
            <a:r>
              <a:rPr lang="en-US" dirty="0" smtClean="0"/>
              <a:t>Mathias </a:t>
            </a:r>
            <a:r>
              <a:rPr lang="en-US" dirty="0" smtClean="0"/>
              <a:t>Wien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 – Modified scheme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Original scheme:</a:t>
            </a:r>
          </a:p>
          <a:p>
            <a:pPr lvl="1"/>
            <a:r>
              <a:rPr lang="en-US" dirty="0" smtClean="0"/>
              <a:t>Use unfiltered BL reconstruction for inter layer prediction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Modified scheme:</a:t>
            </a:r>
          </a:p>
          <a:p>
            <a:pPr lvl="1"/>
            <a:r>
              <a:rPr lang="en-US" dirty="0" smtClean="0"/>
              <a:t>Use filtered BL reconstruction for inter layer prediction in key pictures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10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en-CA" dirty="0"/>
              <a:t>JCTVC-O0145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7477727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 smtClean="0"/>
              <a:t>– Results (vs. </a:t>
            </a:r>
            <a:r>
              <a:rPr lang="en-US" dirty="0" smtClean="0"/>
              <a:t>SHM3.0.1 </a:t>
            </a:r>
            <a:r>
              <a:rPr lang="en-US" dirty="0" smtClean="0"/>
              <a:t>CTC)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11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en-CA" dirty="0"/>
              <a:t>JCTVC-O0145 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1987304"/>
              </p:ext>
            </p:extLst>
          </p:nvPr>
        </p:nvGraphicFramePr>
        <p:xfrm>
          <a:off x="395536" y="980728"/>
          <a:ext cx="8424937" cy="21088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1340"/>
                <a:gridCol w="1156066"/>
                <a:gridCol w="1133634"/>
                <a:gridCol w="1156066"/>
                <a:gridCol w="157828"/>
                <a:gridCol w="934145"/>
                <a:gridCol w="911713"/>
                <a:gridCol w="934145"/>
              </a:tblGrid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BD-Rate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RA HEVC SNR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 HEVC SNR BL ONLY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 A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-0,7%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-8,2%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-8,1%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6,5%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3,3%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3,5%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 B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-0,7%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-6,3%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-8,1%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6,5%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4,6%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4,5%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Overall (Test </a:t>
                      </a:r>
                      <a:r>
                        <a:rPr lang="en-US" sz="1800" dirty="0" err="1">
                          <a:effectLst/>
                        </a:rPr>
                        <a:t>vs</a:t>
                      </a:r>
                      <a:r>
                        <a:rPr lang="en-US" sz="1800" dirty="0">
                          <a:effectLst/>
                        </a:rPr>
                        <a:t> Ref)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-0,7%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/>
                          <a:ea typeface="Times New Roman"/>
                        </a:rPr>
                        <a:t>-6,8%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/>
                          <a:ea typeface="Times New Roman"/>
                        </a:rPr>
                        <a:t>-8,1%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de-DE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/>
                          <a:ea typeface="Times New Roman"/>
                        </a:rPr>
                        <a:t>6,5%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/>
                          <a:ea typeface="Times New Roman"/>
                        </a:rPr>
                        <a:t>4,2%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/>
                          <a:ea typeface="Times New Roman"/>
                        </a:rPr>
                        <a:t>4,2%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176814"/>
              </p:ext>
            </p:extLst>
          </p:nvPr>
        </p:nvGraphicFramePr>
        <p:xfrm>
          <a:off x="1403648" y="3429000"/>
          <a:ext cx="6591929" cy="21616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6224"/>
                <a:gridCol w="1525235"/>
                <a:gridCol w="1525235"/>
                <a:gridCol w="1525235"/>
              </a:tblGrid>
              <a:tr h="403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 HEVC SNR BL </a:t>
                      </a:r>
                      <a:r>
                        <a:rPr lang="en-US" sz="1800" dirty="0" smtClean="0">
                          <a:effectLst/>
                        </a:rPr>
                        <a:t>ONLY (BD-PRSN)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 A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-0,2748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-0,0723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-0,0658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 B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-0,1632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-0,0613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  <a:latin typeface="Arial"/>
                          <a:ea typeface="Times New Roman"/>
                        </a:rPr>
                        <a:t>-0,0816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Overall (Test </a:t>
                      </a:r>
                      <a:r>
                        <a:rPr lang="en-US" sz="1800" dirty="0" err="1">
                          <a:effectLst/>
                        </a:rPr>
                        <a:t>vs</a:t>
                      </a:r>
                      <a:r>
                        <a:rPr lang="en-US" sz="1800" dirty="0">
                          <a:effectLst/>
                        </a:rPr>
                        <a:t> Ref)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/>
                          <a:ea typeface="Times New Roman"/>
                        </a:rPr>
                        <a:t>-0,1951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/>
                          <a:ea typeface="Times New Roman"/>
                        </a:rPr>
                        <a:t>-0,0644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/>
                          <a:ea typeface="Times New Roman"/>
                        </a:rPr>
                        <a:t>-0,0771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9179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 – Complexity Results </a:t>
            </a:r>
            <a:r>
              <a:rPr lang="en-US" dirty="0"/>
              <a:t>(vs. SHM3.0.1 CTC)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9338624"/>
              </p:ext>
            </p:extLst>
          </p:nvPr>
        </p:nvGraphicFramePr>
        <p:xfrm>
          <a:off x="467544" y="980728"/>
          <a:ext cx="7992890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6"/>
                <a:gridCol w="810090"/>
                <a:gridCol w="810090"/>
                <a:gridCol w="810090"/>
                <a:gridCol w="810090"/>
                <a:gridCol w="331238"/>
                <a:gridCol w="799289"/>
                <a:gridCol w="799289"/>
                <a:gridCol w="799289"/>
                <a:gridCol w="799289"/>
              </a:tblGrid>
              <a:tr h="324036">
                <a:tc>
                  <a:txBody>
                    <a:bodyPr/>
                    <a:lstStyle/>
                    <a:p>
                      <a:endParaRPr lang="de-DE" sz="1800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 HEVC SNR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LD-B HEVC SNR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Pure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DDR2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DDR3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Mults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de-DE" sz="1800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Pure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DDR2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DDR3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Mults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Class A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endParaRPr lang="de-DE" sz="1800">
                        <a:effectLst/>
                        <a:latin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76%</a:t>
                      </a:r>
                    </a:p>
                  </a:txBody>
                  <a:tcPr marL="0" marR="0" marT="0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 B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endParaRPr lang="de-DE" sz="1800">
                        <a:effectLst/>
                        <a:latin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75%</a:t>
                      </a:r>
                    </a:p>
                  </a:txBody>
                  <a:tcPr marL="0" marR="0" marT="0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Overall 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75%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12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en-CA" dirty="0"/>
              <a:t>JCTVC-O0145 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470842"/>
              </p:ext>
            </p:extLst>
          </p:nvPr>
        </p:nvGraphicFramePr>
        <p:xfrm>
          <a:off x="2267746" y="3140968"/>
          <a:ext cx="4968551" cy="283845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002251"/>
                <a:gridCol w="1483150"/>
                <a:gridCol w="1483150"/>
              </a:tblGrid>
              <a:tr h="279778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>
                          <a:effectLst/>
                        </a:rPr>
                        <a:t>RA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>
                          <a:effectLst/>
                        </a:rPr>
                        <a:t>LDB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Inter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79,11%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85,33%</a:t>
                      </a: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Intra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83,25%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76,53%</a:t>
                      </a: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 err="1">
                          <a:effectLst/>
                        </a:rPr>
                        <a:t>Pix</a:t>
                      </a:r>
                      <a:r>
                        <a:rPr lang="de-DE" sz="1800" u="none" strike="noStrike" dirty="0">
                          <a:effectLst/>
                        </a:rPr>
                        <a:t> MV </a:t>
                      </a:r>
                      <a:r>
                        <a:rPr lang="de-DE" sz="1800" u="none" strike="noStrike" dirty="0" err="1">
                          <a:effectLst/>
                        </a:rPr>
                        <a:t>Full</a:t>
                      </a:r>
                      <a:r>
                        <a:rPr lang="de-DE" sz="1800" u="none" strike="noStrike" dirty="0">
                          <a:effectLst/>
                        </a:rPr>
                        <a:t> </a:t>
                      </a:r>
                      <a:r>
                        <a:rPr lang="de-DE" sz="1800" u="none" strike="noStrike" dirty="0" err="1">
                          <a:effectLst/>
                        </a:rPr>
                        <a:t>Sum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47,70%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55,84%</a:t>
                      </a: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MV Half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60,60%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77,87%</a:t>
                      </a: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MV Quarter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61,30%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74,22%</a:t>
                      </a:r>
                    </a:p>
                  </a:txBody>
                  <a:tcPr marL="9525" marR="9525" marT="9525" marB="0" anchor="b"/>
                </a:tc>
              </a:tr>
              <a:tr h="27977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MV Full BL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5,25%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2,11%</a:t>
                      </a: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 err="1">
                          <a:effectLst/>
                        </a:rPr>
                        <a:t>Pix</a:t>
                      </a:r>
                      <a:r>
                        <a:rPr lang="de-DE" sz="1800" u="none" strike="noStrike" dirty="0">
                          <a:effectLst/>
                        </a:rPr>
                        <a:t> </a:t>
                      </a:r>
                      <a:r>
                        <a:rPr lang="de-DE" sz="1800" u="none" strike="noStrike" dirty="0" err="1">
                          <a:effectLst/>
                        </a:rPr>
                        <a:t>Inv</a:t>
                      </a:r>
                      <a:r>
                        <a:rPr lang="de-DE" sz="1800" u="none" strike="noStrike" dirty="0">
                          <a:effectLst/>
                        </a:rPr>
                        <a:t> </a:t>
                      </a:r>
                      <a:r>
                        <a:rPr lang="de-DE" sz="1800" u="none" strike="noStrike" dirty="0" err="1">
                          <a:effectLst/>
                        </a:rPr>
                        <a:t>Transf</a:t>
                      </a:r>
                      <a:r>
                        <a:rPr lang="de-DE" sz="1800" u="none" strike="noStrike" dirty="0">
                          <a:effectLst/>
                        </a:rPr>
                        <a:t> Y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98,28%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94,67%</a:t>
                      </a: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Deblocking Y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63,33%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66,86%</a:t>
                      </a:r>
                    </a:p>
                  </a:txBody>
                  <a:tcPr marL="9525" marR="9525" marT="9525" marB="0" anchor="b"/>
                </a:tc>
              </a:tr>
              <a:tr h="27977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SAO Y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101,60%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95,60%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1042571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smtClean="0"/>
              <a:t>key picture concept </a:t>
            </a:r>
            <a:r>
              <a:rPr lang="en-US" dirty="0" smtClean="0"/>
              <a:t>increases overall performance</a:t>
            </a:r>
          </a:p>
          <a:p>
            <a:r>
              <a:rPr lang="en-US" dirty="0" smtClean="0"/>
              <a:t>Drift when decoding </a:t>
            </a:r>
            <a:r>
              <a:rPr lang="en-US" dirty="0" smtClean="0"/>
              <a:t>only BL</a:t>
            </a:r>
            <a:endParaRPr lang="en-US" dirty="0" smtClean="0"/>
          </a:p>
          <a:p>
            <a:r>
              <a:rPr lang="en-US" dirty="0" smtClean="0"/>
              <a:t>No low level </a:t>
            </a:r>
            <a:r>
              <a:rPr lang="en-US" dirty="0" smtClean="0"/>
              <a:t>changes</a:t>
            </a:r>
            <a:endParaRPr lang="en-US" dirty="0" smtClean="0"/>
          </a:p>
          <a:p>
            <a:r>
              <a:rPr lang="en-US" dirty="0" smtClean="0"/>
              <a:t>Single </a:t>
            </a:r>
            <a:r>
              <a:rPr lang="en-US" dirty="0" smtClean="0"/>
              <a:t>loop </a:t>
            </a:r>
            <a:r>
              <a:rPr lang="en-US" dirty="0" smtClean="0"/>
              <a:t>decoding:</a:t>
            </a:r>
            <a:endParaRPr lang="en-US" dirty="0" smtClean="0"/>
          </a:p>
          <a:p>
            <a:pPr lvl="1"/>
            <a:r>
              <a:rPr lang="en-US" dirty="0" smtClean="0"/>
              <a:t>Performance </a:t>
            </a:r>
            <a:r>
              <a:rPr lang="en-US" dirty="0" smtClean="0"/>
              <a:t>1.2%, modified scheme -0.7%</a:t>
            </a:r>
          </a:p>
          <a:p>
            <a:pPr lvl="1"/>
            <a:r>
              <a:rPr lang="en-US" dirty="0" smtClean="0"/>
              <a:t>Significant complexity reduction</a:t>
            </a:r>
          </a:p>
          <a:p>
            <a:pPr lvl="1"/>
            <a:r>
              <a:rPr lang="en-US" dirty="0" smtClean="0"/>
              <a:t>Specification change:</a:t>
            </a:r>
          </a:p>
          <a:p>
            <a:pPr lvl="2"/>
            <a:r>
              <a:rPr lang="en-US" dirty="0" smtClean="0"/>
              <a:t>Prediction structure (see JCTVC-O0227)</a:t>
            </a:r>
          </a:p>
          <a:p>
            <a:pPr lvl="2"/>
            <a:r>
              <a:rPr lang="en-US" dirty="0" smtClean="0"/>
              <a:t>Constrained Intra</a:t>
            </a:r>
          </a:p>
          <a:p>
            <a:pPr lvl="2"/>
            <a:r>
              <a:rPr lang="en-US" dirty="0" smtClean="0"/>
              <a:t>Only 0 mv for inter layer prediction</a:t>
            </a:r>
            <a:endParaRPr lang="en-US" dirty="0" smtClean="0"/>
          </a:p>
          <a:p>
            <a:pPr lvl="2"/>
            <a:r>
              <a:rPr lang="en-US" dirty="0" smtClean="0"/>
              <a:t>no filtering in BL for non key pictures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13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en-CA" dirty="0"/>
              <a:t>JCTVC-O0145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2277654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Proposal:</a:t>
            </a:r>
          </a:p>
          <a:p>
            <a:pPr lvl="1"/>
            <a:r>
              <a:rPr lang="en-US" dirty="0" smtClean="0"/>
              <a:t>Consider inclusion of single loop SNR decoding in the design</a:t>
            </a:r>
          </a:p>
          <a:p>
            <a:pPr lvl="1"/>
            <a:r>
              <a:rPr lang="en-US" dirty="0" smtClean="0"/>
              <a:t>Continue CE with updated schemes</a:t>
            </a:r>
          </a:p>
          <a:p>
            <a:pPr lvl="1"/>
            <a:endParaRPr lang="en-US" dirty="0"/>
          </a:p>
          <a:p>
            <a:r>
              <a:rPr lang="en-US" dirty="0"/>
              <a:t>Thanks to </a:t>
            </a:r>
            <a:r>
              <a:rPr lang="en-US" dirty="0" err="1" smtClean="0"/>
              <a:t>InterDigital</a:t>
            </a:r>
            <a:r>
              <a:rPr lang="en-US" dirty="0" smtClean="0"/>
              <a:t> for </a:t>
            </a:r>
            <a:r>
              <a:rPr lang="en-US" dirty="0"/>
              <a:t>cross checking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14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en-CA" dirty="0"/>
              <a:t>JCTVC-O0145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6987031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– Key picture concept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picture concept in </a:t>
            </a:r>
            <a:r>
              <a:rPr lang="en-US" dirty="0" smtClean="0"/>
              <a:t>SHM3.0.1</a:t>
            </a:r>
            <a:endParaRPr lang="en-US" dirty="0" smtClean="0"/>
          </a:p>
          <a:p>
            <a:pPr lvl="1"/>
            <a:r>
              <a:rPr lang="en-US" dirty="0" smtClean="0"/>
              <a:t>1 Key picture per GOP (POC 0,8,…)</a:t>
            </a:r>
          </a:p>
          <a:p>
            <a:pPr lvl="1"/>
            <a:r>
              <a:rPr lang="en-US" dirty="0"/>
              <a:t>BL key pictures:</a:t>
            </a:r>
          </a:p>
          <a:p>
            <a:pPr lvl="2"/>
            <a:r>
              <a:rPr lang="en-US" dirty="0"/>
              <a:t>Use only other BL key pictures for inter prediction (POC -8,-16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BL non key pictures:</a:t>
            </a:r>
          </a:p>
          <a:p>
            <a:pPr lvl="2"/>
            <a:r>
              <a:rPr lang="en-US" dirty="0" smtClean="0"/>
              <a:t>Use EL reconstruction for inter prediction</a:t>
            </a:r>
          </a:p>
          <a:p>
            <a:pPr lvl="2"/>
            <a:r>
              <a:rPr lang="en-US" dirty="0" smtClean="0"/>
              <a:t>TMVP: Use BL or deactivate</a:t>
            </a:r>
            <a:endParaRPr lang="en-US" dirty="0" smtClean="0"/>
          </a:p>
          <a:p>
            <a:pPr lvl="1"/>
            <a:r>
              <a:rPr lang="en-US" dirty="0" smtClean="0"/>
              <a:t>Requires Multi-loop decoding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2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en-CA" dirty="0"/>
              <a:t>JCTVC-O0145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74669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1 - </a:t>
            </a:r>
            <a:r>
              <a:rPr lang="de-DE" dirty="0" err="1" smtClean="0"/>
              <a:t>Conventional</a:t>
            </a:r>
            <a:r>
              <a:rPr lang="de-DE" dirty="0" smtClean="0"/>
              <a:t> </a:t>
            </a:r>
            <a:r>
              <a:rPr lang="de-DE" dirty="0" err="1" smtClean="0"/>
              <a:t>prediction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35696" y="980728"/>
            <a:ext cx="5472608" cy="3587088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3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en-CA" dirty="0"/>
              <a:t>JCTVC-O0145 </a:t>
            </a:r>
            <a:endParaRPr lang="de-DE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457200" y="4797151"/>
            <a:ext cx="8229600" cy="1295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3716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8288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2860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743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32004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6576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41148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0" kern="0" dirty="0" smtClean="0"/>
              <a:t>GOP size 8</a:t>
            </a:r>
          </a:p>
          <a:p>
            <a:r>
              <a:rPr lang="en-US" b="0" kern="0" dirty="0" smtClean="0"/>
              <a:t>SHM 3.0.1 random access</a:t>
            </a:r>
          </a:p>
        </p:txBody>
      </p:sp>
    </p:spTree>
    <p:extLst>
      <p:ext uri="{BB962C8B-B14F-4D97-AF65-F5344CB8AC3E}">
        <p14:creationId xmlns:p14="http://schemas.microsoft.com/office/powerpoint/2010/main" val="411783633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1 - Key </a:t>
            </a:r>
            <a:r>
              <a:rPr lang="de-DE" dirty="0" err="1"/>
              <a:t>picture</a:t>
            </a:r>
            <a:r>
              <a:rPr lang="de-DE" dirty="0"/>
              <a:t> </a:t>
            </a:r>
            <a:r>
              <a:rPr lang="de-DE" dirty="0" err="1"/>
              <a:t>concept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5472607" cy="3587088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4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en-CA" dirty="0"/>
              <a:t>JCTVC-O0145 </a:t>
            </a:r>
            <a:endParaRPr lang="de-DE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457200" y="4797151"/>
            <a:ext cx="8229600" cy="1295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3716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8288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2860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743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32004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6576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41148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0" kern="0" dirty="0" smtClean="0"/>
              <a:t>Periodic key pictures (0, 8, 16 …)</a:t>
            </a:r>
          </a:p>
          <a:p>
            <a:r>
              <a:rPr lang="en-US" b="0" kern="0" dirty="0" smtClean="0"/>
              <a:t>Non key pictures predict from EL</a:t>
            </a:r>
          </a:p>
        </p:txBody>
      </p:sp>
    </p:spTree>
    <p:extLst>
      <p:ext uri="{BB962C8B-B14F-4D97-AF65-F5344CB8AC3E}">
        <p14:creationId xmlns:p14="http://schemas.microsoft.com/office/powerpoint/2010/main" val="354589683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1 - Key </a:t>
            </a:r>
            <a:r>
              <a:rPr lang="de-DE" dirty="0" err="1" smtClean="0"/>
              <a:t>picture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r>
              <a:rPr lang="de-DE" dirty="0" smtClean="0"/>
              <a:t> - Drift</a:t>
            </a:r>
            <a:endParaRPr lang="de-DE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980728"/>
            <a:ext cx="5472607" cy="3587087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5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en-CA" dirty="0"/>
              <a:t>JCTVC-O0145 </a:t>
            </a:r>
            <a:endParaRPr lang="de-DE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457200" y="4797151"/>
            <a:ext cx="8229600" cy="1295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3716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8288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2860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7432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32004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6576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4114800" indent="-457200" algn="l" rtl="0" eaLnBrk="1" fontAlgn="base" hangingPunct="1">
              <a:spcBef>
                <a:spcPct val="20000"/>
              </a:spcBef>
              <a:spcAft>
                <a:spcPct val="0"/>
              </a:spcAft>
              <a:buSzPct val="35000"/>
              <a:buFont typeface="Arial" charset="0"/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0" kern="0" dirty="0" smtClean="0"/>
              <a:t>Decoding BL only</a:t>
            </a:r>
          </a:p>
          <a:p>
            <a:r>
              <a:rPr lang="en-US" b="0" kern="0" dirty="0" smtClean="0"/>
              <a:t>In BL: Use BL for prediction</a:t>
            </a:r>
          </a:p>
          <a:p>
            <a:r>
              <a:rPr lang="en-US" b="0" kern="0" dirty="0" smtClean="0"/>
              <a:t>No drift for key pictures</a:t>
            </a:r>
          </a:p>
        </p:txBody>
      </p:sp>
    </p:spTree>
    <p:extLst>
      <p:ext uri="{BB962C8B-B14F-4D97-AF65-F5344CB8AC3E}">
        <p14:creationId xmlns:p14="http://schemas.microsoft.com/office/powerpoint/2010/main" val="596988759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– Results (vs. SHM2.0 CTC</a:t>
            </a:r>
            <a:r>
              <a:rPr lang="en-US" dirty="0" smtClean="0"/>
              <a:t>) (JCTVC-N0202)</a:t>
            </a:r>
            <a:endParaRPr lang="en-US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4783011"/>
              </p:ext>
            </p:extLst>
          </p:nvPr>
        </p:nvGraphicFramePr>
        <p:xfrm>
          <a:off x="1187625" y="1124744"/>
          <a:ext cx="6624734" cy="1661682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710119"/>
                <a:gridCol w="1214535"/>
                <a:gridCol w="1350040"/>
                <a:gridCol w="1350040"/>
              </a:tblGrid>
              <a:tr h="235568"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RA HEVC SNR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5568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Y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10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Class A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-3,5%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-10,2%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-10,4%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710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Class B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-2,9%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-8,4%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</a:rPr>
                        <a:t>-10,1%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01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Overall (Test </a:t>
                      </a:r>
                      <a:r>
                        <a:rPr lang="en-US" sz="1800" dirty="0" err="1">
                          <a:effectLst/>
                        </a:rPr>
                        <a:t>vs</a:t>
                      </a:r>
                      <a:r>
                        <a:rPr lang="en-US" sz="1800" dirty="0">
                          <a:effectLst/>
                        </a:rPr>
                        <a:t> Ref)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-3,1%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-8,9%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</a:rPr>
                        <a:t>-10,2%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6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en-CA" dirty="0"/>
              <a:t>JCTVC-O0145 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751129"/>
              </p:ext>
            </p:extLst>
          </p:nvPr>
        </p:nvGraphicFramePr>
        <p:xfrm>
          <a:off x="1115617" y="3212976"/>
          <a:ext cx="6696744" cy="2577028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2739576"/>
                <a:gridCol w="1319056"/>
                <a:gridCol w="1319056"/>
                <a:gridCol w="1319056"/>
              </a:tblGrid>
              <a:tr h="221170">
                <a:tc gridSpan="4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BL Drift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170">
                <a:tc>
                  <a:txBody>
                    <a:bodyPr/>
                    <a:lstStyle/>
                    <a:p>
                      <a:endParaRPr lang="en-US" sz="1800">
                        <a:effectLst/>
                        <a:latin typeface="+mj-lt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Y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U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V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2117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Class A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4,0%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2,0%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1,8%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2117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j-lt"/>
                        </a:rPr>
                        <a:t>Class B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</a:rPr>
                        <a:t>4,7%</a:t>
                      </a:r>
                      <a:endParaRPr lang="en-US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2,4%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2,4%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j-lt"/>
                        </a:rPr>
                        <a:t>Overall (Test vs Ref)</a:t>
                      </a:r>
                      <a:endParaRPr lang="en-US" sz="18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4,5%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>
                          <a:effectLst/>
                          <a:latin typeface="+mn-lt"/>
                        </a:rPr>
                        <a:t>2,3%</a:t>
                      </a:r>
                      <a:endParaRPr lang="en-US" sz="18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2,2</a:t>
                      </a:r>
                      <a:r>
                        <a:rPr lang="en-US" sz="1800" dirty="0" smtClean="0"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543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800" dirty="0" smtClean="0">
                        <a:effectLst/>
                        <a:latin typeface="+mn-lt"/>
                      </a:endParaRPr>
                    </a:p>
                  </a:txBody>
                  <a:tcPr marL="68580" marR="68580" marT="0" marB="0" anchor="b"/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Class A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0,17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0,04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0,03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Class</a:t>
                      </a:r>
                      <a:r>
                        <a:rPr lang="en-US" sz="1800" baseline="0" dirty="0" smtClean="0">
                          <a:effectLst/>
                          <a:latin typeface="+mj-lt"/>
                          <a:ea typeface="Times New Roman"/>
                        </a:rPr>
                        <a:t> B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0,12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0,03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0,04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457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Overall (Test </a:t>
                      </a:r>
                      <a:r>
                        <a:rPr lang="en-US" sz="1800" dirty="0" err="1" smtClean="0">
                          <a:effectLst/>
                          <a:latin typeface="+mj-lt"/>
                          <a:ea typeface="Times New Roman"/>
                        </a:rPr>
                        <a:t>vs</a:t>
                      </a:r>
                      <a:r>
                        <a:rPr lang="en-US" sz="1800" dirty="0" smtClean="0">
                          <a:effectLst/>
                          <a:latin typeface="+mj-lt"/>
                          <a:ea typeface="Times New Roman"/>
                        </a:rPr>
                        <a:t> Ref)</a:t>
                      </a:r>
                      <a:endParaRPr lang="en-US" sz="18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0,13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0,04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800" dirty="0">
                          <a:effectLst/>
                          <a:latin typeface="+mn-lt"/>
                          <a:ea typeface="Times New Roman"/>
                        </a:rPr>
                        <a:t>-</a:t>
                      </a:r>
                      <a:r>
                        <a:rPr lang="en-US" sz="1800" dirty="0" smtClean="0">
                          <a:effectLst/>
                          <a:latin typeface="+mn-lt"/>
                          <a:ea typeface="Times New Roman"/>
                        </a:rPr>
                        <a:t>0,04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Times New Roman"/>
                        </a:rPr>
                        <a:t> dB</a:t>
                      </a:r>
                      <a:endParaRPr lang="en-US" sz="18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4794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– Single Loop Decoding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to support single loop decoding:</a:t>
            </a:r>
          </a:p>
          <a:p>
            <a:pPr lvl="1"/>
            <a:r>
              <a:rPr lang="en-US" dirty="0" smtClean="0"/>
              <a:t>Use unfiltered BL reference in EL</a:t>
            </a:r>
          </a:p>
          <a:p>
            <a:pPr lvl="1"/>
            <a:r>
              <a:rPr lang="en-US" dirty="0" smtClean="0"/>
              <a:t>Use constrained intra prediction in BL</a:t>
            </a:r>
          </a:p>
          <a:p>
            <a:pPr lvl="1"/>
            <a:r>
              <a:rPr lang="en-US" dirty="0" smtClean="0"/>
              <a:t>Only zero MV for BL prediction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Single loop decoding:</a:t>
            </a:r>
          </a:p>
          <a:p>
            <a:pPr lvl="1"/>
            <a:r>
              <a:rPr lang="en-US" dirty="0" smtClean="0"/>
              <a:t>Base layer Intra has to be decoded</a:t>
            </a:r>
          </a:p>
          <a:p>
            <a:pPr lvl="1"/>
            <a:r>
              <a:rPr lang="en-US" dirty="0" smtClean="0"/>
              <a:t>Base layer key pictures need to be </a:t>
            </a:r>
            <a:r>
              <a:rPr lang="en-US" dirty="0" smtClean="0"/>
              <a:t>decoded</a:t>
            </a:r>
          </a:p>
          <a:p>
            <a:pPr lvl="1"/>
            <a:endParaRPr lang="en-US" dirty="0"/>
          </a:p>
          <a:p>
            <a:r>
              <a:rPr lang="en-US" dirty="0" smtClean="0"/>
              <a:t>Stream can be decoded by single- and multi loop decoder implementations</a:t>
            </a: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7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en-CA" dirty="0"/>
              <a:t>JCTVC-O0145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8354904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 – Results (vs. </a:t>
            </a:r>
            <a:r>
              <a:rPr lang="en-US" dirty="0" smtClean="0"/>
              <a:t>SHM3.0.1 </a:t>
            </a:r>
            <a:r>
              <a:rPr lang="en-US" dirty="0" smtClean="0"/>
              <a:t>CTC)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8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en-CA" dirty="0"/>
              <a:t>JCTVC-O0145 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803110"/>
              </p:ext>
            </p:extLst>
          </p:nvPr>
        </p:nvGraphicFramePr>
        <p:xfrm>
          <a:off x="395536" y="980728"/>
          <a:ext cx="8424937" cy="21088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1340"/>
                <a:gridCol w="1156066"/>
                <a:gridCol w="1133634"/>
                <a:gridCol w="1156066"/>
                <a:gridCol w="157828"/>
                <a:gridCol w="934145"/>
                <a:gridCol w="911713"/>
                <a:gridCol w="934145"/>
              </a:tblGrid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BD-Rate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RA HEVC SNR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 HEVC SNR BL ONLY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Y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 A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1,6%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-7,0%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-7,1%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6,7%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3,5%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3,6%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 B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1,1%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-5,4%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-7,7%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6,7%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4,7%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4,6%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312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Overall (Test </a:t>
                      </a:r>
                      <a:r>
                        <a:rPr lang="en-US" sz="1800" dirty="0" err="1">
                          <a:effectLst/>
                        </a:rPr>
                        <a:t>vs</a:t>
                      </a:r>
                      <a:r>
                        <a:rPr lang="en-US" sz="1800" dirty="0">
                          <a:effectLst/>
                        </a:rPr>
                        <a:t> Ref)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1,2%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-5,9%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-7,5%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de-DE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6,7%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4,4%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4,3%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899928"/>
              </p:ext>
            </p:extLst>
          </p:nvPr>
        </p:nvGraphicFramePr>
        <p:xfrm>
          <a:off x="1403648" y="3429000"/>
          <a:ext cx="6591929" cy="21616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6224"/>
                <a:gridCol w="1525235"/>
                <a:gridCol w="1525235"/>
                <a:gridCol w="1525235"/>
              </a:tblGrid>
              <a:tr h="403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 HEVC SNR BL </a:t>
                      </a:r>
                      <a:r>
                        <a:rPr lang="en-US" sz="1800" dirty="0" smtClean="0">
                          <a:effectLst/>
                        </a:rPr>
                        <a:t>ONLY (BD-PRSN)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403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Y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U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 A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Times New Roman"/>
                        </a:rPr>
                        <a:t>-0,2839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/>
                          <a:ea typeface="Times New Roman"/>
                        </a:rPr>
                        <a:t>-0,0748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/>
                          <a:ea typeface="Times New Roman"/>
                        </a:rPr>
                        <a:t>-0,0674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 B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/>
                          <a:ea typeface="Times New Roman"/>
                        </a:rPr>
                        <a:t>-0,1672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/>
                          <a:ea typeface="Times New Roman"/>
                        </a:rPr>
                        <a:t>-0,0630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/>
                          <a:ea typeface="Times New Roman"/>
                        </a:rPr>
                        <a:t>-0,0841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03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Overall (Test </a:t>
                      </a:r>
                      <a:r>
                        <a:rPr lang="en-US" sz="1800" dirty="0" err="1">
                          <a:effectLst/>
                        </a:rPr>
                        <a:t>vs</a:t>
                      </a:r>
                      <a:r>
                        <a:rPr lang="en-US" sz="1800" dirty="0">
                          <a:effectLst/>
                        </a:rPr>
                        <a:t> Ref)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/>
                          <a:ea typeface="Times New Roman"/>
                        </a:rPr>
                        <a:t>-0,2006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/>
                          <a:ea typeface="Times New Roman"/>
                        </a:rPr>
                        <a:t>-0,0664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/>
                          <a:ea typeface="Times New Roman"/>
                        </a:rPr>
                        <a:t>-0,0794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46369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– Complexity Results </a:t>
            </a:r>
            <a:r>
              <a:rPr lang="en-US" dirty="0"/>
              <a:t>(vs. SHM3.0.1 CTC)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885045"/>
              </p:ext>
            </p:extLst>
          </p:nvPr>
        </p:nvGraphicFramePr>
        <p:xfrm>
          <a:off x="467544" y="980728"/>
          <a:ext cx="7992890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6"/>
                <a:gridCol w="810090"/>
                <a:gridCol w="810090"/>
                <a:gridCol w="810090"/>
                <a:gridCol w="810090"/>
                <a:gridCol w="331238"/>
                <a:gridCol w="799289"/>
                <a:gridCol w="799289"/>
                <a:gridCol w="799289"/>
                <a:gridCol w="799289"/>
              </a:tblGrid>
              <a:tr h="324036">
                <a:tc>
                  <a:txBody>
                    <a:bodyPr/>
                    <a:lstStyle/>
                    <a:p>
                      <a:endParaRPr lang="de-DE" sz="1800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RA HEVC SNR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LD-B HEVC SNR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240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Pure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DDR2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DDR3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Mults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de-DE" sz="1800" dirty="0">
                        <a:effectLst/>
                        <a:latin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Pure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DDR2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DDR3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Mults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Class A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61%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63%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66%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68%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de-DE" sz="1800">
                        <a:effectLst/>
                        <a:latin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65%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</a:rPr>
                        <a:t>67%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</a:rPr>
                        <a:t>71%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</a:rPr>
                        <a:t>77%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Class B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</a:rPr>
                        <a:t>61%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</a:rPr>
                        <a:t>64%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</a:rPr>
                        <a:t>68%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67%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de-DE" sz="1800">
                        <a:effectLst/>
                        <a:latin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>
                          <a:effectLst/>
                        </a:rPr>
                        <a:t>66%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70%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75%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effectLst/>
                        </a:rPr>
                        <a:t>75%</a:t>
                      </a:r>
                      <a:endParaRPr lang="de-DE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Overall </a:t>
                      </a:r>
                      <a:endParaRPr lang="de-DE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</a:rPr>
                        <a:t>61%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</a:rPr>
                        <a:t>64%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</a:rPr>
                        <a:t>67%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</a:rPr>
                        <a:t>68%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 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</a:rPr>
                        <a:t>66%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</a:rPr>
                        <a:t>68%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</a:rPr>
                        <a:t>73%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</a:rPr>
                        <a:t>76%</a:t>
                      </a:r>
                      <a:endParaRPr lang="de-DE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B3AFB-1042-4298-83F7-A4E8CC8A1D99}" type="slidenum">
              <a:rPr lang="en-US" smtClean="0"/>
              <a:pPr/>
              <a:t>9</a:t>
            </a:fld>
            <a:r>
              <a:rPr lang="en-US" dirty="0" smtClean="0"/>
              <a:t> </a:t>
            </a:r>
            <a:r>
              <a:rPr lang="de-DE" dirty="0" smtClean="0"/>
              <a:t>  </a:t>
            </a:r>
            <a:r>
              <a:rPr lang="de-DE" dirty="0" smtClean="0">
                <a:solidFill>
                  <a:schemeClr val="folHlink"/>
                </a:solidFill>
              </a:rPr>
              <a:t>| </a:t>
            </a:r>
            <a:r>
              <a:rPr lang="de-DE" dirty="0" smtClean="0"/>
              <a:t>  </a:t>
            </a:r>
            <a:fld id="{8E4B0BB6-88EA-4141-B262-B874A9247805}" type="datetime1">
              <a:rPr lang="de-DE" smtClean="0"/>
              <a:pPr/>
              <a:t>24.10.2013</a:t>
            </a:fld>
            <a:r>
              <a:rPr lang="de-DE" dirty="0" smtClean="0"/>
              <a:t>   </a:t>
            </a:r>
            <a:r>
              <a:rPr lang="de-DE" dirty="0" smtClean="0">
                <a:solidFill>
                  <a:schemeClr val="folHlink"/>
                </a:solidFill>
              </a:rPr>
              <a:t>|</a:t>
            </a:r>
            <a:r>
              <a:rPr lang="de-DE" dirty="0" smtClean="0"/>
              <a:t> </a:t>
            </a:r>
            <a:r>
              <a:rPr lang="en-CA" dirty="0"/>
              <a:t>JCTVC-O0145 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751878"/>
              </p:ext>
            </p:extLst>
          </p:nvPr>
        </p:nvGraphicFramePr>
        <p:xfrm>
          <a:off x="2267746" y="3140968"/>
          <a:ext cx="4968551" cy="283845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2002251"/>
                <a:gridCol w="1483150"/>
                <a:gridCol w="1483150"/>
              </a:tblGrid>
              <a:tr h="279778">
                <a:tc>
                  <a:txBody>
                    <a:bodyPr/>
                    <a:lstStyle/>
                    <a:p>
                      <a:pPr algn="l" fontAlgn="b"/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>
                          <a:effectLst/>
                        </a:rPr>
                        <a:t>RA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800" u="none" strike="noStrike" dirty="0">
                          <a:effectLst/>
                        </a:rPr>
                        <a:t>LDB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Inter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82,09%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85,27%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Intra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84,62%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78,42%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 err="1">
                          <a:effectLst/>
                        </a:rPr>
                        <a:t>Pix</a:t>
                      </a:r>
                      <a:r>
                        <a:rPr lang="de-DE" sz="1800" u="none" strike="noStrike" dirty="0">
                          <a:effectLst/>
                        </a:rPr>
                        <a:t> MV </a:t>
                      </a:r>
                      <a:r>
                        <a:rPr lang="de-DE" sz="1800" u="none" strike="noStrike" dirty="0" err="1">
                          <a:effectLst/>
                        </a:rPr>
                        <a:t>Full</a:t>
                      </a:r>
                      <a:r>
                        <a:rPr lang="de-DE" sz="1800" u="none" strike="noStrike" dirty="0">
                          <a:effectLst/>
                        </a:rPr>
                        <a:t> </a:t>
                      </a:r>
                      <a:r>
                        <a:rPr lang="de-DE" sz="1800" u="none" strike="noStrike" dirty="0" err="1">
                          <a:effectLst/>
                        </a:rPr>
                        <a:t>Sum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>
                          <a:effectLst/>
                        </a:rPr>
                        <a:t>51,10%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>
                          <a:effectLst/>
                        </a:rPr>
                        <a:t>56,19%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MV Half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64,42%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78,53%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MV Quarter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65,75%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74,84%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977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MV Full BL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5,17%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2,15%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 dirty="0" err="1">
                          <a:effectLst/>
                        </a:rPr>
                        <a:t>Pix</a:t>
                      </a:r>
                      <a:r>
                        <a:rPr lang="de-DE" sz="1800" u="none" strike="noStrike" dirty="0">
                          <a:effectLst/>
                        </a:rPr>
                        <a:t> </a:t>
                      </a:r>
                      <a:r>
                        <a:rPr lang="de-DE" sz="1800" u="none" strike="noStrike" dirty="0" err="1">
                          <a:effectLst/>
                        </a:rPr>
                        <a:t>Inv</a:t>
                      </a:r>
                      <a:r>
                        <a:rPr lang="de-DE" sz="1800" u="none" strike="noStrike" dirty="0">
                          <a:effectLst/>
                        </a:rPr>
                        <a:t> </a:t>
                      </a:r>
                      <a:r>
                        <a:rPr lang="de-DE" sz="1800" u="none" strike="noStrike" dirty="0" err="1">
                          <a:effectLst/>
                        </a:rPr>
                        <a:t>Transf</a:t>
                      </a:r>
                      <a:r>
                        <a:rPr lang="de-DE" sz="1800" u="none" strike="noStrike" dirty="0">
                          <a:effectLst/>
                        </a:rPr>
                        <a:t> Y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98,41%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94,95%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66456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Deblocking Y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>
                          <a:effectLst/>
                        </a:rPr>
                        <a:t>65,66%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67,30%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9778">
                <a:tc>
                  <a:txBody>
                    <a:bodyPr/>
                    <a:lstStyle/>
                    <a:p>
                      <a:pPr algn="l" fontAlgn="b"/>
                      <a:r>
                        <a:rPr lang="de-DE" sz="1800" u="none" strike="noStrike">
                          <a:effectLst/>
                        </a:rPr>
                        <a:t>Pix SAO Y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>
                          <a:effectLst/>
                        </a:rPr>
                        <a:t>102,21%</a:t>
                      </a:r>
                      <a:endParaRPr lang="de-DE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800" u="none" strike="noStrike" dirty="0">
                          <a:effectLst/>
                        </a:rPr>
                        <a:t>99,02%</a:t>
                      </a:r>
                      <a:endParaRPr lang="de-DE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30803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ient-white-070615">
  <a:themeElements>
    <a:clrScheme name="ient-weiss-2007-06-15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nt-weiss-2007-06-1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ent-weiss-2007-06-15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nt-weiss-2007-06-15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nt-weiss-2007-06-1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ient-white-070615</Template>
  <TotalTime>0</TotalTime>
  <Words>1055</Words>
  <Application>Microsoft Office PowerPoint</Application>
  <PresentationFormat>Bildschirmpräsentation (4:3)</PresentationFormat>
  <Paragraphs>373</Paragraphs>
  <Slides>14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6" baseType="lpstr">
      <vt:lpstr>ient-white-070615</vt:lpstr>
      <vt:lpstr>CorelPhotoPaint.Image.9</vt:lpstr>
      <vt:lpstr>[AHG16] JCTVC-O0145 - Key picture concept and single loop decoding</vt:lpstr>
      <vt:lpstr>1 – Key picture concept</vt:lpstr>
      <vt:lpstr>1 - Conventional prediction</vt:lpstr>
      <vt:lpstr>1 - Key picture concept</vt:lpstr>
      <vt:lpstr>1 - Key picture concept - Drift</vt:lpstr>
      <vt:lpstr>1 – Results (vs. SHM2.0 CTC) (JCTVC-N0202)</vt:lpstr>
      <vt:lpstr>2 – Single Loop Decoding</vt:lpstr>
      <vt:lpstr>2 – Results (vs. SHM3.0.1 CTC)</vt:lpstr>
      <vt:lpstr>2 – Complexity Results (vs. SHM3.0.1 CTC)</vt:lpstr>
      <vt:lpstr>3 – Modified scheme </vt:lpstr>
      <vt:lpstr>3 – Results (vs. SHM3.0.1 CTC)</vt:lpstr>
      <vt:lpstr>3 – Complexity Results (vs. SHM3.0.1 CTC)</vt:lpstr>
      <vt:lpstr>Conclusion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Mathias Wien</dc:creator>
  <cp:lastModifiedBy>Christian</cp:lastModifiedBy>
  <cp:revision>163</cp:revision>
  <dcterms:created xsi:type="dcterms:W3CDTF">2013-01-12T18:40:00Z</dcterms:created>
  <dcterms:modified xsi:type="dcterms:W3CDTF">2013-10-24T12:24:24Z</dcterms:modified>
</cp:coreProperties>
</file>