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86" r:id="rId3"/>
    <p:sldId id="259" r:id="rId4"/>
    <p:sldId id="263" r:id="rId5"/>
    <p:sldId id="291" r:id="rId6"/>
    <p:sldId id="292" r:id="rId7"/>
    <p:sldId id="293" r:id="rId8"/>
    <p:sldId id="294" r:id="rId9"/>
    <p:sldId id="300" r:id="rId10"/>
    <p:sldId id="299" r:id="rId11"/>
    <p:sldId id="260" r:id="rId12"/>
    <p:sldId id="303" r:id="rId1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AB8A"/>
    <a:srgbClr val="297DD0"/>
    <a:srgbClr val="0097CC"/>
    <a:srgbClr val="0B7498"/>
    <a:srgbClr val="13BF9A"/>
    <a:srgbClr val="16DCB2"/>
    <a:srgbClr val="16E0B5"/>
    <a:srgbClr val="78ABDE"/>
    <a:srgbClr val="00A4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4EFC-0B9A-4198-9295-C5FB1D411E25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89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C8AE-96E5-4867-B605-CB3A4B4130B9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375B-B0A7-416A-98A4-3C7AD894140B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625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E7C4-9C16-4574-8421-205D7B757B06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89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0B51-0644-4DF9-A70B-CE18C70044B6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2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52AB-07C6-41A1-9C86-F079552343F1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37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6E-CB8C-4B31-8537-783795212F1F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959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D7E8-0467-4AB5-900A-FCC653D87C8E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27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23C-B7BC-40AB-8AF8-BA3E83BB6ADF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61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13" cstate="email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pPr/>
              <a:t>2013-10-25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934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smtClean="0"/>
              <a:t>/5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774925"/>
            <a:ext cx="69693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AHG5 and AHG8: Recommended profiling of range extension coding </a:t>
            </a:r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tools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3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102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2889" y="40560"/>
            <a:ext cx="1455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JCTVC-O0144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498" y="2384111"/>
            <a:ext cx="50906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Sunil Lee, Elena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Alshina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Chanyul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Kim, </a:t>
            </a:r>
            <a:r>
              <a:rPr lang="en-US" altLang="ko-KR" sz="1600" b="1" u="sng" dirty="0" smtClean="0">
                <a:latin typeface="맑은 고딕" pitchFamily="50" charset="-127"/>
                <a:ea typeface="맑은 고딕" pitchFamily="50" charset="-127"/>
              </a:rPr>
              <a:t>Ken McCann</a:t>
            </a:r>
          </a:p>
          <a:p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Samsung Electronics and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Zetacast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chemeClr val="bg1"/>
                </a:solidFill>
              </a:rPr>
              <a:t>References</a:t>
            </a:r>
            <a:endParaRPr lang="ko-KR" altLang="en-US" sz="2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194884"/>
            <a:ext cx="8609144" cy="5224966"/>
          </a:xfrm>
          <a:prstGeom prst="roundRect">
            <a:avLst>
              <a:gd name="adj" fmla="val 379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M. Zhou, M. </a:t>
            </a:r>
            <a:r>
              <a:rPr lang="en-US" b="0" dirty="0" err="1">
                <a:latin typeface="+mn-lt"/>
              </a:rPr>
              <a:t>Budagavi</a:t>
            </a:r>
            <a:r>
              <a:rPr lang="en-US" b="0" dirty="0">
                <a:latin typeface="+mn-lt"/>
              </a:rPr>
              <a:t>, “RCE2: Experimental results on Test 3 and Test 4,” Document of Joint Collaborative Team on Video Coding, JCTVC-M0056, Apr. 2013.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R. Joshi, J. Sole, M. </a:t>
            </a:r>
            <a:r>
              <a:rPr lang="en-US" b="0" dirty="0" err="1">
                <a:latin typeface="+mn-lt"/>
              </a:rPr>
              <a:t>Karczewicz</a:t>
            </a:r>
            <a:r>
              <a:rPr lang="en-US" b="0" dirty="0">
                <a:latin typeface="+mn-lt"/>
              </a:rPr>
              <a:t>, “RCE2 subtest C.2: Extension of residual DPCM to </a:t>
            </a:r>
            <a:r>
              <a:rPr lang="en-US" b="0" dirty="0" err="1">
                <a:latin typeface="+mn-lt"/>
              </a:rPr>
              <a:t>lossy</a:t>
            </a:r>
            <a:r>
              <a:rPr lang="en-US" b="0" dirty="0">
                <a:latin typeface="+mn-lt"/>
              </a:rPr>
              <a:t> coding,” Document of Joint Collaborative Team on Video Coding, JCTVC-N0052, Jul. 2013.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M. </a:t>
            </a:r>
            <a:r>
              <a:rPr lang="en-US" b="0" dirty="0" err="1">
                <a:latin typeface="+mn-lt"/>
              </a:rPr>
              <a:t>Naccari</a:t>
            </a:r>
            <a:r>
              <a:rPr lang="en-US" b="0" dirty="0">
                <a:latin typeface="+mn-lt"/>
              </a:rPr>
              <a:t>, M. </a:t>
            </a:r>
            <a:r>
              <a:rPr lang="en-US" b="0" dirty="0" err="1">
                <a:latin typeface="+mn-lt"/>
              </a:rPr>
              <a:t>Mrak</a:t>
            </a:r>
            <a:r>
              <a:rPr lang="en-US" b="0" dirty="0">
                <a:latin typeface="+mn-lt"/>
              </a:rPr>
              <a:t>, “RCE2: Experimental results for Test C.1,” Document of Joint Collaborative Team on Video Coding, JCTVC-N0074, Jul. 2013.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D. He, J. Wang, G. Martin-</a:t>
            </a:r>
            <a:r>
              <a:rPr lang="en-US" b="0" dirty="0" err="1">
                <a:latin typeface="+mn-lt"/>
              </a:rPr>
              <a:t>Cocher</a:t>
            </a:r>
            <a:r>
              <a:rPr lang="en-US" b="0" dirty="0">
                <a:latin typeface="+mn-lt"/>
              </a:rPr>
              <a:t>, “Rotation of Residual Block for Transform Skipping,” Document of Joint Collaborative Team on Video Coding, JCTVC-J0093, Jun. 2012.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T. Tsukuba, T. Yamamoto, “Constant coefficient context for intra transform skipping,” Document of Joint Collaborative Team on Video Coding, JCTVC-J0069, Jun. 2012.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C. Pang, J. Sole, L. </a:t>
            </a:r>
            <a:r>
              <a:rPr lang="en-US" b="0" dirty="0" err="1">
                <a:latin typeface="+mn-lt"/>
              </a:rPr>
              <a:t>Guo</a:t>
            </a:r>
            <a:r>
              <a:rPr lang="en-US" b="0" dirty="0">
                <a:latin typeface="+mn-lt"/>
              </a:rPr>
              <a:t>, M. </a:t>
            </a:r>
            <a:r>
              <a:rPr lang="en-US" b="0" dirty="0" err="1">
                <a:latin typeface="+mn-lt"/>
              </a:rPr>
              <a:t>Karczewicz</a:t>
            </a:r>
            <a:r>
              <a:rPr lang="en-US" b="0" dirty="0">
                <a:latin typeface="+mn-lt"/>
              </a:rPr>
              <a:t>, R. Joshi, “Non-RCE3: Intra Motion Compensation with 2-D MVs,” Document of Joint Collaborative Team on Video Coding, JCTVC-N0256, Jul. 2013.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D. Flynn, K. Sharman, C. </a:t>
            </a:r>
            <a:r>
              <a:rPr lang="en-US" b="0" dirty="0" err="1">
                <a:latin typeface="+mn-lt"/>
              </a:rPr>
              <a:t>Rosewarne</a:t>
            </a:r>
            <a:r>
              <a:rPr lang="en-US" b="0" dirty="0">
                <a:latin typeface="+mn-lt"/>
              </a:rPr>
              <a:t>, “Common test conditions and software reference configurations for HEVC range extensions,” Document of Joint Collaborative Team on Video Coding, JCTVC-N1006, Aug. 2013</a:t>
            </a:r>
            <a:r>
              <a:rPr lang="en-US" b="0" dirty="0" smtClean="0">
                <a:latin typeface="+mn-lt"/>
              </a:rPr>
              <a:t>.</a:t>
            </a:r>
          </a:p>
          <a:p>
            <a:pPr marL="342900" lvl="0" indent="-342900" latinLnBrk="0" hangingPunct="0"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latin typeface="+mn-lt"/>
              </a:rPr>
              <a:t>MPEG Video and JCT-VC, “Request for ISO/IEC 23008-2:201X/Amd.1”, ISO/IEC </a:t>
            </a:r>
            <a:r>
              <a:rPr lang="en-US" b="0" dirty="0" smtClean="0">
                <a:latin typeface="+mn-lt"/>
              </a:rPr>
              <a:t>JTC1/SC29/WG11/N13344, Jan</a:t>
            </a:r>
            <a:r>
              <a:rPr lang="en-US" b="0" dirty="0">
                <a:latin typeface="+mn-lt"/>
              </a:rPr>
              <a:t>. </a:t>
            </a:r>
            <a:r>
              <a:rPr lang="en-US" b="0" dirty="0" smtClean="0">
                <a:latin typeface="+mn-lt"/>
              </a:rPr>
              <a:t>2013</a:t>
            </a:r>
            <a:endParaRPr lang="en-US" b="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5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grpSp>
        <p:nvGrpSpPr>
          <p:cNvPr id="32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38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Appendix – List of test sequences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835322"/>
              </p:ext>
            </p:extLst>
          </p:nvPr>
        </p:nvGraphicFramePr>
        <p:xfrm>
          <a:off x="266700" y="1397004"/>
          <a:ext cx="8616951" cy="2955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2275"/>
                <a:gridCol w="2782359"/>
                <a:gridCol w="2872317"/>
              </a:tblGrid>
              <a:tr h="3284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RGB 4:4:4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1" kern="1200" dirty="0" err="1" smtClean="0">
                          <a:effectLst/>
                        </a:rPr>
                        <a:t>YCbCr</a:t>
                      </a:r>
                      <a:r>
                        <a:rPr lang="en-CA" sz="1400" b="1" kern="1200" dirty="0" smtClean="0">
                          <a:effectLst/>
                        </a:rPr>
                        <a:t> 4:4:4</a:t>
                      </a:r>
                      <a:endParaRPr lang="ko-KR" altLang="en-US" sz="14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1" dirty="0" err="1" smtClean="0">
                          <a:effectLst/>
                        </a:rPr>
                        <a:t>YCbCr</a:t>
                      </a:r>
                      <a:r>
                        <a:rPr lang="en-CA" sz="1400" b="1" dirty="0" smtClean="0">
                          <a:effectLst/>
                        </a:rPr>
                        <a:t> 4:2:2</a:t>
                      </a:r>
                      <a:endParaRPr lang="ko-KR" altLang="en-US" sz="1400" b="1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Traffic_2560x1600_30_12bit_444_crop.rgb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Traffic_2560x1600_30_10bit_444_crop.yuv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Traffic_2560x1600_30_10bit_422_crop.yuv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Kimono1_1920x1080_24_10bit_444.rgb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Kimono1_1920x1080_24_10bit_444.yuv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Kimono1_1920x1080_24_10bit_422.yuv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EBULupoCandlelight_1920x1080_50_10bit_444.rgb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EBULupoCandlelight_1920x1080_50_10bit_444.yuv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EBUHorse_1920x1080_50_10bit_422.yuv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EBURainFruits_1920x1080_50_10bit_444.rgb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EBURainFruits_1920x1080_50_10bit_444.yuv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EBUGraphics_1920x1080_50_10bit_422.yuv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VenueVu_1920x1080_30_8bit_444.rgb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VenueVu_1920x1080_30_10bit_444.yuv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EBUWaterRocksClose_1920x1080_50_10bit_422.yuv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DucksAndLegs_1920x1080_30_10bit_444.rgb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BirdsInCage_1920x1080_60_10bit_444.yuv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EBUKidsSoccer_1920x1080_50_10bit_422.yuv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OldTownCross_1920x1080_50_10bit_444.rgb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CrowdRun_1920x1080_50_10bit_444.yuv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Seeking_1920x1080_50_10bit_422.yuv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ParkScene_1920x1080_24_10bit_444.rgb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 smtClean="0">
                        <a:effectLst/>
                        <a:latin typeface="+mn-lt"/>
                        <a:ea typeface="+mn-ea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 smtClean="0">
                        <a:effectLst/>
                        <a:latin typeface="+mn-lt"/>
                        <a:ea typeface="+mn-ea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18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2" name="그룹 3"/>
          <p:cNvGrpSpPr/>
          <p:nvPr/>
        </p:nvGrpSpPr>
        <p:grpSpPr>
          <a:xfrm>
            <a:off x="-114299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583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Contents</a:t>
            </a:r>
            <a:endParaRPr lang="ko-KR" altLang="en-US" sz="4400" b="1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2</a:t>
            </a:fld>
            <a:endParaRPr lang="ko-KR" altLang="en-US"/>
          </a:p>
        </p:txBody>
      </p:sp>
      <p:grpSp>
        <p:nvGrpSpPr>
          <p:cNvPr id="3" name="그룹 31"/>
          <p:cNvGrpSpPr/>
          <p:nvPr/>
        </p:nvGrpSpPr>
        <p:grpSpPr>
          <a:xfrm>
            <a:off x="3890951" y="2057401"/>
            <a:ext cx="611187" cy="628650"/>
            <a:chOff x="2690813" y="2981325"/>
            <a:chExt cx="611187" cy="628650"/>
          </a:xfrm>
        </p:grpSpPr>
        <p:sp>
          <p:nvSpPr>
            <p:cNvPr id="3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Ⅰ</a:t>
              </a:r>
            </a:p>
          </p:txBody>
        </p:sp>
      </p:grpSp>
      <p:grpSp>
        <p:nvGrpSpPr>
          <p:cNvPr id="4" name="그룹 37"/>
          <p:cNvGrpSpPr/>
          <p:nvPr/>
        </p:nvGrpSpPr>
        <p:grpSpPr>
          <a:xfrm>
            <a:off x="3890951" y="3012282"/>
            <a:ext cx="611187" cy="628650"/>
            <a:chOff x="2690813" y="2981325"/>
            <a:chExt cx="611187" cy="628650"/>
          </a:xfrm>
        </p:grpSpPr>
        <p:sp>
          <p:nvSpPr>
            <p:cNvPr id="39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Ⅱ</a:t>
              </a:r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9" name="그룹 40"/>
          <p:cNvGrpSpPr/>
          <p:nvPr/>
        </p:nvGrpSpPr>
        <p:grpSpPr>
          <a:xfrm>
            <a:off x="3890951" y="3967163"/>
            <a:ext cx="611187" cy="628650"/>
            <a:chOff x="2690813" y="2981325"/>
            <a:chExt cx="611187" cy="628650"/>
          </a:xfrm>
        </p:grpSpPr>
        <p:sp>
          <p:nvSpPr>
            <p:cNvPr id="42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3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Ⅲ</a:t>
              </a:r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43"/>
          <p:cNvGrpSpPr/>
          <p:nvPr/>
        </p:nvGrpSpPr>
        <p:grpSpPr>
          <a:xfrm>
            <a:off x="3890951" y="4922044"/>
            <a:ext cx="611187" cy="628650"/>
            <a:chOff x="2690813" y="2981325"/>
            <a:chExt cx="611187" cy="628650"/>
          </a:xfrm>
        </p:grpSpPr>
        <p:sp>
          <p:nvSpPr>
            <p:cNvPr id="4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en-US" altLang="ko-KR" sz="2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0" name="Text Box 119" descr="5차전산센터ob-10"/>
          <p:cNvSpPr txBox="1">
            <a:spLocks noChangeArrowheads="1"/>
          </p:cNvSpPr>
          <p:nvPr/>
        </p:nvSpPr>
        <p:spPr bwMode="auto">
          <a:xfrm>
            <a:off x="4670414" y="2085975"/>
            <a:ext cx="3762384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smtClean="0"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Text Box 119" descr="5차전산센터ob-10"/>
          <p:cNvSpPr txBox="1">
            <a:spLocks noChangeArrowheads="1"/>
          </p:cNvSpPr>
          <p:nvPr/>
        </p:nvSpPr>
        <p:spPr bwMode="auto">
          <a:xfrm>
            <a:off x="4670414" y="3031331"/>
            <a:ext cx="3762384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Test Results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Text Box 119" descr="5차전산센터ob-10"/>
          <p:cNvSpPr txBox="1">
            <a:spLocks noChangeArrowheads="1"/>
          </p:cNvSpPr>
          <p:nvPr/>
        </p:nvSpPr>
        <p:spPr bwMode="auto">
          <a:xfrm>
            <a:off x="4670414" y="3976687"/>
            <a:ext cx="3762384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Recommended Profiles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19" descr="5차전산센터ob-10"/>
          <p:cNvSpPr txBox="1">
            <a:spLocks noChangeArrowheads="1"/>
          </p:cNvSpPr>
          <p:nvPr/>
        </p:nvSpPr>
        <p:spPr bwMode="auto">
          <a:xfrm>
            <a:off x="4670414" y="4922043"/>
            <a:ext cx="3762384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smtClean="0"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00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604" name="Picture 4" descr="http://itersnews.com/wp-content/uploads/2013/09/Galaxy-Note-3-Galaxy-Gea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598" y="1959430"/>
            <a:ext cx="3567271" cy="3842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800" b="1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 flipH="1">
            <a:off x="301138" y="1168849"/>
            <a:ext cx="8609144" cy="3831776"/>
          </a:xfrm>
          <a:prstGeom prst="roundRect">
            <a:avLst>
              <a:gd name="adj" fmla="val 2848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lvl="1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At the last meeting in Vienna, five profiles for HEVC range extensions were defined – Main 12, Main 4:2:2 10/12, and Main 4:4:4 10/12.</a:t>
            </a:r>
          </a:p>
          <a:p>
            <a:pPr marL="252000" lvl="1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However,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it was not determined which range extension coding tools were to be included in each profile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lvl="1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this contribution, five coding tools which have been adopted into HEVC range extensions are evaluated under common test condition (CTC).</a:t>
            </a:r>
          </a:p>
          <a:p>
            <a:pPr marL="252000" lvl="1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increased bit-depth and extended color format, which are primary goals of HEVC range extensions, are now considered for consumer electronics such as </a:t>
            </a:r>
            <a:r>
              <a:rPr lang="en-US" altLang="ko-KR" sz="1800" b="0" dirty="0" err="1" smtClean="0">
                <a:latin typeface="맑은 고딕" pitchFamily="50" charset="-127"/>
                <a:ea typeface="맑은 고딕" pitchFamily="50" charset="-127"/>
              </a:rPr>
              <a:t>ultra high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-definition (UHD) TV which is already available in the market.</a:t>
            </a:r>
          </a:p>
          <a:p>
            <a:pPr marL="252000" lvl="1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Based on the test results and the requirement from the market, the mapping between the profiles and coding tools is recommended in this contribution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492" name="TextBox 491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Test Results (1/5)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127209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HM12.0-RExt4.1,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intra RDPCM disabled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Tested results: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HM12.0-RExt4.1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(CTC,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lossy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coding anchor)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Almost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no gain for camera-captured test sequences in CTC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8225"/>
              </p:ext>
            </p:extLst>
          </p:nvPr>
        </p:nvGraphicFramePr>
        <p:xfrm>
          <a:off x="342903" y="2790666"/>
          <a:ext cx="8540745" cy="2048032"/>
        </p:xfrm>
        <a:graphic>
          <a:graphicData uri="http://schemas.openxmlformats.org/drawingml/2006/table">
            <a:tbl>
              <a:tblPr firstRow="1" firstCol="1" bandRow="1"/>
              <a:tblGrid>
                <a:gridCol w="1424066"/>
                <a:gridCol w="1016017"/>
                <a:gridCol w="1016929"/>
                <a:gridCol w="1016929"/>
                <a:gridCol w="1016017"/>
                <a:gridCol w="1016929"/>
                <a:gridCol w="1016929"/>
                <a:gridCol w="1016929"/>
              </a:tblGrid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BD-rate Y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AI-SHT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RGB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-0.1%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-0.1%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4:2:2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-0.1%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-0.1%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Overall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0.0%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Enc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101%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101%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101%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101%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101%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Dec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100%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99%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98%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Test Results (2/5)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127209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HM12.0-RExt4.1,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inter RDPCM disabled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Tested results: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HM12.0-RExt4.1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(CTC,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lossy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coding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anchor)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Almost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no gain for camera-captured test sequences in CTC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769210"/>
              </p:ext>
            </p:extLst>
          </p:nvPr>
        </p:nvGraphicFramePr>
        <p:xfrm>
          <a:off x="342903" y="2790666"/>
          <a:ext cx="8540745" cy="2057559"/>
        </p:xfrm>
        <a:graphic>
          <a:graphicData uri="http://schemas.openxmlformats.org/drawingml/2006/table">
            <a:tbl>
              <a:tblPr firstRow="1" firstCol="1" bandRow="1"/>
              <a:tblGrid>
                <a:gridCol w="1424066"/>
                <a:gridCol w="1016017"/>
                <a:gridCol w="1016929"/>
                <a:gridCol w="1016929"/>
                <a:gridCol w="1016017"/>
                <a:gridCol w="1016929"/>
                <a:gridCol w="1016929"/>
                <a:gridCol w="1016929"/>
              </a:tblGrid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BD-rate Y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AI-SHT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RGB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4:2:2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Overall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Enc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Dec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97%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96%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97%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85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Test Results (3/5)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151974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HM12.0-RExt4.1,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residual rotation disabled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Tested results: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HM12.0-RExt4.1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(CTC,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lossy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coding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anchor)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Better than intra/inter RDPCM, but still 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coding gain for camera-captured test sequences in CTC is marginal (up to -0.1%)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704454"/>
              </p:ext>
            </p:extLst>
          </p:nvPr>
        </p:nvGraphicFramePr>
        <p:xfrm>
          <a:off x="342903" y="3066891"/>
          <a:ext cx="8540745" cy="2057559"/>
        </p:xfrm>
        <a:graphic>
          <a:graphicData uri="http://schemas.openxmlformats.org/drawingml/2006/table">
            <a:tbl>
              <a:tblPr firstRow="1" firstCol="1" bandRow="1"/>
              <a:tblGrid>
                <a:gridCol w="1424066"/>
                <a:gridCol w="1016017"/>
                <a:gridCol w="1016929"/>
                <a:gridCol w="1016929"/>
                <a:gridCol w="1016017"/>
                <a:gridCol w="1016929"/>
                <a:gridCol w="1016929"/>
                <a:gridCol w="1016929"/>
              </a:tblGrid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BD-rate Y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AI-SHT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RGB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4:2:2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Overall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Enc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Dec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96%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97%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96%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97%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01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Test Results (4/5)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16744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HM12.0-RExt4.1,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“single context model for significance map coding in transform skip block” disabled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Tested results: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HM12.0-RExt4.1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(CTC,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lossy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coding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anchor)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Surprisingly, this simplest change is better than previous 3 coding tools, but still 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coding gain for camera-captured test sequences in CTC is marginal (up to -0.2%)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31222"/>
              </p:ext>
            </p:extLst>
          </p:nvPr>
        </p:nvGraphicFramePr>
        <p:xfrm>
          <a:off x="342903" y="3752691"/>
          <a:ext cx="8540745" cy="2057559"/>
        </p:xfrm>
        <a:graphic>
          <a:graphicData uri="http://schemas.openxmlformats.org/drawingml/2006/table">
            <a:tbl>
              <a:tblPr firstRow="1" firstCol="1" bandRow="1"/>
              <a:tblGrid>
                <a:gridCol w="1424066"/>
                <a:gridCol w="1016017"/>
                <a:gridCol w="1016929"/>
                <a:gridCol w="1016929"/>
                <a:gridCol w="1016017"/>
                <a:gridCol w="1016929"/>
                <a:gridCol w="1016929"/>
                <a:gridCol w="1016929"/>
              </a:tblGrid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BD-rate Y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AI-SHT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RGB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4:2:2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Overall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Enc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Dec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6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Test Results (5/5)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767516"/>
          </a:xfrm>
          <a:prstGeom prst="roundRect">
            <a:avLst>
              <a:gd name="adj" fmla="val 4224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HM12.0-RExt4.1,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intra block copy disabled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Tested results: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HM12.0-RExt4.1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(CTC,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lossy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coding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anchor)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best coding gain among 5 coding tools under consideration in this contribution (up to -0.7% for RGB 4:4:4 in AI), but still the coding gain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for camera-captured test sequences in CTC is marginal.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Furthermore, intra block copy introduces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unacceptably high encoder complexity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(up to 158% in AI) and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increase the implementation cost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, e.g. additional memory to keep the reference samples in intra should be added.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761056"/>
              </p:ext>
            </p:extLst>
          </p:nvPr>
        </p:nvGraphicFramePr>
        <p:xfrm>
          <a:off x="342903" y="4257516"/>
          <a:ext cx="8540745" cy="2057559"/>
        </p:xfrm>
        <a:graphic>
          <a:graphicData uri="http://schemas.openxmlformats.org/drawingml/2006/table">
            <a:tbl>
              <a:tblPr firstRow="1" firstCol="1" bandRow="1"/>
              <a:tblGrid>
                <a:gridCol w="1424066"/>
                <a:gridCol w="1016017"/>
                <a:gridCol w="1016929"/>
                <a:gridCol w="1016929"/>
                <a:gridCol w="1016017"/>
                <a:gridCol w="1016929"/>
                <a:gridCol w="1016929"/>
                <a:gridCol w="1016929"/>
              </a:tblGrid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BD-rate Y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AI-SHT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RA-HT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LB-MT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LB-HT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RGB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-0.7%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-0.3%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-0.4%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4:4:4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YCbCr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4:2:2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</a:rPr>
                        <a:t>Overall</a:t>
                      </a:r>
                      <a:endParaRPr lang="ko-KR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-0.4%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-0.3%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-0.2%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-0.1%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0.0%</a:t>
                      </a:r>
                      <a:endParaRPr lang="ko-K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  <a:latin typeface="+mn-lt"/>
                          <a:ea typeface="맑은 고딕"/>
                        </a:rPr>
                        <a:t>Enc</a:t>
                      </a: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158%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155%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152%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119%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117%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114%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112%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3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+mn-lt"/>
                          <a:ea typeface="맑은 고딕"/>
                        </a:rPr>
                        <a:t>Dec Time[%]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7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800" b="1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354275" y="1194884"/>
            <a:ext cx="8609144" cy="5224966"/>
          </a:xfrm>
          <a:prstGeom prst="roundRect">
            <a:avLst>
              <a:gd name="adj" fmla="val 328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profiling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of range extension coding tools should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use a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similar evidence-based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decision process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to that used for HEVC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v1,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based on testing under the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range extension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common test conditions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800" b="0" dirty="0">
              <a:latin typeface="맑은 고딕" pitchFamily="50" charset="-127"/>
              <a:ea typeface="맑은 고딕" pitchFamily="50" charset="-127"/>
            </a:endParaRPr>
          </a:p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Test results show that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all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five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of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coding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tools evaluated in this contribution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give near-zero benefit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when evaluated under these conditions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At the same time, there is an immediate market requirement for HEVC range extensions which fulfill the stated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purpose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of </a:t>
            </a:r>
            <a:r>
              <a:rPr lang="en-US" altLang="ko-KR" sz="1800" b="0" dirty="0" err="1" smtClean="0">
                <a:latin typeface="맑은 고딕" pitchFamily="50" charset="-127"/>
                <a:ea typeface="맑은 고딕" pitchFamily="50" charset="-127"/>
              </a:rPr>
              <a:t>Amd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1: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to </a:t>
            </a:r>
            <a:r>
              <a:rPr lang="en-GB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support </a:t>
            </a:r>
            <a:r>
              <a:rPr lang="en-GB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high fidelity video </a:t>
            </a:r>
            <a:r>
              <a:rPr lang="en-GB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signals in the high </a:t>
            </a:r>
            <a:r>
              <a:rPr lang="en-GB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end consumer and professional </a:t>
            </a:r>
            <a:r>
              <a:rPr lang="en-GB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environment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It is recommended that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range extension </a:t>
            </a:r>
            <a:r>
              <a:rPr lang="en-GB" altLang="ko-KR" sz="1800" b="0" dirty="0">
                <a:latin typeface="맑은 고딕" pitchFamily="50" charset="-127"/>
                <a:ea typeface="맑은 고딕" pitchFamily="50" charset="-127"/>
              </a:rPr>
              <a:t>profiles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in </a:t>
            </a:r>
            <a:r>
              <a:rPr lang="en-GB" altLang="ko-KR" sz="1800" b="0" dirty="0" err="1" smtClean="0">
                <a:latin typeface="맑은 고딕" pitchFamily="50" charset="-127"/>
                <a:ea typeface="맑은 고딕" pitchFamily="50" charset="-127"/>
              </a:rPr>
              <a:t>Amd</a:t>
            </a:r>
            <a:r>
              <a:rPr lang="en-GB" altLang="ko-KR" sz="1800" b="0" smtClean="0">
                <a:latin typeface="맑은 고딕" pitchFamily="50" charset="-127"/>
                <a:ea typeface="맑은 고딕" pitchFamily="50" charset="-127"/>
              </a:rPr>
              <a:t> 1 should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provide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generic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support for increased bit depth and extended colour formats, </a:t>
            </a:r>
            <a:r>
              <a:rPr lang="en-GB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without adding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coding tools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that are beneficial only for screen content.</a:t>
            </a:r>
            <a:endParaRPr lang="en-US" altLang="ko-KR" sz="18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is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also recommended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to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develop separate 4:4:4 profiles focused on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screen content,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coordination with the call for proposals for coding of screen content and medical visual content planned for January 2014. </a:t>
            </a:r>
          </a:p>
          <a:p>
            <a:pPr marL="252000" lvl="1" indent="-252000" latinLnBrk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It may be appropriate to consider including the five additional coding tools analyzed in this proposal in the initial test model for this new activity. </a:t>
            </a:r>
            <a:endParaRPr lang="en-US" altLang="ko-KR" sz="18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19446"/>
            <a:ext cx="1854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 Electronics</a:t>
            </a:r>
            <a:endParaRPr lang="ko-KR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10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2975</TotalTime>
  <Words>1606</Words>
  <Application>Microsoft Office PowerPoint</Application>
  <PresentationFormat>On-screen Show (4:3)</PresentationFormat>
  <Paragraphs>388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Ken</cp:lastModifiedBy>
  <cp:revision>359</cp:revision>
  <cp:lastPrinted>2012-03-02T06:25:18Z</cp:lastPrinted>
  <dcterms:created xsi:type="dcterms:W3CDTF">2012-02-21T02:10:36Z</dcterms:created>
  <dcterms:modified xsi:type="dcterms:W3CDTF">2013-10-25T16:52:37Z</dcterms:modified>
</cp:coreProperties>
</file>