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60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60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4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0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8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5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77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9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4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47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0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2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8B20D-344E-5D4D-A73B-382EADA26762}" type="datetimeFigureOut">
              <a:rPr lang="en-US" smtClean="0"/>
              <a:t>10/27/13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85E57-6127-6348-A305-8831BBA9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0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henix.int-evry.fr/jct/doc_end_user/current_document.php?id=8211" TargetMode="External"/><Relationship Id="rId4" Type="http://schemas.openxmlformats.org/officeDocument/2006/relationships/hyperlink" Target="http://phenix.int-evry.fr/mpeg/doc_end_user/current_document.php?id=46087&amp;id_meeting=158" TargetMode="External"/><Relationship Id="rId5" Type="http://schemas.openxmlformats.org/officeDocument/2006/relationships/hyperlink" Target="http://wftp3.itu.int/av-arch/video-site/1310_Gen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henix.int-evry.fr/jct/doc_end_user/current_document.php?id=800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HEVC Time code SEI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JCTVC-OO099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913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time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Vienna, July 2013: Elemental Tech (JCTVC-</a:t>
            </a:r>
            <a:r>
              <a:rPr lang="en-US" sz="2800" dirty="0" smtClean="0">
                <a:hlinkClick r:id="rId2"/>
              </a:rPr>
              <a:t>N0286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Geneva Oct 2013 (+</a:t>
            </a:r>
            <a:r>
              <a:rPr lang="en-US" sz="2800" dirty="0" err="1" smtClean="0"/>
              <a:t>Cisco,+BBC</a:t>
            </a:r>
            <a:r>
              <a:rPr lang="en-US" sz="2800" dirty="0"/>
              <a:t> </a:t>
            </a:r>
            <a:r>
              <a:rPr lang="en-US" sz="2800" dirty="0" smtClean="0"/>
              <a:t>JCTVC-</a:t>
            </a:r>
            <a:r>
              <a:rPr lang="en-US" sz="2800" dirty="0" smtClean="0">
                <a:hlinkClick r:id="rId3"/>
              </a:rPr>
              <a:t>NO0099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DVB liaison to MPEG (</a:t>
            </a:r>
            <a:r>
              <a:rPr lang="en-US" sz="2800" dirty="0" smtClean="0">
                <a:hlinkClick r:id="rId4"/>
              </a:rPr>
              <a:t>m31612</a:t>
            </a:r>
            <a:r>
              <a:rPr lang="en-US" sz="2800" dirty="0" smtClean="0"/>
              <a:t>) &amp; VCEG (</a:t>
            </a:r>
            <a:r>
              <a:rPr lang="en-US" sz="2800" dirty="0" smtClean="0">
                <a:hlinkClick r:id="rId5"/>
              </a:rPr>
              <a:t>?</a:t>
            </a:r>
            <a:r>
              <a:rPr lang="en-US" sz="2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63563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1049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MPEG-2 time code</a:t>
            </a:r>
            <a:endParaRPr lang="en-US" dirty="0"/>
          </a:p>
        </p:txBody>
      </p:sp>
      <p:pic>
        <p:nvPicPr>
          <p:cNvPr id="4" name="Picture 3" descr="Screen Shot 2013-10-26 at 7.31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151"/>
            <a:ext cx="9144000" cy="58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76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3055"/>
            <a:ext cx="4762500" cy="17478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AVC time code</a:t>
            </a:r>
            <a:br>
              <a:rPr lang="en-US" dirty="0" smtClean="0"/>
            </a:br>
            <a:r>
              <a:rPr lang="en-US" sz="2700" dirty="0" err="1"/>
              <a:t>pic_timing</a:t>
            </a:r>
            <a:r>
              <a:rPr lang="en-US" sz="2700" dirty="0"/>
              <a:t>() </a:t>
            </a:r>
            <a:r>
              <a:rPr lang="en-US" sz="2700" dirty="0" smtClean="0"/>
              <a:t>SEI   </a:t>
            </a:r>
            <a:r>
              <a:rPr lang="en-US" sz="1800" dirty="0" smtClean="0"/>
              <a:t>section </a:t>
            </a:r>
            <a:r>
              <a:rPr lang="en-US" sz="1800" dirty="0"/>
              <a:t>D.1.2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7498"/>
              </p:ext>
            </p:extLst>
          </p:nvPr>
        </p:nvGraphicFramePr>
        <p:xfrm>
          <a:off x="3971925" y="160338"/>
          <a:ext cx="5638800" cy="668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Document" r:id="rId3" imgW="5638800" imgH="6680200" progId="Word.Document.12">
                  <p:embed/>
                </p:oleObj>
              </mc:Choice>
              <mc:Fallback>
                <p:oleObj name="Document" r:id="rId3" imgW="5638800" imgH="668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1925" y="160338"/>
                        <a:ext cx="5638800" cy="668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Left Brace 4"/>
          <p:cNvSpPr/>
          <p:nvPr/>
        </p:nvSpPr>
        <p:spPr>
          <a:xfrm>
            <a:off x="4406900" y="2374900"/>
            <a:ext cx="203200" cy="10033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4406900" y="3644900"/>
            <a:ext cx="203200" cy="22733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68575" y="2565400"/>
            <a:ext cx="1571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Discontinuity,</a:t>
            </a:r>
          </a:p>
          <a:p>
            <a:r>
              <a:rPr lang="en-US" dirty="0" smtClean="0"/>
              <a:t>drop frame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7775" y="4585732"/>
            <a:ext cx="180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Hours::Min::Sec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93901" y="6052234"/>
            <a:ext cx="1790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 time greater than 24 hours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84600" y="6375400"/>
            <a:ext cx="1689100" cy="165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27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707" y="-175159"/>
            <a:ext cx="3845848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Issues for HEVC</a:t>
            </a:r>
            <a:endParaRPr lang="en-US" sz="1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043976"/>
              </p:ext>
            </p:extLst>
          </p:nvPr>
        </p:nvGraphicFramePr>
        <p:xfrm>
          <a:off x="3971925" y="160338"/>
          <a:ext cx="5638800" cy="668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Document" r:id="rId3" imgW="5638800" imgH="6680200" progId="Word.Document.12">
                  <p:embed/>
                </p:oleObj>
              </mc:Choice>
              <mc:Fallback>
                <p:oleObj name="Document" r:id="rId3" imgW="5638800" imgH="6680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1925" y="160338"/>
                        <a:ext cx="5638800" cy="668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4158583" y="735155"/>
            <a:ext cx="781479" cy="404746"/>
          </a:xfrm>
          <a:prstGeom prst="straightConnector1">
            <a:avLst/>
          </a:prstGeom>
          <a:ln w="63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53398" y="740895"/>
            <a:ext cx="2939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moved to HEVC </a:t>
            </a:r>
            <a:r>
              <a:rPr lang="en-US" sz="2400" i="1" dirty="0" err="1">
                <a:solidFill>
                  <a:srgbClr val="3366FF"/>
                </a:solidFill>
              </a:rPr>
              <a:t>b</a:t>
            </a:r>
            <a:r>
              <a:rPr lang="en-US" sz="2400" i="1" dirty="0" err="1" smtClean="0">
                <a:solidFill>
                  <a:srgbClr val="3366FF"/>
                </a:solidFill>
              </a:rPr>
              <a:t>uffering_period</a:t>
            </a:r>
            <a:r>
              <a:rPr lang="en-US" sz="2400" dirty="0" smtClean="0">
                <a:solidFill>
                  <a:srgbClr val="3366FF"/>
                </a:solidFill>
              </a:rPr>
              <a:t>() SEI 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516" y="1765714"/>
            <a:ext cx="2980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HEVC </a:t>
            </a:r>
            <a:r>
              <a:rPr lang="en-US" sz="2400" i="1" dirty="0" err="1" smtClean="0">
                <a:solidFill>
                  <a:srgbClr val="3366FF"/>
                </a:solidFill>
              </a:rPr>
              <a:t>pic_timing</a:t>
            </a:r>
            <a:r>
              <a:rPr lang="en-US" sz="2400" dirty="0" smtClean="0">
                <a:solidFill>
                  <a:srgbClr val="3366FF"/>
                </a:solidFill>
              </a:rPr>
              <a:t>() SEI </a:t>
            </a:r>
            <a:endParaRPr lang="en-US" sz="2400" dirty="0">
              <a:solidFill>
                <a:srgbClr val="3366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12582" y="1454572"/>
            <a:ext cx="1188188" cy="495808"/>
          </a:xfrm>
          <a:prstGeom prst="straightConnector1">
            <a:avLst/>
          </a:prstGeom>
          <a:ln w="63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3620" y="2151069"/>
            <a:ext cx="13989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solidFill>
                  <a:srgbClr val="3366FF"/>
                </a:solidFill>
              </a:rPr>
              <a:t>s</a:t>
            </a:r>
            <a:r>
              <a:rPr lang="en-US" sz="1200" i="1" dirty="0" err="1" smtClean="0">
                <a:solidFill>
                  <a:srgbClr val="3366FF"/>
                </a:solidFill>
              </a:rPr>
              <a:t>ource_scan_type</a:t>
            </a:r>
            <a:endParaRPr lang="en-US" sz="1200" i="1" dirty="0">
              <a:solidFill>
                <a:srgbClr val="3366FF"/>
              </a:solidFill>
            </a:endParaRP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3912582" y="2151069"/>
            <a:ext cx="1434118" cy="138500"/>
          </a:xfrm>
          <a:prstGeom prst="straightConnector1">
            <a:avLst/>
          </a:prstGeom>
          <a:ln w="6350" cmpd="sng"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Left Brace 18"/>
          <p:cNvSpPr/>
          <p:nvPr/>
        </p:nvSpPr>
        <p:spPr>
          <a:xfrm>
            <a:off x="4292600" y="1765714"/>
            <a:ext cx="317500" cy="4774786"/>
          </a:xfrm>
          <a:prstGeom prst="leftBrace">
            <a:avLst>
              <a:gd name="adj1" fmla="val 0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977543" y="4174486"/>
            <a:ext cx="429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No equivalence in HEVC  v1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32100" y="5232400"/>
            <a:ext cx="2516568" cy="1068454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659983" y="2428068"/>
            <a:ext cx="2688685" cy="1178732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3796" y="4720619"/>
            <a:ext cx="234444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HEVC equivalent in </a:t>
            </a:r>
            <a:r>
              <a:rPr lang="en-US" i="1" dirty="0" err="1" smtClean="0">
                <a:solidFill>
                  <a:srgbClr val="FF0000"/>
                </a:solidFill>
              </a:rPr>
              <a:t>hrd_parameters</a:t>
            </a:r>
            <a:r>
              <a:rPr lang="en-US" i="1" dirty="0" smtClean="0">
                <a:solidFill>
                  <a:srgbClr val="FF0000"/>
                </a:solidFill>
              </a:rPr>
              <a:t>()  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912582" y="1562100"/>
            <a:ext cx="1916718" cy="10922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53796" y="2529668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Not defined in HEVC table D.2 (interpretation of </a:t>
            </a:r>
            <a:r>
              <a:rPr lang="en-US" dirty="0" err="1" smtClean="0">
                <a:solidFill>
                  <a:srgbClr val="FF6600"/>
                </a:solidFill>
              </a:rPr>
              <a:t>pic_struct</a:t>
            </a:r>
            <a:r>
              <a:rPr lang="en-US" dirty="0" smtClean="0">
                <a:solidFill>
                  <a:srgbClr val="FF6600"/>
                </a:solidFill>
              </a:rPr>
              <a:t>)</a:t>
            </a:r>
            <a:endParaRPr lang="en-US" i="1" dirty="0">
              <a:solidFill>
                <a:srgbClr val="FF66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59983" y="6300854"/>
            <a:ext cx="5442617" cy="1524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2000" y="5915788"/>
            <a:ext cx="18979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VLC for integers in HEVC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659983" y="3281066"/>
            <a:ext cx="2688685" cy="490834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53796" y="3476032"/>
            <a:ext cx="1863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Semantic issues?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0" y="1600200"/>
            <a:ext cx="768350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Pass-through all AVC time code elements to HEVC </a:t>
            </a:r>
          </a:p>
          <a:p>
            <a:pPr lvl="1"/>
            <a:r>
              <a:rPr lang="en-US" dirty="0" smtClean="0"/>
              <a:t>Requires simple translation in AVC-&gt;HEVC transcodes</a:t>
            </a:r>
          </a:p>
          <a:p>
            <a:pPr lvl="1"/>
            <a:r>
              <a:rPr lang="en-US" dirty="0" smtClean="0"/>
              <a:t>unknown users who may rely on obscure </a:t>
            </a:r>
            <a:r>
              <a:rPr lang="en-US" dirty="0" smtClean="0"/>
              <a:t>elements like drop frame and discontinuity</a:t>
            </a:r>
            <a:endParaRPr lang="en-US" dirty="0" smtClean="0"/>
          </a:p>
          <a:p>
            <a:pPr lvl="1"/>
            <a:r>
              <a:rPr lang="en-US" dirty="0"/>
              <a:t>by the </a:t>
            </a:r>
            <a:r>
              <a:rPr lang="en-US" dirty="0" smtClean="0"/>
              <a:t>next JCT meeting (Jan.2014 San Jose), resolve semantic cases that don’t make sense in HEVC (if any</a:t>
            </a:r>
            <a:r>
              <a:rPr lang="en-US" dirty="0" smtClean="0"/>
              <a:t>), and prune elements (if any).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Remove </a:t>
            </a:r>
            <a:r>
              <a:rPr lang="en-US" dirty="0" smtClean="0"/>
              <a:t>non-relevant elements now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Copy over only simplest, commonly used time code (MPEG-2 GOP </a:t>
            </a:r>
            <a:r>
              <a:rPr lang="en-US" dirty="0" err="1" smtClean="0"/>
              <a:t>time_code</a:t>
            </a:r>
            <a:r>
              <a:rPr lang="en-US" dirty="0" smtClean="0"/>
              <a:t> style)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266700" y="1638300"/>
            <a:ext cx="812800" cy="3302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2006600"/>
            <a:ext cx="171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Preferred by </a:t>
            </a:r>
            <a:br>
              <a:rPr lang="en-US" i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co-authors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66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7000" y="-104170"/>
            <a:ext cx="26924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proposed HEVC solution</a:t>
            </a:r>
            <a:endParaRPr lang="en-US" sz="32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7237228"/>
              </p:ext>
            </p:extLst>
          </p:nvPr>
        </p:nvGraphicFramePr>
        <p:xfrm>
          <a:off x="3019425" y="73025"/>
          <a:ext cx="6124575" cy="619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Document" r:id="rId3" imgW="5638800" imgH="5702300" progId="Word.Document.12">
                  <p:embed/>
                </p:oleObj>
              </mc:Choice>
              <mc:Fallback>
                <p:oleObj name="Document" r:id="rId3" imgW="5638800" imgH="570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9425" y="73025"/>
                        <a:ext cx="6124575" cy="6194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6700" y="1164272"/>
            <a:ext cx="3492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Table E-6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derived from </a:t>
            </a:r>
            <a:r>
              <a:rPr lang="en-US" dirty="0" err="1" smtClean="0">
                <a:solidFill>
                  <a:srgbClr val="FF0000"/>
                </a:solidFill>
              </a:rPr>
              <a:t>pic_struct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r>
              <a:rPr lang="en-US" dirty="0" smtClean="0">
                <a:solidFill>
                  <a:srgbClr val="3366FF"/>
                </a:solidFill>
              </a:rPr>
              <a:t>if </a:t>
            </a:r>
            <a:r>
              <a:rPr lang="en-US" dirty="0" err="1" smtClean="0">
                <a:solidFill>
                  <a:srgbClr val="3366FF"/>
                </a:solidFill>
              </a:rPr>
              <a:t>pic_struct</a:t>
            </a:r>
            <a:r>
              <a:rPr lang="en-US" dirty="0" smtClean="0">
                <a:solidFill>
                  <a:srgbClr val="3366FF"/>
                </a:solidFill>
              </a:rPr>
              <a:t> is not present, </a:t>
            </a:r>
            <a:r>
              <a:rPr lang="en-US" dirty="0" err="1" smtClean="0">
                <a:solidFill>
                  <a:srgbClr val="3366FF"/>
                </a:solidFill>
              </a:rPr>
              <a:t>DeltaToDivisor</a:t>
            </a:r>
            <a:r>
              <a:rPr lang="en-US" dirty="0" smtClean="0">
                <a:solidFill>
                  <a:srgbClr val="3366FF"/>
                </a:solidFill>
              </a:rPr>
              <a:t> =1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Similar to </a:t>
            </a:r>
            <a:r>
              <a:rPr lang="en-US" i="1" dirty="0" err="1" smtClean="0">
                <a:solidFill>
                  <a:srgbClr val="FF0000"/>
                </a:solidFill>
              </a:rPr>
              <a:t>NumClockTS</a:t>
            </a:r>
            <a:r>
              <a:rPr lang="en-US" i="1" dirty="0" smtClean="0">
                <a:solidFill>
                  <a:srgbClr val="FF0000"/>
                </a:solidFill>
              </a:rPr>
              <a:t> in </a:t>
            </a:r>
            <a:r>
              <a:rPr lang="en-US" i="1" dirty="0" smtClean="0">
                <a:solidFill>
                  <a:srgbClr val="FF0000"/>
                </a:solidFill>
              </a:rPr>
              <a:t>AVC</a:t>
            </a:r>
          </a:p>
          <a:p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29000" y="467330"/>
            <a:ext cx="1371600" cy="696942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65400" y="97998"/>
            <a:ext cx="147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SEI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429000" y="190500"/>
            <a:ext cx="533400" cy="889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600" y="2641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Changed to accommodate maximum pictures rates (Table A.4) : </a:t>
            </a:r>
            <a:r>
              <a:rPr lang="en-US" u="sng" dirty="0" smtClean="0">
                <a:solidFill>
                  <a:srgbClr val="FF0000"/>
                </a:solidFill>
              </a:rPr>
              <a:t>300</a:t>
            </a:r>
            <a:r>
              <a:rPr lang="en-US" dirty="0" smtClean="0">
                <a:solidFill>
                  <a:srgbClr val="FF0000"/>
                </a:solidFill>
              </a:rPr>
              <a:t> fps</a:t>
            </a:r>
          </a:p>
          <a:p>
            <a:r>
              <a:rPr lang="en-US" i="1" dirty="0" smtClean="0">
                <a:solidFill>
                  <a:srgbClr val="008000"/>
                </a:solidFill>
              </a:rPr>
              <a:t>[should this be &gt; 9-bits?]</a:t>
            </a:r>
            <a:endParaRPr lang="en-US" i="1" dirty="0">
              <a:solidFill>
                <a:srgbClr val="008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759200" y="2120900"/>
            <a:ext cx="4152900" cy="6858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400" y="4052668"/>
            <a:ext cx="354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Moved from AVC </a:t>
            </a:r>
            <a:r>
              <a:rPr lang="en-US" i="1" dirty="0" err="1" smtClean="0">
                <a:solidFill>
                  <a:srgbClr val="FF0000"/>
                </a:solidFill>
              </a:rPr>
              <a:t>hrd_parameters</a:t>
            </a:r>
            <a:r>
              <a:rPr lang="en-US" i="1" dirty="0" smtClean="0">
                <a:solidFill>
                  <a:srgbClr val="FF0000"/>
                </a:solidFill>
              </a:rPr>
              <a:t>() </a:t>
            </a:r>
            <a:r>
              <a:rPr lang="en-US" dirty="0" smtClean="0">
                <a:solidFill>
                  <a:srgbClr val="FF0000"/>
                </a:solidFill>
              </a:rPr>
              <a:t>presence </a:t>
            </a:r>
            <a:r>
              <a:rPr lang="en-US" dirty="0" smtClean="0">
                <a:solidFill>
                  <a:srgbClr val="FF0000"/>
                </a:solidFill>
              </a:rPr>
              <a:t>of </a:t>
            </a:r>
            <a:r>
              <a:rPr lang="en-US" dirty="0" err="1" smtClean="0">
                <a:solidFill>
                  <a:srgbClr val="FF0000"/>
                </a:solidFill>
              </a:rPr>
              <a:t>time_offset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008000"/>
                </a:solidFill>
              </a:rPr>
              <a:t>[should this be </a:t>
            </a:r>
            <a:r>
              <a:rPr lang="en-US" i="1" dirty="0" smtClean="0">
                <a:solidFill>
                  <a:srgbClr val="008000"/>
                </a:solidFill>
              </a:rPr>
              <a:t>derived from </a:t>
            </a:r>
            <a:r>
              <a:rPr lang="en-US" i="1" dirty="0" err="1" smtClean="0">
                <a:solidFill>
                  <a:srgbClr val="008000"/>
                </a:solidFill>
              </a:rPr>
              <a:t>vui_time_scale</a:t>
            </a:r>
            <a:r>
              <a:rPr lang="en-US" i="1" dirty="0" smtClean="0">
                <a:solidFill>
                  <a:srgbClr val="008000"/>
                </a:solidFill>
              </a:rPr>
              <a:t> instead?]</a:t>
            </a:r>
            <a:endParaRPr lang="en-US" i="1" dirty="0">
              <a:solidFill>
                <a:srgbClr val="008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019425" y="4559300"/>
            <a:ext cx="1438275" cy="673100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90600" y="5621119"/>
            <a:ext cx="276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Bit length determined by </a:t>
            </a:r>
            <a:r>
              <a:rPr lang="en-US" dirty="0" err="1" smtClean="0">
                <a:solidFill>
                  <a:srgbClr val="FF0000"/>
                </a:solidFill>
              </a:rPr>
              <a:t>time_offset_length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19425" y="5694065"/>
            <a:ext cx="4702175" cy="360065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16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Should: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time_offset_length</a:t>
            </a:r>
            <a:r>
              <a:rPr lang="en-US" dirty="0" smtClean="0">
                <a:solidFill>
                  <a:srgbClr val="FF0000"/>
                </a:solidFill>
              </a:rPr>
              <a:t> be derived instead  </a:t>
            </a:r>
            <a:r>
              <a:rPr lang="en-US" dirty="0" smtClean="0">
                <a:solidFill>
                  <a:srgbClr val="FF0000"/>
                </a:solidFill>
              </a:rPr>
              <a:t>from </a:t>
            </a:r>
            <a:r>
              <a:rPr lang="en-US" dirty="0" err="1" smtClean="0">
                <a:solidFill>
                  <a:srgbClr val="FF0000"/>
                </a:solidFill>
              </a:rPr>
              <a:t>vui_time_scale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n_frames</a:t>
            </a:r>
            <a:r>
              <a:rPr lang="en-US" dirty="0" smtClean="0"/>
              <a:t> length be greater than 9-bits?</a:t>
            </a:r>
            <a:endParaRPr lang="en-US" dirty="0" smtClean="0"/>
          </a:p>
          <a:p>
            <a:r>
              <a:rPr lang="en-US" dirty="0" err="1" smtClean="0"/>
              <a:t>n_frames</a:t>
            </a:r>
            <a:r>
              <a:rPr lang="en-US" dirty="0" smtClean="0"/>
              <a:t> </a:t>
            </a:r>
            <a:r>
              <a:rPr lang="en-US" dirty="0" smtClean="0"/>
              <a:t>be called “</a:t>
            </a:r>
            <a:r>
              <a:rPr lang="en-US" dirty="0" err="1" smtClean="0"/>
              <a:t>n_pictures</a:t>
            </a:r>
            <a:r>
              <a:rPr lang="en-US" dirty="0" smtClean="0"/>
              <a:t>”?</a:t>
            </a:r>
          </a:p>
          <a:p>
            <a:r>
              <a:rPr lang="en-US" dirty="0" smtClean="0"/>
              <a:t>Sh</a:t>
            </a:r>
            <a:r>
              <a:rPr lang="en-US" dirty="0" smtClean="0"/>
              <a:t>ould </a:t>
            </a:r>
            <a:r>
              <a:rPr lang="en-US" dirty="0" smtClean="0"/>
              <a:t>the semantics change to account for the SAFF paradigm in HEVC?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9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285</Words>
  <Application>Microsoft Macintosh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Document</vt:lpstr>
      <vt:lpstr>Microsoft Word Document</vt:lpstr>
      <vt:lpstr>HEVC Time code SEI </vt:lpstr>
      <vt:lpstr>Request for time code</vt:lpstr>
      <vt:lpstr>MPEG-2 time code</vt:lpstr>
      <vt:lpstr>AVC time code pic_timing() SEI   section D.1.2 </vt:lpstr>
      <vt:lpstr>Issues for HEVC</vt:lpstr>
      <vt:lpstr>choices</vt:lpstr>
      <vt:lpstr>proposed HEVC solution</vt:lpstr>
      <vt:lpstr>Question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HEVC Time code SEI </dc:title>
  <dc:creator>Chad Fogg</dc:creator>
  <cp:lastModifiedBy>Chad Fogg</cp:lastModifiedBy>
  <cp:revision>49</cp:revision>
  <dcterms:created xsi:type="dcterms:W3CDTF">2013-10-25T07:26:38Z</dcterms:created>
  <dcterms:modified xsi:type="dcterms:W3CDTF">2013-10-27T23:11:36Z</dcterms:modified>
</cp:coreProperties>
</file>