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67" r:id="rId4"/>
    <p:sldId id="261" r:id="rId5"/>
    <p:sldId id="266"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52"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6BD91-3D99-439F-ACBC-914A08E9C0D0}" type="datetimeFigureOut">
              <a:rPr lang="en-US" smtClean="0"/>
              <a:t>10/26/2013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CA86C8-696F-479B-BED6-ED02B774C0D3}" type="slidenum">
              <a:rPr lang="en-US" smtClean="0"/>
              <a:t>‹#›</a:t>
            </a:fld>
            <a:endParaRPr lang="en-US"/>
          </a:p>
        </p:txBody>
      </p:sp>
    </p:spTree>
    <p:extLst>
      <p:ext uri="{BB962C8B-B14F-4D97-AF65-F5344CB8AC3E}">
        <p14:creationId xmlns:p14="http://schemas.microsoft.com/office/powerpoint/2010/main" val="3820527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CA86C8-696F-479B-BED6-ED02B774C0D3}" type="slidenum">
              <a:rPr lang="en-US" smtClean="0"/>
              <a:t>4</a:t>
            </a:fld>
            <a:endParaRPr lang="en-US"/>
          </a:p>
        </p:txBody>
      </p:sp>
    </p:spTree>
    <p:extLst>
      <p:ext uri="{BB962C8B-B14F-4D97-AF65-F5344CB8AC3E}">
        <p14:creationId xmlns:p14="http://schemas.microsoft.com/office/powerpoint/2010/main" val="27913083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1" y="4038600"/>
            <a:ext cx="6781800" cy="1295400"/>
          </a:xfrm>
        </p:spPr>
        <p:txBody>
          <a:bodyPr/>
          <a:lstStyle/>
          <a:p>
            <a:r>
              <a:rPr lang="en-US" dirty="0" smtClean="0"/>
              <a:t>JCTVC-O0088 </a:t>
            </a:r>
            <a:br>
              <a:rPr lang="en-US" dirty="0" smtClean="0"/>
            </a:br>
            <a:r>
              <a:rPr lang="en-US" dirty="0"/>
              <a:t/>
            </a:r>
            <a:br>
              <a:rPr lang="en-US" dirty="0"/>
            </a:br>
            <a:r>
              <a:rPr lang="en-US" dirty="0"/>
              <a:t>AhG5: Memory Bandwidth Reduction for HEVC </a:t>
            </a:r>
            <a:r>
              <a:rPr lang="en-US" dirty="0" err="1"/>
              <a:t>RExt</a:t>
            </a:r>
            <a:endParaRPr lang="en-US" sz="3200" dirty="0"/>
          </a:p>
        </p:txBody>
      </p:sp>
      <p:sp>
        <p:nvSpPr>
          <p:cNvPr id="3" name="Subtitle 2"/>
          <p:cNvSpPr>
            <a:spLocks noGrp="1"/>
          </p:cNvSpPr>
          <p:nvPr>
            <p:ph type="subTitle" idx="1"/>
          </p:nvPr>
        </p:nvSpPr>
        <p:spPr>
          <a:xfrm>
            <a:off x="1045030" y="5638800"/>
            <a:ext cx="7152446" cy="364390"/>
          </a:xfrm>
        </p:spPr>
        <p:txBody>
          <a:bodyPr/>
          <a:lstStyle/>
          <a:p>
            <a:r>
              <a:rPr lang="en-US" sz="1800" dirty="0" smtClean="0"/>
              <a:t>Woo-Shik Kim, Vadim Seregin, Joel Sole, Marta Karczewicz</a:t>
            </a:r>
            <a:endParaRPr lang="en-US" sz="1800" dirty="0"/>
          </a:p>
        </p:txBody>
      </p:sp>
    </p:spTree>
    <p:extLst>
      <p:ext uri="{BB962C8B-B14F-4D97-AF65-F5344CB8AC3E}">
        <p14:creationId xmlns:p14="http://schemas.microsoft.com/office/powerpoint/2010/main" val="257532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In HEVC version 1, to reduce memory bandwidth, bi-prediction is restricted for 4x8 and 8x4 PUs</a:t>
            </a:r>
          </a:p>
          <a:p>
            <a:r>
              <a:rPr lang="en-US" dirty="0" smtClean="0"/>
              <a:t>Bandwidth goes up for 4:4:4 chroma format in HEVC </a:t>
            </a:r>
            <a:r>
              <a:rPr lang="en-US" dirty="0" err="1" smtClean="0"/>
              <a:t>RExt</a:t>
            </a:r>
            <a:endParaRPr lang="en-US" dirty="0" smtClean="0"/>
          </a:p>
          <a:p>
            <a:r>
              <a:rPr lang="en-US" dirty="0" smtClean="0"/>
              <a:t>Bandwidth </a:t>
            </a:r>
            <a:r>
              <a:rPr lang="en-US" dirty="0"/>
              <a:t>assessment from JCTVC-L0440 applied to 4:2:0 and </a:t>
            </a:r>
            <a:r>
              <a:rPr lang="en-US" dirty="0" smtClean="0"/>
              <a:t>4:4:4</a:t>
            </a:r>
            <a:endParaRPr lang="en-US" dirty="0"/>
          </a:p>
          <a:p>
            <a:endParaRPr lang="en-US" dirty="0" smtClean="0"/>
          </a:p>
          <a:p>
            <a:endParaRPr lang="en-US" dirty="0"/>
          </a:p>
          <a:p>
            <a:endParaRPr lang="en-US" dirty="0" smtClean="0"/>
          </a:p>
          <a:p>
            <a:endParaRPr lang="en-US" dirty="0"/>
          </a:p>
          <a:p>
            <a:endParaRPr lang="en-US" dirty="0" smtClean="0"/>
          </a:p>
          <a:p>
            <a:r>
              <a:rPr lang="en-US" dirty="0"/>
              <a:t>For consumer applications using 4:4:4, it is desirable to reduce memory bandwidth requirement</a:t>
            </a:r>
          </a:p>
          <a:p>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3463267572"/>
              </p:ext>
            </p:extLst>
          </p:nvPr>
        </p:nvGraphicFramePr>
        <p:xfrm>
          <a:off x="990600" y="2667000"/>
          <a:ext cx="6781800" cy="1371600"/>
        </p:xfrm>
        <a:graphic>
          <a:graphicData uri="http://schemas.openxmlformats.org/drawingml/2006/table">
            <a:tbl>
              <a:tblPr firstRow="1" firstCol="1" bandRow="1">
                <a:tableStyleId>{5C22544A-7EE6-4342-B048-85BDC9FD1C3A}</a:tableStyleId>
              </a:tblPr>
              <a:tblGrid>
                <a:gridCol w="3129001"/>
                <a:gridCol w="1335531"/>
                <a:gridCol w="1386838"/>
                <a:gridCol w="930430"/>
              </a:tblGrid>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4:4:4</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Ratio</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15.0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20.5</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137%</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133%</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855548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a:t>AhG5 mandate</a:t>
            </a:r>
          </a:p>
          <a:p>
            <a:pPr lvl="1"/>
            <a:r>
              <a:rPr lang="en-CA" dirty="0"/>
              <a:t>Perform memory bandwidth analysis of the range extensions technical design and its proposed modifications</a:t>
            </a:r>
          </a:p>
          <a:p>
            <a:r>
              <a:rPr lang="en-CA" dirty="0"/>
              <a:t>Previous contributions</a:t>
            </a:r>
          </a:p>
          <a:p>
            <a:pPr lvl="1"/>
            <a:r>
              <a:rPr lang="en-CA" dirty="0"/>
              <a:t>M0298, N0261</a:t>
            </a:r>
          </a:p>
          <a:p>
            <a:r>
              <a:rPr lang="en-CA" dirty="0"/>
              <a:t>Notes from last meeting</a:t>
            </a:r>
          </a:p>
          <a:p>
            <a:pPr lvl="1"/>
            <a:r>
              <a:rPr lang="en-CA" dirty="0"/>
              <a:t>It was suggested to simply keep in mind the potential to use the </a:t>
            </a:r>
            <a:r>
              <a:rPr lang="en-CA" dirty="0" err="1"/>
              <a:t>bipred</a:t>
            </a:r>
            <a:r>
              <a:rPr lang="en-CA" dirty="0"/>
              <a:t> block size constraint approach when finalizing </a:t>
            </a:r>
            <a:r>
              <a:rPr lang="en-CA" dirty="0" err="1"/>
              <a:t>RExt</a:t>
            </a:r>
            <a:r>
              <a:rPr lang="en-CA" dirty="0"/>
              <a:t>, but not to act now since the 4:4:4 design is not yet final.</a:t>
            </a:r>
            <a:endParaRPr lang="en-US" dirty="0"/>
          </a:p>
          <a:p>
            <a:endParaRPr lang="en-US" dirty="0" smtClean="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095442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Method</a:t>
            </a:r>
            <a:endParaRPr lang="en-US" dirty="0"/>
          </a:p>
        </p:txBody>
      </p:sp>
      <p:sp>
        <p:nvSpPr>
          <p:cNvPr id="3" name="Content Placeholder 2"/>
          <p:cNvSpPr>
            <a:spLocks noGrp="1"/>
          </p:cNvSpPr>
          <p:nvPr>
            <p:ph idx="1"/>
          </p:nvPr>
        </p:nvSpPr>
        <p:spPr/>
        <p:txBody>
          <a:bodyPr/>
          <a:lstStyle/>
          <a:p>
            <a:r>
              <a:rPr lang="en-US" dirty="0" smtClean="0"/>
              <a:t>Restrict bi-prediction for 8x8 CU</a:t>
            </a:r>
            <a:endParaRPr lang="en-US" dirty="0"/>
          </a:p>
          <a:p>
            <a:pPr lvl="1"/>
            <a:r>
              <a:rPr lang="en-US" dirty="0"/>
              <a:t>For merge mode, bi-directional MV candidate is converted to </a:t>
            </a:r>
            <a:r>
              <a:rPr lang="en-US" dirty="0" err="1"/>
              <a:t>uni</a:t>
            </a:r>
            <a:r>
              <a:rPr lang="en-US" dirty="0"/>
              <a:t>-directional motion vector from RefPicList0</a:t>
            </a:r>
          </a:p>
          <a:p>
            <a:pPr lvl="1"/>
            <a:r>
              <a:rPr lang="en-US" dirty="0"/>
              <a:t>For AMVP mode, only </a:t>
            </a:r>
            <a:r>
              <a:rPr lang="en-US" dirty="0" err="1"/>
              <a:t>uni</a:t>
            </a:r>
            <a:r>
              <a:rPr lang="en-US" dirty="0"/>
              <a:t>-directional MV can be chosen at encoder side and inter direction signaling is restricted to </a:t>
            </a:r>
            <a:r>
              <a:rPr lang="en-US" dirty="0" err="1" smtClean="0"/>
              <a:t>uni</a:t>
            </a:r>
            <a:r>
              <a:rPr lang="en-US" dirty="0" smtClean="0"/>
              <a:t>-direction only</a:t>
            </a:r>
            <a:endParaRPr lang="en-US" dirty="0"/>
          </a:p>
          <a:p>
            <a:pPr lvl="1"/>
            <a:r>
              <a:rPr lang="en-US" dirty="0" smtClean="0"/>
              <a:t>BW compared to 4:2:0 is reduced from 137% to 108% at the cost of 0.2% loss in Y</a:t>
            </a:r>
          </a:p>
          <a:p>
            <a:pPr lvl="1"/>
            <a:endParaRPr lang="en-US" dirty="0"/>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19459913"/>
              </p:ext>
            </p:extLst>
          </p:nvPr>
        </p:nvGraphicFramePr>
        <p:xfrm>
          <a:off x="838200" y="3657600"/>
          <a:ext cx="7391400" cy="1524000"/>
        </p:xfrm>
        <a:graphic>
          <a:graphicData uri="http://schemas.openxmlformats.org/drawingml/2006/table">
            <a:tbl>
              <a:tblPr firstRow="1" firstCol="1" bandRow="1">
                <a:tableStyleId>{5C22544A-7EE6-4342-B048-85BDC9FD1C3A}</a:tableStyleId>
              </a:tblPr>
              <a:tblGrid>
                <a:gridCol w="2180937"/>
                <a:gridCol w="1047082"/>
                <a:gridCol w="1047082"/>
                <a:gridCol w="1133855"/>
                <a:gridCol w="991844"/>
                <a:gridCol w="990600"/>
              </a:tblGrid>
              <a:tr h="7620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4:4:4</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Test 1/2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4:2:0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Ratio to 4:4:4</a:t>
                      </a:r>
                      <a:endParaRPr lang="en-US" sz="1800" dirty="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15.0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20.5</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16.3</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108%</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79%</a:t>
                      </a:r>
                      <a:endParaRPr lang="en-US" sz="1800" dirty="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8×2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21.0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rPr>
                        <a:t>117%</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88%</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83741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a:xfrm>
            <a:off x="163513" y="1162050"/>
            <a:ext cx="8712200" cy="5314950"/>
          </a:xfrm>
        </p:spPr>
        <p:txBody>
          <a:bodyPr/>
          <a:lstStyle/>
          <a:p>
            <a:r>
              <a:rPr lang="en-US" dirty="0" smtClean="0"/>
              <a:t>BD-rate using </a:t>
            </a:r>
            <a:r>
              <a:rPr lang="en-US" dirty="0" err="1" smtClean="0"/>
              <a:t>RExt</a:t>
            </a:r>
            <a:r>
              <a:rPr lang="en-US" dirty="0" smtClean="0"/>
              <a:t> common conditions (JCTVC-N1006)</a:t>
            </a:r>
          </a:p>
          <a:p>
            <a:r>
              <a:rPr lang="en-US" dirty="0" smtClean="0"/>
              <a:t>Thanks </a:t>
            </a:r>
            <a:r>
              <a:rPr lang="en-US" dirty="0"/>
              <a:t>to </a:t>
            </a:r>
            <a:r>
              <a:rPr lang="en-US" dirty="0" smtClean="0"/>
              <a:t>Canon </a:t>
            </a:r>
            <a:r>
              <a:rPr lang="en-US" dirty="0"/>
              <a:t>for </a:t>
            </a:r>
            <a:r>
              <a:rPr lang="en-US" dirty="0" smtClean="0"/>
              <a:t>cross-check</a:t>
            </a:r>
          </a:p>
          <a:p>
            <a:r>
              <a:rPr lang="en-US" dirty="0" smtClean="0"/>
              <a:t>Summary results of RA and LB YUV 4:4:4</a:t>
            </a: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25999334"/>
              </p:ext>
            </p:extLst>
          </p:nvPr>
        </p:nvGraphicFramePr>
        <p:xfrm>
          <a:off x="685800" y="2514600"/>
          <a:ext cx="7620002" cy="3835576"/>
        </p:xfrm>
        <a:graphic>
          <a:graphicData uri="http://schemas.openxmlformats.org/drawingml/2006/table">
            <a:tbl>
              <a:tblPr firstRow="1" firstCol="1" bandRow="1">
                <a:tableStyleId>{5C22544A-7EE6-4342-B048-85BDC9FD1C3A}</a:tableStyleId>
              </a:tblPr>
              <a:tblGrid>
                <a:gridCol w="1293212"/>
                <a:gridCol w="1054465"/>
                <a:gridCol w="1054465"/>
                <a:gridCol w="1054465"/>
                <a:gridCol w="1054465"/>
                <a:gridCol w="1054465"/>
                <a:gridCol w="1054465"/>
              </a:tblGrid>
              <a:tr h="207639">
                <a:tc>
                  <a:txBody>
                    <a:bodyPr/>
                    <a:lstStyle/>
                    <a:p>
                      <a:endParaRPr lang="en-US" sz="1400" dirty="0">
                        <a:effectLst/>
                        <a:latin typeface="Times New Roman"/>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High-tier</a:t>
                      </a:r>
                      <a:endParaRPr lang="en-US" sz="1600" dirty="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r h="207639">
                <a:tc>
                  <a:txBody>
                    <a:bodyPr/>
                    <a:lstStyle/>
                    <a:p>
                      <a:endParaRPr lang="en-US" sz="1400">
                        <a:effectLst/>
                        <a:latin typeface="Times New Roman"/>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600">
                        <a:effectLst/>
                        <a:latin typeface="Times New Roman"/>
                        <a:ea typeface="Malgun Gothic"/>
                      </a:endParaRPr>
                    </a:p>
                  </a:txBody>
                  <a:tcPr marL="96522" marR="96522" marT="0" marB="0" anchor="b"/>
                </a:tc>
              </a:tr>
              <a:tr h="1906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RGB 4:4:4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YCbCr 4:4:4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r>
              <a:tr h="2106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YCbCr 4:2:2</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r>
              <a:tr h="1906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600">
                        <a:effectLst/>
                        <a:latin typeface="Times New Roman"/>
                        <a:ea typeface="Malgun Gothic"/>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600">
                        <a:effectLst/>
                        <a:latin typeface="Times New Roman"/>
                        <a:ea typeface="Malgun Gothic"/>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r h="207639">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c>
                  <a:txBody>
                    <a:bodyPr/>
                    <a:lstStyle/>
                    <a:p>
                      <a:endParaRPr lang="en-US" sz="1400">
                        <a:effectLst/>
                        <a:latin typeface="Times New Roman"/>
                      </a:endParaRPr>
                    </a:p>
                  </a:txBody>
                  <a:tcPr marL="96522" marR="96522" marT="0" marB="0" anchor="b"/>
                </a:tc>
              </a:tr>
              <a:tr h="210668">
                <a:tc>
                  <a:txBody>
                    <a:bodyPr/>
                    <a:lstStyle/>
                    <a:p>
                      <a:endParaRPr lang="en-US" sz="1400">
                        <a:effectLst/>
                        <a:latin typeface="Times New Roman"/>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r h="207639">
                <a:tc>
                  <a:txBody>
                    <a:bodyPr/>
                    <a:lstStyle/>
                    <a:p>
                      <a:endParaRPr lang="en-US" sz="1400">
                        <a:effectLst/>
                        <a:latin typeface="Times New Roman"/>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600">
                        <a:effectLst/>
                        <a:latin typeface="Times New Roman"/>
                        <a:ea typeface="Malgun Gothic"/>
                      </a:endParaRPr>
                    </a:p>
                  </a:txBody>
                  <a:tcPr marL="96522" marR="96522" marT="0" marB="0" anchor="b"/>
                </a:tc>
              </a:tr>
              <a:tr h="1906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RGB 4:4:4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600">
                        <a:effectLst/>
                        <a:latin typeface="Times New Roman"/>
                        <a:ea typeface="Malgun Gothic"/>
                      </a:endParaRPr>
                    </a:p>
                  </a:txBody>
                  <a:tcPr marL="96522" marR="96522" marT="0" marB="0" anchor="b"/>
                </a:tc>
              </a:tr>
              <a:tr h="1906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YCbCr 4:4:4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YCbCr 4:2:2</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600">
                        <a:effectLst/>
                        <a:latin typeface="Times New Roman"/>
                        <a:ea typeface="Malgun Gothic"/>
                      </a:endParaRPr>
                    </a:p>
                  </a:txBody>
                  <a:tcPr marL="96522" marR="96522"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600">
                        <a:effectLst/>
                        <a:latin typeface="Times New Roman"/>
                        <a:ea typeface="Malgun Gothic"/>
                      </a:endParaRPr>
                    </a:p>
                  </a:txBody>
                  <a:tcPr marL="96522" marR="96522" marT="0" marB="0" anchor="b"/>
                </a:tc>
              </a:tr>
              <a:tr h="1906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600">
                        <a:effectLst/>
                        <a:latin typeface="Times New Roman"/>
                        <a:ea typeface="Malgun Gothic"/>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r h="2006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600">
                        <a:effectLst/>
                        <a:latin typeface="Times New Roman"/>
                        <a:ea typeface="Malgun Gothic"/>
                      </a:endParaRPr>
                    </a:p>
                  </a:txBody>
                  <a:tcPr marL="96522" marR="96522"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60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101%</a:t>
                      </a:r>
                      <a:endParaRPr lang="en-US" sz="1600" dirty="0">
                        <a:effectLst/>
                        <a:latin typeface="Times New Roman"/>
                        <a:ea typeface="Malgun Gothic"/>
                      </a:endParaRPr>
                    </a:p>
                  </a:txBody>
                  <a:tcPr marL="96522" marR="96522"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357441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Proposed a method d to reduce memory bandwidth for 4:4:4</a:t>
            </a:r>
          </a:p>
          <a:p>
            <a:r>
              <a:rPr lang="en-US" dirty="0" smtClean="0"/>
              <a:t>Achieves about 20% BW reduction at the cost of 0.9% loss</a:t>
            </a:r>
            <a:endParaRPr lang="en-US" dirty="0"/>
          </a:p>
        </p:txBody>
      </p:sp>
    </p:spTree>
    <p:extLst>
      <p:ext uri="{BB962C8B-B14F-4D97-AF65-F5344CB8AC3E}">
        <p14:creationId xmlns:p14="http://schemas.microsoft.com/office/powerpoint/2010/main" val="2400041559"/>
      </p:ext>
    </p:extLst>
  </p:cSld>
  <p:clrMapOvr>
    <a:masterClrMapping/>
  </p:clrMapOvr>
</p:sld>
</file>

<file path=ppt/theme/theme1.xml><?xml version="1.0" encoding="utf-8"?>
<a:theme xmlns:a="http://schemas.openxmlformats.org/drawingml/2006/main" name="Theme1">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333</TotalTime>
  <Words>476</Words>
  <Application>Microsoft Office PowerPoint</Application>
  <PresentationFormat>On-screen Show (4:3)</PresentationFormat>
  <Paragraphs>164</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Theme1</vt:lpstr>
      <vt:lpstr>JCTVC-O0088   AhG5: Memory Bandwidth Reduction for HEVC RExt</vt:lpstr>
      <vt:lpstr>Problem statement</vt:lpstr>
      <vt:lpstr>Problem statement</vt:lpstr>
      <vt:lpstr>Proposed Method</vt:lpstr>
      <vt:lpstr>Experimental 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JCTVC-M0297 “Non-SCE3: Bandwidth reduction for combined inter mode”</dc:title>
  <dc:creator>Vadim Seregin</dc:creator>
  <cp:lastModifiedBy>Qualcomm User</cp:lastModifiedBy>
  <cp:revision>54</cp:revision>
  <dcterms:created xsi:type="dcterms:W3CDTF">2013-04-16T20:58:21Z</dcterms:created>
  <dcterms:modified xsi:type="dcterms:W3CDTF">2013-10-26T14:15:53Z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-1362048592</vt:i4>
  </property>
  <property fmtid="{D5CDD505-2E9C-101B-9397-08002B2CF9AE}" pid="3" name="_NewReviewCycle">
    <vt:lpwstr/>
  </property>
  <property fmtid="{D5CDD505-2E9C-101B-9397-08002B2CF9AE}" pid="4" name="_EmailSubject">
    <vt:lpwstr>crosscheck of M298</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-457681288</vt:i4>
  </property>
</Properties>
</file>