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ppt" ContentType="application/vnd.ms-powerpoint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handoutMasterIdLst>
    <p:handoutMasterId r:id="rId8"/>
  </p:handoutMasterIdLst>
  <p:sldIdLst>
    <p:sldId id="257" r:id="rId2"/>
    <p:sldId id="259" r:id="rId3"/>
    <p:sldId id="261" r:id="rId4"/>
    <p:sldId id="260" r:id="rId5"/>
    <p:sldId id="258" r:id="rId6"/>
  </p:sldIdLst>
  <p:sldSz cx="9144000" cy="6858000" type="screen4x3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595" autoAdjust="0"/>
  </p:normalViewPr>
  <p:slideViewPr>
    <p:cSldViewPr>
      <p:cViewPr varScale="1">
        <p:scale>
          <a:sx n="78" d="100"/>
          <a:sy n="78" d="100"/>
        </p:scale>
        <p:origin x="-92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4" d="100"/>
          <a:sy n="84" d="100"/>
        </p:scale>
        <p:origin x="-1362" y="-78"/>
      </p:cViewPr>
      <p:guideLst>
        <p:guide orient="horz" pos="2160"/>
        <p:guide pos="288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SG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E663AD-709D-41FF-895D-5A4489980A77}" type="datetimeFigureOut">
              <a:rPr lang="en-SG" smtClean="0"/>
              <a:pPr/>
              <a:t>24/10/2013</a:t>
            </a:fld>
            <a:endParaRPr lang="en-SG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SG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817903-C9A3-4B8C-883B-9996BE38ED29}" type="slidenum">
              <a:rPr lang="en-SG" smtClean="0"/>
              <a:pPr/>
              <a:t>‹#›</a:t>
            </a:fld>
            <a:endParaRPr lang="en-SG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SG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F7711B-076E-4F43-A4E2-B0EC3C38435F}" type="datetimeFigureOut">
              <a:rPr lang="en-SG" smtClean="0"/>
              <a:pPr/>
              <a:t>24/10/2013</a:t>
            </a:fld>
            <a:endParaRPr lang="en-SG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4350"/>
            <a:ext cx="3429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SG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S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036D71-C7BA-4538-B5AF-9E4E7ACC636E}" type="slidenum">
              <a:rPr lang="en-SG" smtClean="0"/>
              <a:pPr/>
              <a:t>‹#›</a:t>
            </a:fld>
            <a:endParaRPr lang="en-SG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8DC4104-55F4-484C-8E18-C5A1D93EA418}" type="slidenum">
              <a:rPr lang="en-US">
                <a:solidFill>
                  <a:prstClr val="black"/>
                </a:solidFill>
              </a:rPr>
              <a:pPr/>
              <a:t>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12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Helvetica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8DC4104-55F4-484C-8E18-C5A1D93EA418}" type="slidenum">
              <a:rPr lang="en-US">
                <a:solidFill>
                  <a:prstClr val="black"/>
                </a:solidFill>
              </a:rPr>
              <a:pPr/>
              <a:t>2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12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Helvetica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8DC4104-55F4-484C-8E18-C5A1D93EA418}" type="slidenum">
              <a:rPr lang="en-US">
                <a:solidFill>
                  <a:prstClr val="black"/>
                </a:solidFill>
              </a:rPr>
              <a:pPr/>
              <a:t>3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12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Helvetica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8DC4104-55F4-484C-8E18-C5A1D93EA418}" type="slidenum">
              <a:rPr lang="en-US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12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Helvetica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8DC4104-55F4-484C-8E18-C5A1D93EA418}" type="slidenum">
              <a:rPr lang="en-US">
                <a:solidFill>
                  <a:prstClr val="black"/>
                </a:solidFill>
              </a:rPr>
              <a:pPr/>
              <a:t>5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12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Helvetica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Microsoft_Office_PowerPoint_97-2003_Presentation1.ppt"/><Relationship Id="rId4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npo0000c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77200" y="5894388"/>
            <a:ext cx="1066800" cy="963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npo0000d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2514600" cy="685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8497888" y="6400800"/>
            <a:ext cx="184150" cy="457200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mtClean="0">
              <a:solidFill>
                <a:srgbClr val="000000"/>
              </a:solidFill>
            </a:endParaRPr>
          </a:p>
        </p:txBody>
      </p:sp>
      <p:graphicFrame>
        <p:nvGraphicFramePr>
          <p:cNvPr id="9" name="Base" hidden="1"/>
          <p:cNvGraphicFramePr>
            <a:graphicFrameLocks/>
          </p:cNvGraphicFramePr>
          <p:nvPr/>
        </p:nvGraphicFramePr>
        <p:xfrm>
          <a:off x="1524000" y="1397000"/>
          <a:ext cx="6096000" cy="4064000"/>
        </p:xfrm>
        <a:graphic>
          <a:graphicData uri="http://schemas.openxmlformats.org/presentationml/2006/ole">
            <p:oleObj spid="_x0000_s1026" r:id="rId5" imgW="0" imgH="0" progId="PowerPoint.Show.8">
              <p:embed/>
            </p:oleObj>
          </a:graphicData>
        </a:graphic>
      </p:graphicFrame>
      <p:sp>
        <p:nvSpPr>
          <p:cNvPr id="16589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895600" y="2133600"/>
            <a:ext cx="5562600" cy="1470025"/>
          </a:xfrm>
          <a:noFill/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6589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657600" y="3886200"/>
            <a:ext cx="4114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43650" y="609600"/>
            <a:ext cx="211455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609600"/>
            <a:ext cx="619125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2" descr="npo0000cf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8077200" y="5894388"/>
            <a:ext cx="1066800" cy="963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8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0" y="269875"/>
            <a:ext cx="9144000" cy="919163"/>
          </a:xfrm>
          <a:prstGeom prst="rect">
            <a:avLst/>
          </a:prstGeom>
          <a:solidFill>
            <a:srgbClr val="C0C0C0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660400" y="1589088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30" name="Text Box 9"/>
          <p:cNvSpPr txBox="1">
            <a:spLocks noChangeArrowheads="1"/>
          </p:cNvSpPr>
          <p:nvPr/>
        </p:nvSpPr>
        <p:spPr bwMode="auto">
          <a:xfrm>
            <a:off x="8497888" y="6400800"/>
            <a:ext cx="184150" cy="457200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mtClean="0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u="sng">
          <a:solidFill>
            <a:schemeClr val="tx2"/>
          </a:solidFill>
          <a:latin typeface="+mj-lt"/>
          <a:ea typeface="MS PGothic" pitchFamily="34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 u="sng">
          <a:solidFill>
            <a:schemeClr val="tx2"/>
          </a:solidFill>
          <a:latin typeface="Helvetica" charset="0"/>
          <a:ea typeface="MS PGothic" pitchFamily="34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 u="sng">
          <a:solidFill>
            <a:schemeClr val="tx2"/>
          </a:solidFill>
          <a:latin typeface="Helvetica" charset="0"/>
          <a:ea typeface="MS PGothic" pitchFamily="34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 u="sng">
          <a:solidFill>
            <a:schemeClr val="tx2"/>
          </a:solidFill>
          <a:latin typeface="Helvetica" charset="0"/>
          <a:ea typeface="MS PGothic" pitchFamily="34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 u="sng">
          <a:solidFill>
            <a:schemeClr val="tx2"/>
          </a:solidFill>
          <a:latin typeface="Helvetica" charset="0"/>
          <a:ea typeface="MS PGothic" pitchFamily="34" charset="-128"/>
          <a:cs typeface="ＭＳ Ｐゴシック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400" u="sng">
          <a:solidFill>
            <a:schemeClr val="tx2"/>
          </a:solidFill>
          <a:latin typeface="Helvetica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u="sng">
          <a:solidFill>
            <a:schemeClr val="tx2"/>
          </a:solidFill>
          <a:latin typeface="Helvetica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u="sng">
          <a:solidFill>
            <a:schemeClr val="tx2"/>
          </a:solidFill>
          <a:latin typeface="Helvetica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u="sng">
          <a:solidFill>
            <a:schemeClr val="tx2"/>
          </a:solidFill>
          <a:latin typeface="Helvetica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MS PGothic" pitchFamily="34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MS PGothic" pitchFamily="34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MS PGothic" pitchFamily="34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MS PGothic" pitchFamily="34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MS PGothic" pitchFamily="34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Text Box 2"/>
          <p:cNvSpPr txBox="1">
            <a:spLocks noChangeArrowheads="1"/>
          </p:cNvSpPr>
          <p:nvPr/>
        </p:nvSpPr>
        <p:spPr bwMode="auto">
          <a:xfrm>
            <a:off x="760413" y="1800225"/>
            <a:ext cx="19510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Times" charset="0"/>
              <a:ea typeface="MS PGothic" pitchFamily="34" charset="-128"/>
            </a:endParaRPr>
          </a:p>
        </p:txBody>
      </p:sp>
      <p:sp>
        <p:nvSpPr>
          <p:cNvPr id="11266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320675"/>
            <a:ext cx="9144000" cy="1171575"/>
          </a:xfrm>
        </p:spPr>
        <p:txBody>
          <a:bodyPr/>
          <a:lstStyle/>
          <a:p>
            <a:pPr eaLnBrk="1" hangingPunct="1"/>
            <a:r>
              <a:rPr lang="en-US" sz="2800" dirty="0" smtClean="0"/>
              <a:t>0087</a:t>
            </a:r>
            <a:r>
              <a:rPr lang="en-US" sz="2800" dirty="0" smtClean="0"/>
              <a:t>: </a:t>
            </a:r>
            <a:r>
              <a:rPr lang="en-CA" sz="2800" b="1" dirty="0" smtClean="0"/>
              <a:t>Non-RCE3: </a:t>
            </a:r>
            <a:r>
              <a:rPr lang="en-CA" sz="2800" b="1" dirty="0" smtClean="0"/>
              <a:t>Unified lossless residue coding</a:t>
            </a:r>
            <a:endParaRPr lang="en-US" sz="2800" dirty="0" smtClean="0"/>
          </a:p>
        </p:txBody>
      </p:sp>
      <p:sp>
        <p:nvSpPr>
          <p:cNvPr id="11267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336550" y="1592263"/>
            <a:ext cx="8369300" cy="4373562"/>
          </a:xfrm>
        </p:spPr>
        <p:txBody>
          <a:bodyPr/>
          <a:lstStyle/>
          <a:p>
            <a:pPr eaLnBrk="1" hangingPunct="1"/>
            <a:r>
              <a:rPr lang="en-CA" sz="2400" dirty="0" smtClean="0"/>
              <a:t>Applies inter </a:t>
            </a:r>
            <a:r>
              <a:rPr lang="en-CA" sz="2400" dirty="0" err="1" smtClean="0"/>
              <a:t>rdpcm</a:t>
            </a:r>
            <a:r>
              <a:rPr lang="en-CA" sz="2400" dirty="0" smtClean="0"/>
              <a:t> process to intra coded residue.</a:t>
            </a:r>
            <a:endParaRPr lang="en-CA" sz="2400" dirty="0" smtClean="0"/>
          </a:p>
          <a:p>
            <a:pPr eaLnBrk="1" hangingPunct="1"/>
            <a:r>
              <a:rPr lang="en-CA" sz="2400" dirty="0" smtClean="0"/>
              <a:t>A TU-level flag is used to signal whether DPCM is used</a:t>
            </a:r>
          </a:p>
          <a:p>
            <a:pPr eaLnBrk="1" hangingPunct="1"/>
            <a:r>
              <a:rPr lang="en-CA" sz="2400" dirty="0" smtClean="0"/>
              <a:t>If so, another flag is used to signal if the prediction used in DPCM is in the horizontal or vertical direction</a:t>
            </a:r>
          </a:p>
          <a:p>
            <a:pPr eaLnBrk="1" hangingPunct="1"/>
            <a:r>
              <a:rPr lang="en-CA" sz="2400" dirty="0" smtClean="0"/>
              <a:t>Unlike in N100, the SAP in the horizontal and vertical direction is retained</a:t>
            </a:r>
            <a:endParaRPr lang="en-CA" sz="2400" dirty="0" smtClean="0"/>
          </a:p>
          <a:p>
            <a:pPr eaLnBrk="1" hangingPunct="1">
              <a:buNone/>
            </a:pPr>
            <a:endParaRPr lang="en-US" sz="2400" dirty="0" smtClean="0"/>
          </a:p>
          <a:p>
            <a:pPr lvl="1" eaLnBrk="1" hangingPunct="1"/>
            <a:endParaRPr lang="en-SG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320675"/>
            <a:ext cx="9144000" cy="1171575"/>
          </a:xfrm>
        </p:spPr>
        <p:txBody>
          <a:bodyPr/>
          <a:lstStyle/>
          <a:p>
            <a:pPr eaLnBrk="1" hangingPunct="1"/>
            <a:r>
              <a:rPr lang="en-US" sz="3600" dirty="0" smtClean="0"/>
              <a:t>Results - Lossless</a:t>
            </a:r>
            <a:endParaRPr lang="en-US" sz="3600" dirty="0" smtClean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0" y="1484785"/>
          <a:ext cx="9144000" cy="4443784"/>
        </p:xfrm>
        <a:graphic>
          <a:graphicData uri="http://schemas.openxmlformats.org/drawingml/2006/table">
            <a:tbl>
              <a:tblPr/>
              <a:tblGrid>
                <a:gridCol w="971600"/>
                <a:gridCol w="672915"/>
                <a:gridCol w="643171"/>
                <a:gridCol w="559405"/>
                <a:gridCol w="643171"/>
                <a:gridCol w="481415"/>
                <a:gridCol w="499710"/>
                <a:gridCol w="702866"/>
                <a:gridCol w="643171"/>
                <a:gridCol w="803963"/>
                <a:gridCol w="947424"/>
                <a:gridCol w="792409"/>
                <a:gridCol w="782780"/>
              </a:tblGrid>
              <a:tr h="469333">
                <a:tc>
                  <a:txBody>
                    <a:bodyPr/>
                    <a:lstStyle/>
                    <a:p>
                      <a:pPr algn="l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SG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en-SG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2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SG" sz="1400" b="1">
                          <a:solidFill>
                            <a:srgbClr val="FFFFFF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AI Main</a:t>
                      </a:r>
                      <a:endParaRPr lang="en-SG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SG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SG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SG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SG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SG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SG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SG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SG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SG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SG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SG"/>
                    </a:p>
                  </a:txBody>
                  <a:tcPr/>
                </a:tc>
              </a:tr>
              <a:tr h="648288">
                <a:tc>
                  <a:txBody>
                    <a:bodyPr/>
                    <a:lstStyle/>
                    <a:p>
                      <a:pPr algn="l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SG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en-SG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SG" sz="14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compression ratio (Total)</a:t>
                      </a:r>
                      <a:endParaRPr lang="en-SG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SG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SG" sz="14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compression ratio (Average)</a:t>
                      </a:r>
                      <a:endParaRPr lang="en-SG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SG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SG" sz="14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compression ratio (min)</a:t>
                      </a:r>
                      <a:endParaRPr lang="en-SG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SG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SG" sz="14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compression ratio (max)</a:t>
                      </a:r>
                      <a:endParaRPr lang="en-SG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SG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SG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Bit-rate saving (Total)</a:t>
                      </a:r>
                      <a:endParaRPr lang="en-SG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SG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Bit-rate saving (Average)</a:t>
                      </a:r>
                      <a:endParaRPr lang="en-SG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SG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Bit-rate saving (Min)</a:t>
                      </a:r>
                      <a:endParaRPr lang="en-SG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SG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Bit-rate saving (Max)</a:t>
                      </a:r>
                      <a:endParaRPr lang="en-SG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2191">
                <a:tc>
                  <a:txBody>
                    <a:bodyPr/>
                    <a:lstStyle/>
                    <a:p>
                      <a:pPr algn="l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SG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en-SG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SG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Ref.</a:t>
                      </a:r>
                      <a:endParaRPr lang="en-SG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SG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Tested</a:t>
                      </a:r>
                      <a:endParaRPr lang="en-SG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SG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Ref.</a:t>
                      </a:r>
                      <a:endParaRPr lang="en-SG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SG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Tested</a:t>
                      </a:r>
                      <a:endParaRPr lang="en-SG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SG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Ref.</a:t>
                      </a:r>
                      <a:endParaRPr lang="en-SG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SG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Tested</a:t>
                      </a:r>
                      <a:endParaRPr lang="en-SG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SG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Ref.</a:t>
                      </a:r>
                      <a:endParaRPr lang="en-SG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SG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Tested</a:t>
                      </a:r>
                      <a:endParaRPr lang="en-SG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SG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SG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SG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SG"/>
                    </a:p>
                  </a:txBody>
                  <a:tcPr/>
                </a:tc>
              </a:tr>
              <a:tr h="235230">
                <a:tc>
                  <a:txBody>
                    <a:bodyPr/>
                    <a:lstStyle/>
                    <a:p>
                      <a:pPr algn="l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SG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Class F</a:t>
                      </a:r>
                      <a:endParaRPr lang="en-SG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SG" sz="1400">
                          <a:latin typeface="Calibri"/>
                          <a:ea typeface="Times New Roman"/>
                          <a:cs typeface="Times New Roman"/>
                        </a:rPr>
                        <a:t>4.57 </a:t>
                      </a:r>
                      <a:endParaRPr lang="en-SG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SG" sz="1400">
                          <a:latin typeface="Calibri"/>
                          <a:ea typeface="Times New Roman"/>
                          <a:cs typeface="Times New Roman"/>
                        </a:rPr>
                        <a:t>4.66 </a:t>
                      </a:r>
                      <a:endParaRPr lang="en-SG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SG" sz="1400">
                          <a:latin typeface="Calibri"/>
                          <a:ea typeface="Times New Roman"/>
                          <a:cs typeface="Times New Roman"/>
                        </a:rPr>
                        <a:t>5.57 </a:t>
                      </a:r>
                      <a:endParaRPr lang="en-SG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SG" sz="1400">
                          <a:latin typeface="Calibri"/>
                          <a:ea typeface="Times New Roman"/>
                          <a:cs typeface="Times New Roman"/>
                        </a:rPr>
                        <a:t>5.76 </a:t>
                      </a:r>
                      <a:endParaRPr lang="en-SG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SG" sz="1400">
                          <a:latin typeface="Calibri"/>
                          <a:ea typeface="Times New Roman"/>
                          <a:cs typeface="Times New Roman"/>
                        </a:rPr>
                        <a:t>2.27 </a:t>
                      </a:r>
                      <a:endParaRPr lang="en-SG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SG" sz="1400">
                          <a:latin typeface="Calibri"/>
                          <a:ea typeface="Times New Roman"/>
                          <a:cs typeface="Times New Roman"/>
                        </a:rPr>
                        <a:t>2.29 </a:t>
                      </a:r>
                      <a:endParaRPr lang="en-SG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SG" sz="1400">
                          <a:latin typeface="Calibri"/>
                          <a:ea typeface="Times New Roman"/>
                          <a:cs typeface="Times New Roman"/>
                        </a:rPr>
                        <a:t>11.14 </a:t>
                      </a:r>
                      <a:endParaRPr lang="en-SG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SG" sz="1400">
                          <a:latin typeface="Calibri"/>
                          <a:ea typeface="Times New Roman"/>
                          <a:cs typeface="Times New Roman"/>
                        </a:rPr>
                        <a:t>11.75 </a:t>
                      </a:r>
                      <a:endParaRPr lang="en-SG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SG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2.0%</a:t>
                      </a:r>
                      <a:endParaRPr lang="en-SG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SG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2.3%</a:t>
                      </a:r>
                      <a:endParaRPr lang="en-SG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SG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0.9%</a:t>
                      </a:r>
                      <a:endParaRPr lang="en-SG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SG" sz="1400">
                          <a:latin typeface="Calibri"/>
                          <a:ea typeface="Times New Roman"/>
                          <a:cs typeface="Times New Roman"/>
                        </a:rPr>
                        <a:t>5.1%</a:t>
                      </a:r>
                      <a:endParaRPr lang="en-SG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</a:tr>
              <a:tr h="235230">
                <a:tc>
                  <a:txBody>
                    <a:bodyPr/>
                    <a:lstStyle/>
                    <a:p>
                      <a:pPr algn="l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SG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Class B</a:t>
                      </a:r>
                      <a:endParaRPr lang="en-SG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SG" sz="1400">
                          <a:latin typeface="Calibri"/>
                          <a:ea typeface="Times New Roman"/>
                          <a:cs typeface="Times New Roman"/>
                        </a:rPr>
                        <a:t>2.24 </a:t>
                      </a:r>
                      <a:endParaRPr lang="en-SG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SG" sz="1400">
                          <a:latin typeface="Calibri"/>
                          <a:ea typeface="Times New Roman"/>
                          <a:cs typeface="Times New Roman"/>
                        </a:rPr>
                        <a:t>2.28 </a:t>
                      </a:r>
                      <a:endParaRPr lang="en-SG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SG" sz="1400">
                          <a:latin typeface="Calibri"/>
                          <a:ea typeface="Times New Roman"/>
                          <a:cs typeface="Times New Roman"/>
                        </a:rPr>
                        <a:t>2.26 </a:t>
                      </a:r>
                      <a:endParaRPr lang="en-SG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SG" sz="1400">
                          <a:latin typeface="Calibri"/>
                          <a:ea typeface="Times New Roman"/>
                          <a:cs typeface="Times New Roman"/>
                        </a:rPr>
                        <a:t>2.30 </a:t>
                      </a:r>
                      <a:endParaRPr lang="en-SG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SG" sz="1400">
                          <a:latin typeface="Calibri"/>
                          <a:ea typeface="Times New Roman"/>
                          <a:cs typeface="Times New Roman"/>
                        </a:rPr>
                        <a:t>2.08 </a:t>
                      </a:r>
                      <a:endParaRPr lang="en-SG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SG" sz="1400">
                          <a:latin typeface="Calibri"/>
                          <a:ea typeface="Times New Roman"/>
                          <a:cs typeface="Times New Roman"/>
                        </a:rPr>
                        <a:t>2.11 </a:t>
                      </a:r>
                      <a:endParaRPr lang="en-SG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SG" sz="1400">
                          <a:latin typeface="Calibri"/>
                          <a:ea typeface="Times New Roman"/>
                          <a:cs typeface="Times New Roman"/>
                        </a:rPr>
                        <a:t>2.44 </a:t>
                      </a:r>
                      <a:endParaRPr lang="en-SG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SG" sz="1400">
                          <a:latin typeface="Calibri"/>
                          <a:ea typeface="Times New Roman"/>
                          <a:cs typeface="Times New Roman"/>
                        </a:rPr>
                        <a:t>2.49 </a:t>
                      </a:r>
                      <a:endParaRPr lang="en-SG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SG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1.7%</a:t>
                      </a:r>
                      <a:endParaRPr lang="en-SG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SG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1.8%</a:t>
                      </a:r>
                      <a:endParaRPr lang="en-SG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SG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1.6%</a:t>
                      </a:r>
                      <a:endParaRPr lang="en-SG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SG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1.9%</a:t>
                      </a:r>
                      <a:endParaRPr lang="en-SG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230">
                <a:tc>
                  <a:txBody>
                    <a:bodyPr/>
                    <a:lstStyle/>
                    <a:p>
                      <a:pPr algn="l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SG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SC RGB 444</a:t>
                      </a:r>
                      <a:endParaRPr lang="en-SG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SG" sz="1400">
                          <a:latin typeface="Calibri"/>
                          <a:ea typeface="Times New Roman"/>
                          <a:cs typeface="Times New Roman"/>
                        </a:rPr>
                        <a:t>7.88 </a:t>
                      </a:r>
                      <a:endParaRPr lang="en-SG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SG" sz="1400">
                          <a:latin typeface="Calibri"/>
                          <a:ea typeface="Times New Roman"/>
                          <a:cs typeface="Times New Roman"/>
                        </a:rPr>
                        <a:t>8.09 </a:t>
                      </a:r>
                      <a:endParaRPr lang="en-SG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SG" sz="1400">
                          <a:latin typeface="Calibri"/>
                          <a:ea typeface="Times New Roman"/>
                          <a:cs typeface="Times New Roman"/>
                        </a:rPr>
                        <a:t>9.52 </a:t>
                      </a:r>
                      <a:endParaRPr lang="en-SG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SG" sz="1400">
                          <a:latin typeface="Calibri"/>
                          <a:ea typeface="Times New Roman"/>
                          <a:cs typeface="Times New Roman"/>
                        </a:rPr>
                        <a:t>9.78 </a:t>
                      </a:r>
                      <a:endParaRPr lang="en-SG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SG" sz="1400">
                          <a:latin typeface="Calibri"/>
                          <a:ea typeface="Times New Roman"/>
                          <a:cs typeface="Times New Roman"/>
                        </a:rPr>
                        <a:t>5.23 </a:t>
                      </a:r>
                      <a:endParaRPr lang="en-SG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SG" sz="1400">
                          <a:latin typeface="Calibri"/>
                          <a:ea typeface="Times New Roman"/>
                          <a:cs typeface="Times New Roman"/>
                        </a:rPr>
                        <a:t>5.39 </a:t>
                      </a:r>
                      <a:endParaRPr lang="en-SG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SG" sz="1400">
                          <a:latin typeface="Calibri"/>
                          <a:ea typeface="Times New Roman"/>
                          <a:cs typeface="Times New Roman"/>
                        </a:rPr>
                        <a:t>14.73 </a:t>
                      </a:r>
                      <a:endParaRPr lang="en-SG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SG" sz="1400">
                          <a:latin typeface="Calibri"/>
                          <a:ea typeface="Times New Roman"/>
                          <a:cs typeface="Times New Roman"/>
                        </a:rPr>
                        <a:t>14.99 </a:t>
                      </a:r>
                      <a:endParaRPr lang="en-SG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SG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2.6%</a:t>
                      </a:r>
                      <a:endParaRPr lang="en-SG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SG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2.7%</a:t>
                      </a:r>
                      <a:endParaRPr lang="en-SG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SG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1.4%</a:t>
                      </a:r>
                      <a:endParaRPr lang="en-SG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SG" sz="1400">
                          <a:latin typeface="Calibri"/>
                          <a:ea typeface="Times New Roman"/>
                          <a:cs typeface="Times New Roman"/>
                        </a:rPr>
                        <a:t>5.1%</a:t>
                      </a:r>
                      <a:endParaRPr lang="en-SG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</a:tr>
              <a:tr h="432191">
                <a:tc>
                  <a:txBody>
                    <a:bodyPr/>
                    <a:lstStyle/>
                    <a:p>
                      <a:pPr algn="l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SG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Animation RGB 444</a:t>
                      </a:r>
                      <a:endParaRPr lang="en-SG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SG" sz="1400">
                          <a:latin typeface="Calibri"/>
                          <a:ea typeface="Times New Roman"/>
                          <a:cs typeface="Times New Roman"/>
                        </a:rPr>
                        <a:t>2.48 </a:t>
                      </a:r>
                      <a:endParaRPr lang="en-SG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SG" sz="1400">
                          <a:latin typeface="Calibri"/>
                          <a:ea typeface="Times New Roman"/>
                          <a:cs typeface="Times New Roman"/>
                        </a:rPr>
                        <a:t>2.54 </a:t>
                      </a:r>
                      <a:endParaRPr lang="en-SG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SG" sz="1400">
                          <a:latin typeface="Calibri"/>
                          <a:ea typeface="Times New Roman"/>
                          <a:cs typeface="Times New Roman"/>
                        </a:rPr>
                        <a:t>2.52 </a:t>
                      </a:r>
                      <a:endParaRPr lang="en-SG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SG" sz="1400">
                          <a:latin typeface="Calibri"/>
                          <a:ea typeface="Times New Roman"/>
                          <a:cs typeface="Times New Roman"/>
                        </a:rPr>
                        <a:t>2.58 </a:t>
                      </a:r>
                      <a:endParaRPr lang="en-SG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SG" sz="1400">
                          <a:latin typeface="Calibri"/>
                          <a:ea typeface="Times New Roman"/>
                          <a:cs typeface="Times New Roman"/>
                        </a:rPr>
                        <a:t>2.15 </a:t>
                      </a:r>
                      <a:endParaRPr lang="en-SG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SG" sz="1400">
                          <a:latin typeface="Calibri"/>
                          <a:ea typeface="Times New Roman"/>
                          <a:cs typeface="Times New Roman"/>
                        </a:rPr>
                        <a:t>2.17 </a:t>
                      </a:r>
                      <a:endParaRPr lang="en-SG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SG" sz="1400">
                          <a:latin typeface="Calibri"/>
                          <a:ea typeface="Times New Roman"/>
                          <a:cs typeface="Times New Roman"/>
                        </a:rPr>
                        <a:t>3.05 </a:t>
                      </a:r>
                      <a:endParaRPr lang="en-SG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SG" sz="1400">
                          <a:latin typeface="Calibri"/>
                          <a:ea typeface="Times New Roman"/>
                          <a:cs typeface="Times New Roman"/>
                        </a:rPr>
                        <a:t>3.13 </a:t>
                      </a:r>
                      <a:endParaRPr lang="en-SG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SG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2.5%</a:t>
                      </a:r>
                      <a:endParaRPr lang="en-SG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SG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2.6%</a:t>
                      </a:r>
                      <a:endParaRPr lang="en-SG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SG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1.0%</a:t>
                      </a:r>
                      <a:endParaRPr lang="en-SG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SG" sz="1400">
                          <a:latin typeface="Calibri"/>
                          <a:ea typeface="Times New Roman"/>
                          <a:cs typeface="Times New Roman"/>
                        </a:rPr>
                        <a:t>4.2%</a:t>
                      </a:r>
                      <a:endParaRPr lang="en-SG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</a:tr>
              <a:tr h="235230">
                <a:tc>
                  <a:txBody>
                    <a:bodyPr/>
                    <a:lstStyle/>
                    <a:p>
                      <a:pPr algn="l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SG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SC YUV 444</a:t>
                      </a:r>
                      <a:endParaRPr lang="en-SG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SG" sz="1400">
                          <a:latin typeface="Calibri"/>
                          <a:ea typeface="Times New Roman"/>
                          <a:cs typeface="Times New Roman"/>
                        </a:rPr>
                        <a:t>11.09 </a:t>
                      </a:r>
                      <a:endParaRPr lang="en-SG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SG" sz="1400">
                          <a:latin typeface="Calibri"/>
                          <a:ea typeface="Times New Roman"/>
                          <a:cs typeface="Times New Roman"/>
                        </a:rPr>
                        <a:t>11.32 </a:t>
                      </a:r>
                      <a:endParaRPr lang="en-SG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SG" sz="1400">
                          <a:latin typeface="Calibri"/>
                          <a:ea typeface="Times New Roman"/>
                          <a:cs typeface="Times New Roman"/>
                        </a:rPr>
                        <a:t>13.22 </a:t>
                      </a:r>
                      <a:endParaRPr lang="en-SG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SG" sz="1400">
                          <a:latin typeface="Calibri"/>
                          <a:ea typeface="Times New Roman"/>
                          <a:cs typeface="Times New Roman"/>
                        </a:rPr>
                        <a:t>13.53 </a:t>
                      </a:r>
                      <a:endParaRPr lang="en-SG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SG" sz="1400">
                          <a:latin typeface="Calibri"/>
                          <a:ea typeface="Times New Roman"/>
                          <a:cs typeface="Times New Roman"/>
                        </a:rPr>
                        <a:t>7.87 </a:t>
                      </a:r>
                      <a:endParaRPr lang="en-SG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SG" sz="1400">
                          <a:latin typeface="Calibri"/>
                          <a:ea typeface="Times New Roman"/>
                          <a:cs typeface="Times New Roman"/>
                        </a:rPr>
                        <a:t>8.04 </a:t>
                      </a:r>
                      <a:endParaRPr lang="en-SG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SG" sz="1400">
                          <a:latin typeface="Calibri"/>
                          <a:ea typeface="Times New Roman"/>
                          <a:cs typeface="Times New Roman"/>
                        </a:rPr>
                        <a:t>19.32 </a:t>
                      </a:r>
                      <a:endParaRPr lang="en-SG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SG" sz="1400">
                          <a:latin typeface="Calibri"/>
                          <a:ea typeface="Times New Roman"/>
                          <a:cs typeface="Times New Roman"/>
                        </a:rPr>
                        <a:t>19.58 </a:t>
                      </a:r>
                      <a:endParaRPr lang="en-SG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SG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2.0%</a:t>
                      </a:r>
                      <a:endParaRPr lang="en-SG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SG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2.2%</a:t>
                      </a:r>
                      <a:endParaRPr lang="en-SG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SG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1.3%</a:t>
                      </a:r>
                      <a:endParaRPr lang="en-SG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SG" sz="1400">
                          <a:latin typeface="Calibri"/>
                          <a:ea typeface="Times New Roman"/>
                          <a:cs typeface="Times New Roman"/>
                        </a:rPr>
                        <a:t>4.2%</a:t>
                      </a:r>
                      <a:endParaRPr lang="en-SG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</a:tr>
              <a:tr h="432191">
                <a:tc>
                  <a:txBody>
                    <a:bodyPr/>
                    <a:lstStyle/>
                    <a:p>
                      <a:pPr algn="l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SG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Animation YUV 444</a:t>
                      </a:r>
                      <a:endParaRPr lang="en-SG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SG" sz="1400">
                          <a:latin typeface="Calibri"/>
                          <a:ea typeface="Times New Roman"/>
                          <a:cs typeface="Times New Roman"/>
                        </a:rPr>
                        <a:t>3.00 </a:t>
                      </a:r>
                      <a:endParaRPr lang="en-SG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SG" sz="1400">
                          <a:latin typeface="Calibri"/>
                          <a:ea typeface="Times New Roman"/>
                          <a:cs typeface="Times New Roman"/>
                        </a:rPr>
                        <a:t>3.03 </a:t>
                      </a:r>
                      <a:endParaRPr lang="en-SG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SG" sz="1400">
                          <a:latin typeface="Calibri"/>
                          <a:ea typeface="Times New Roman"/>
                          <a:cs typeface="Times New Roman"/>
                        </a:rPr>
                        <a:t>3.16 </a:t>
                      </a:r>
                      <a:endParaRPr lang="en-SG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SG" sz="1400">
                          <a:latin typeface="Calibri"/>
                          <a:ea typeface="Times New Roman"/>
                          <a:cs typeface="Times New Roman"/>
                        </a:rPr>
                        <a:t>3.21 </a:t>
                      </a:r>
                      <a:endParaRPr lang="en-SG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SG" sz="1400">
                          <a:latin typeface="Calibri"/>
                          <a:ea typeface="Times New Roman"/>
                          <a:cs typeface="Times New Roman"/>
                        </a:rPr>
                        <a:t>2.57 </a:t>
                      </a:r>
                      <a:endParaRPr lang="en-SG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SG" sz="1400">
                          <a:latin typeface="Calibri"/>
                          <a:ea typeface="Times New Roman"/>
                          <a:cs typeface="Times New Roman"/>
                        </a:rPr>
                        <a:t>2.59 </a:t>
                      </a:r>
                      <a:endParaRPr lang="en-SG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SG" sz="1400">
                          <a:latin typeface="Calibri"/>
                          <a:ea typeface="Times New Roman"/>
                          <a:cs typeface="Times New Roman"/>
                        </a:rPr>
                        <a:t>3.93 </a:t>
                      </a:r>
                      <a:endParaRPr lang="en-SG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SG" sz="1400">
                          <a:latin typeface="Calibri"/>
                          <a:ea typeface="Times New Roman"/>
                          <a:cs typeface="Times New Roman"/>
                        </a:rPr>
                        <a:t>4.02 </a:t>
                      </a:r>
                      <a:endParaRPr lang="en-SG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SG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1.2%</a:t>
                      </a:r>
                      <a:endParaRPr lang="en-SG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SG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1.3%</a:t>
                      </a:r>
                      <a:endParaRPr lang="en-SG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SG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0.7%</a:t>
                      </a:r>
                      <a:endParaRPr lang="en-SG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SG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2.2%</a:t>
                      </a:r>
                      <a:endParaRPr lang="en-SG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230">
                <a:tc>
                  <a:txBody>
                    <a:bodyPr/>
                    <a:lstStyle/>
                    <a:p>
                      <a:pPr algn="l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SG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RangeExt</a:t>
                      </a:r>
                      <a:endParaRPr lang="en-SG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SG" sz="1400">
                          <a:latin typeface="Calibri"/>
                          <a:ea typeface="Times New Roman"/>
                          <a:cs typeface="Times New Roman"/>
                        </a:rPr>
                        <a:t>1.92 </a:t>
                      </a:r>
                      <a:endParaRPr lang="en-SG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SG" sz="1400">
                          <a:latin typeface="Calibri"/>
                          <a:ea typeface="Times New Roman"/>
                          <a:cs typeface="Times New Roman"/>
                        </a:rPr>
                        <a:t>1.94 </a:t>
                      </a:r>
                      <a:endParaRPr lang="en-SG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SG" sz="1400">
                          <a:latin typeface="Calibri"/>
                          <a:ea typeface="Times New Roman"/>
                          <a:cs typeface="Times New Roman"/>
                        </a:rPr>
                        <a:t>2.38 </a:t>
                      </a:r>
                      <a:endParaRPr lang="en-SG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SG" sz="1400">
                          <a:latin typeface="Calibri"/>
                          <a:ea typeface="Times New Roman"/>
                          <a:cs typeface="Times New Roman"/>
                        </a:rPr>
                        <a:t>2.41 </a:t>
                      </a:r>
                      <a:endParaRPr lang="en-SG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SG" sz="1400">
                          <a:latin typeface="Calibri"/>
                          <a:ea typeface="Times New Roman"/>
                          <a:cs typeface="Times New Roman"/>
                        </a:rPr>
                        <a:t>1.46 </a:t>
                      </a:r>
                      <a:endParaRPr lang="en-SG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SG" sz="1400">
                          <a:latin typeface="Calibri"/>
                          <a:ea typeface="Times New Roman"/>
                          <a:cs typeface="Times New Roman"/>
                        </a:rPr>
                        <a:t>1.47 </a:t>
                      </a:r>
                      <a:endParaRPr lang="en-SG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SG" sz="1400">
                          <a:latin typeface="Calibri"/>
                          <a:ea typeface="Times New Roman"/>
                          <a:cs typeface="Times New Roman"/>
                        </a:rPr>
                        <a:t>4.37 </a:t>
                      </a:r>
                      <a:endParaRPr lang="en-SG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SG" sz="1400">
                          <a:latin typeface="Calibri"/>
                          <a:ea typeface="Times New Roman"/>
                          <a:cs typeface="Times New Roman"/>
                        </a:rPr>
                        <a:t>4.39 </a:t>
                      </a:r>
                      <a:endParaRPr lang="en-SG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SG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1.2%</a:t>
                      </a:r>
                      <a:endParaRPr lang="en-SG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SG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1.1%</a:t>
                      </a:r>
                      <a:endParaRPr lang="en-SG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SG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0.6%</a:t>
                      </a:r>
                      <a:endParaRPr lang="en-SG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SG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2.0%</a:t>
                      </a:r>
                      <a:endParaRPr lang="en-SG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1072">
                <a:tc>
                  <a:txBody>
                    <a:bodyPr/>
                    <a:lstStyle/>
                    <a:p>
                      <a:pPr algn="l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SG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Enc Time[%]</a:t>
                      </a:r>
                      <a:endParaRPr lang="en-SG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SG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en-SG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SG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en-SG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0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SG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110%</a:t>
                      </a:r>
                      <a:endParaRPr lang="en-SG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SG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SG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SG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SG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SG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SG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SG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SG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SG"/>
                    </a:p>
                  </a:txBody>
                  <a:tcPr/>
                </a:tc>
              </a:tr>
              <a:tr h="401072">
                <a:tc>
                  <a:txBody>
                    <a:bodyPr/>
                    <a:lstStyle/>
                    <a:p>
                      <a:pPr algn="l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SG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Dec Time[%]</a:t>
                      </a:r>
                      <a:endParaRPr lang="en-SG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SG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en-SG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SG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en-SG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0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SG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104%</a:t>
                      </a:r>
                      <a:endParaRPr lang="en-SG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SG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SG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SG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SG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SG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SG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SG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SG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SG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320675"/>
            <a:ext cx="9144000" cy="1171575"/>
          </a:xfrm>
        </p:spPr>
        <p:txBody>
          <a:bodyPr/>
          <a:lstStyle/>
          <a:p>
            <a:pPr eaLnBrk="1" hangingPunct="1"/>
            <a:r>
              <a:rPr lang="en-US" sz="3600" dirty="0" smtClean="0"/>
              <a:t>Results – Lossless (N100)</a:t>
            </a:r>
            <a:endParaRPr lang="en-US" sz="3600" dirty="0" smtClean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0" y="1484785"/>
          <a:ext cx="9144003" cy="4392485"/>
        </p:xfrm>
        <a:graphic>
          <a:graphicData uri="http://schemas.openxmlformats.org/drawingml/2006/table">
            <a:tbl>
              <a:tblPr/>
              <a:tblGrid>
                <a:gridCol w="2043351"/>
                <a:gridCol w="541488"/>
                <a:gridCol w="541488"/>
                <a:gridCol w="490404"/>
                <a:gridCol w="541488"/>
                <a:gridCol w="541488"/>
                <a:gridCol w="541488"/>
                <a:gridCol w="541488"/>
                <a:gridCol w="541488"/>
                <a:gridCol w="708364"/>
                <a:gridCol w="708364"/>
                <a:gridCol w="708364"/>
                <a:gridCol w="694740"/>
              </a:tblGrid>
              <a:tr h="555842">
                <a:tc>
                  <a:txBody>
                    <a:bodyPr/>
                    <a:lstStyle/>
                    <a:p>
                      <a:pPr algn="l" fontAlgn="b"/>
                      <a:r>
                        <a:rPr lang="en-SG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793" marR="6793" marT="67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2">
                  <a:txBody>
                    <a:bodyPr/>
                    <a:lstStyle/>
                    <a:p>
                      <a:pPr algn="ctr" fontAlgn="b"/>
                      <a:r>
                        <a:rPr lang="en-SG" sz="14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AI Main</a:t>
                      </a:r>
                    </a:p>
                  </a:txBody>
                  <a:tcPr marL="6793" marR="6793" marT="679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SG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SG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SG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SG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SG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SG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SG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SG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SG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SG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SG"/>
                    </a:p>
                  </a:txBody>
                  <a:tcPr/>
                </a:tc>
              </a:tr>
              <a:tr h="737103">
                <a:tc>
                  <a:txBody>
                    <a:bodyPr/>
                    <a:lstStyle/>
                    <a:p>
                      <a:pPr algn="l" fontAlgn="b"/>
                      <a:r>
                        <a:rPr lang="en-SG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793" marR="6793" marT="67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SG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compression ratio (Total)</a:t>
                      </a:r>
                    </a:p>
                  </a:txBody>
                  <a:tcPr marL="6793" marR="6793" marT="67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SG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SG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compression ratio (Average)</a:t>
                      </a:r>
                    </a:p>
                  </a:txBody>
                  <a:tcPr marL="6793" marR="6793" marT="67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SG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SG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compression ratio (min)</a:t>
                      </a:r>
                    </a:p>
                  </a:txBody>
                  <a:tcPr marL="6793" marR="6793" marT="67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SG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SG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compression ratio (max)</a:t>
                      </a:r>
                    </a:p>
                  </a:txBody>
                  <a:tcPr marL="6793" marR="6793" marT="67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SG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SG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saving (Total)</a:t>
                      </a:r>
                    </a:p>
                  </a:txBody>
                  <a:tcPr marL="6793" marR="6793" marT="67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SG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saving (Average)</a:t>
                      </a:r>
                    </a:p>
                  </a:txBody>
                  <a:tcPr marL="6793" marR="6793" marT="67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SG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saving (Min)</a:t>
                      </a:r>
                    </a:p>
                  </a:txBody>
                  <a:tcPr marL="6793" marR="6793" marT="67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SG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saving (Max)</a:t>
                      </a:r>
                    </a:p>
                  </a:txBody>
                  <a:tcPr marL="6793" marR="6793" marT="67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9954">
                <a:tc>
                  <a:txBody>
                    <a:bodyPr/>
                    <a:lstStyle/>
                    <a:p>
                      <a:pPr algn="l" fontAlgn="b"/>
                      <a:r>
                        <a:rPr lang="en-SG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793" marR="6793" marT="67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Ref.</a:t>
                      </a:r>
                    </a:p>
                  </a:txBody>
                  <a:tcPr marL="6793" marR="6793" marT="67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Tested</a:t>
                      </a:r>
                    </a:p>
                  </a:txBody>
                  <a:tcPr marL="6793" marR="6793" marT="67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Ref.</a:t>
                      </a:r>
                    </a:p>
                  </a:txBody>
                  <a:tcPr marL="6793" marR="6793" marT="67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Tested</a:t>
                      </a:r>
                    </a:p>
                  </a:txBody>
                  <a:tcPr marL="6793" marR="6793" marT="67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Ref.</a:t>
                      </a:r>
                    </a:p>
                  </a:txBody>
                  <a:tcPr marL="6793" marR="6793" marT="67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Tested</a:t>
                      </a:r>
                    </a:p>
                  </a:txBody>
                  <a:tcPr marL="6793" marR="6793" marT="67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Ref.</a:t>
                      </a:r>
                    </a:p>
                  </a:txBody>
                  <a:tcPr marL="6793" marR="6793" marT="67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Tested</a:t>
                      </a:r>
                    </a:p>
                  </a:txBody>
                  <a:tcPr marL="6793" marR="6793" marT="67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SG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SG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SG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SG"/>
                    </a:p>
                  </a:txBody>
                  <a:tcPr/>
                </a:tc>
              </a:tr>
              <a:tr h="309954">
                <a:tc>
                  <a:txBody>
                    <a:bodyPr/>
                    <a:lstStyle/>
                    <a:p>
                      <a:pPr algn="l" fontAlgn="b"/>
                      <a:r>
                        <a:rPr lang="en-SG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Class F</a:t>
                      </a:r>
                    </a:p>
                  </a:txBody>
                  <a:tcPr marL="6793" marR="6793" marT="67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4.57 </a:t>
                      </a:r>
                    </a:p>
                  </a:txBody>
                  <a:tcPr marL="6793" marR="6793" marT="67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4.60 </a:t>
                      </a:r>
                    </a:p>
                  </a:txBody>
                  <a:tcPr marL="6793" marR="6793" marT="67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5.57 </a:t>
                      </a:r>
                    </a:p>
                  </a:txBody>
                  <a:tcPr marL="6793" marR="6793" marT="67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5.63 </a:t>
                      </a:r>
                    </a:p>
                  </a:txBody>
                  <a:tcPr marL="6793" marR="6793" marT="67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2.27 </a:t>
                      </a:r>
                    </a:p>
                  </a:txBody>
                  <a:tcPr marL="6793" marR="6793" marT="67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2.29 </a:t>
                      </a:r>
                    </a:p>
                  </a:txBody>
                  <a:tcPr marL="6793" marR="6793" marT="67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11.14 </a:t>
                      </a:r>
                    </a:p>
                  </a:txBody>
                  <a:tcPr marL="6793" marR="6793" marT="67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11.38 </a:t>
                      </a:r>
                    </a:p>
                  </a:txBody>
                  <a:tcPr marL="6793" marR="6793" marT="67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0.6%</a:t>
                      </a:r>
                    </a:p>
                  </a:txBody>
                  <a:tcPr marL="6793" marR="6793" marT="67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0.7%</a:t>
                      </a:r>
                    </a:p>
                  </a:txBody>
                  <a:tcPr marL="6793" marR="6793" marT="67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-0.5%</a:t>
                      </a:r>
                    </a:p>
                  </a:txBody>
                  <a:tcPr marL="6793" marR="6793" marT="67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2.1%</a:t>
                      </a:r>
                    </a:p>
                  </a:txBody>
                  <a:tcPr marL="6793" marR="6793" marT="67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9954">
                <a:tc>
                  <a:txBody>
                    <a:bodyPr/>
                    <a:lstStyle/>
                    <a:p>
                      <a:pPr algn="l" fontAlgn="b"/>
                      <a:r>
                        <a:rPr lang="en-SG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Class B</a:t>
                      </a:r>
                    </a:p>
                  </a:txBody>
                  <a:tcPr marL="6793" marR="6793" marT="67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2.24 </a:t>
                      </a:r>
                    </a:p>
                  </a:txBody>
                  <a:tcPr marL="6793" marR="6793" marT="67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2.28 </a:t>
                      </a:r>
                    </a:p>
                  </a:txBody>
                  <a:tcPr marL="6793" marR="6793" marT="67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2.26 </a:t>
                      </a:r>
                    </a:p>
                  </a:txBody>
                  <a:tcPr marL="6793" marR="6793" marT="67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2.29 </a:t>
                      </a:r>
                    </a:p>
                  </a:txBody>
                  <a:tcPr marL="6793" marR="6793" marT="67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2.08 </a:t>
                      </a:r>
                    </a:p>
                  </a:txBody>
                  <a:tcPr marL="6793" marR="6793" marT="67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2.11 </a:t>
                      </a:r>
                    </a:p>
                  </a:txBody>
                  <a:tcPr marL="6793" marR="6793" marT="67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2.44 </a:t>
                      </a:r>
                    </a:p>
                  </a:txBody>
                  <a:tcPr marL="6793" marR="6793" marT="67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2.48 </a:t>
                      </a:r>
                    </a:p>
                  </a:txBody>
                  <a:tcPr marL="6793" marR="6793" marT="67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1.4%</a:t>
                      </a:r>
                    </a:p>
                  </a:txBody>
                  <a:tcPr marL="6793" marR="6793" marT="67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1.4%</a:t>
                      </a:r>
                    </a:p>
                  </a:txBody>
                  <a:tcPr marL="6793" marR="6793" marT="67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1.4%</a:t>
                      </a:r>
                    </a:p>
                  </a:txBody>
                  <a:tcPr marL="6793" marR="6793" marT="67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1.5%</a:t>
                      </a:r>
                    </a:p>
                  </a:txBody>
                  <a:tcPr marL="6793" marR="6793" marT="67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9954">
                <a:tc>
                  <a:txBody>
                    <a:bodyPr/>
                    <a:lstStyle/>
                    <a:p>
                      <a:pPr algn="l" fontAlgn="b"/>
                      <a:r>
                        <a:rPr lang="en-SG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SC RGB 444</a:t>
                      </a:r>
                    </a:p>
                  </a:txBody>
                  <a:tcPr marL="6793" marR="6793" marT="67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7.88 </a:t>
                      </a:r>
                    </a:p>
                  </a:txBody>
                  <a:tcPr marL="6793" marR="6793" marT="67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7.96 </a:t>
                      </a:r>
                    </a:p>
                  </a:txBody>
                  <a:tcPr marL="6793" marR="6793" marT="67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9.52 </a:t>
                      </a:r>
                    </a:p>
                  </a:txBody>
                  <a:tcPr marL="6793" marR="6793" marT="67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9.66 </a:t>
                      </a:r>
                    </a:p>
                  </a:txBody>
                  <a:tcPr marL="6793" marR="6793" marT="67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5.23 </a:t>
                      </a:r>
                    </a:p>
                  </a:txBody>
                  <a:tcPr marL="6793" marR="6793" marT="67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5.28 </a:t>
                      </a:r>
                    </a:p>
                  </a:txBody>
                  <a:tcPr marL="6793" marR="6793" marT="67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14.73 </a:t>
                      </a:r>
                    </a:p>
                  </a:txBody>
                  <a:tcPr marL="6793" marR="6793" marT="67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15.00 </a:t>
                      </a:r>
                    </a:p>
                  </a:txBody>
                  <a:tcPr marL="6793" marR="6793" marT="67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1.0%</a:t>
                      </a:r>
                    </a:p>
                  </a:txBody>
                  <a:tcPr marL="6793" marR="6793" marT="67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1.3%</a:t>
                      </a:r>
                    </a:p>
                  </a:txBody>
                  <a:tcPr marL="6793" marR="6793" marT="67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0.4%</a:t>
                      </a:r>
                    </a:p>
                  </a:txBody>
                  <a:tcPr marL="6793" marR="6793" marT="67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2.3%</a:t>
                      </a:r>
                    </a:p>
                  </a:txBody>
                  <a:tcPr marL="6793" marR="6793" marT="67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9954">
                <a:tc>
                  <a:txBody>
                    <a:bodyPr/>
                    <a:lstStyle/>
                    <a:p>
                      <a:pPr algn="l" fontAlgn="b"/>
                      <a:r>
                        <a:rPr lang="en-SG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Animation RGB 444</a:t>
                      </a:r>
                    </a:p>
                  </a:txBody>
                  <a:tcPr marL="6793" marR="6793" marT="67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2.48 </a:t>
                      </a:r>
                    </a:p>
                  </a:txBody>
                  <a:tcPr marL="6793" marR="6793" marT="67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2.52 </a:t>
                      </a:r>
                    </a:p>
                  </a:txBody>
                  <a:tcPr marL="6793" marR="6793" marT="67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2.52 </a:t>
                      </a:r>
                    </a:p>
                  </a:txBody>
                  <a:tcPr marL="6793" marR="6793" marT="67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2.56 </a:t>
                      </a:r>
                    </a:p>
                  </a:txBody>
                  <a:tcPr marL="6793" marR="6793" marT="67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2.15 </a:t>
                      </a:r>
                    </a:p>
                  </a:txBody>
                  <a:tcPr marL="6793" marR="6793" marT="67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2.16 </a:t>
                      </a:r>
                    </a:p>
                  </a:txBody>
                  <a:tcPr marL="6793" marR="6793" marT="67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3.05 </a:t>
                      </a:r>
                    </a:p>
                  </a:txBody>
                  <a:tcPr marL="6793" marR="6793" marT="67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3.10 </a:t>
                      </a:r>
                    </a:p>
                  </a:txBody>
                  <a:tcPr marL="6793" marR="6793" marT="67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1.6%</a:t>
                      </a:r>
                    </a:p>
                  </a:txBody>
                  <a:tcPr marL="6793" marR="6793" marT="67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1.6%</a:t>
                      </a:r>
                    </a:p>
                  </a:txBody>
                  <a:tcPr marL="6793" marR="6793" marT="67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0.7%</a:t>
                      </a:r>
                    </a:p>
                  </a:txBody>
                  <a:tcPr marL="6793" marR="6793" marT="67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2.6%</a:t>
                      </a:r>
                    </a:p>
                  </a:txBody>
                  <a:tcPr marL="6793" marR="6793" marT="67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9954">
                <a:tc>
                  <a:txBody>
                    <a:bodyPr/>
                    <a:lstStyle/>
                    <a:p>
                      <a:pPr algn="l" fontAlgn="b"/>
                      <a:r>
                        <a:rPr lang="en-SG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SC YUV 444</a:t>
                      </a:r>
                    </a:p>
                  </a:txBody>
                  <a:tcPr marL="6793" marR="6793" marT="67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11.09 </a:t>
                      </a:r>
                    </a:p>
                  </a:txBody>
                  <a:tcPr marL="6793" marR="6793" marT="67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11.16 </a:t>
                      </a:r>
                    </a:p>
                  </a:txBody>
                  <a:tcPr marL="6793" marR="6793" marT="67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13.22 </a:t>
                      </a:r>
                    </a:p>
                  </a:txBody>
                  <a:tcPr marL="6793" marR="6793" marT="67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13.34 </a:t>
                      </a:r>
                    </a:p>
                  </a:txBody>
                  <a:tcPr marL="6793" marR="6793" marT="67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7.87 </a:t>
                      </a:r>
                    </a:p>
                  </a:txBody>
                  <a:tcPr marL="6793" marR="6793" marT="67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7.90 </a:t>
                      </a:r>
                    </a:p>
                  </a:txBody>
                  <a:tcPr marL="6793" marR="6793" marT="67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19.32 </a:t>
                      </a:r>
                    </a:p>
                  </a:txBody>
                  <a:tcPr marL="6793" marR="6793" marT="67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19.48 </a:t>
                      </a:r>
                    </a:p>
                  </a:txBody>
                  <a:tcPr marL="6793" marR="6793" marT="67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0.6%</a:t>
                      </a:r>
                    </a:p>
                  </a:txBody>
                  <a:tcPr marL="6793" marR="6793" marT="67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0.8%</a:t>
                      </a:r>
                    </a:p>
                  </a:txBody>
                  <a:tcPr marL="6793" marR="6793" marT="67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0.1%</a:t>
                      </a:r>
                    </a:p>
                  </a:txBody>
                  <a:tcPr marL="6793" marR="6793" marT="67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1.8%</a:t>
                      </a:r>
                    </a:p>
                  </a:txBody>
                  <a:tcPr marL="6793" marR="6793" marT="67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9954">
                <a:tc>
                  <a:txBody>
                    <a:bodyPr/>
                    <a:lstStyle/>
                    <a:p>
                      <a:pPr algn="l" fontAlgn="b"/>
                      <a:r>
                        <a:rPr lang="en-SG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Animation YUV 444</a:t>
                      </a:r>
                    </a:p>
                  </a:txBody>
                  <a:tcPr marL="6793" marR="6793" marT="67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3.00 </a:t>
                      </a:r>
                    </a:p>
                  </a:txBody>
                  <a:tcPr marL="6793" marR="6793" marT="67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3.02 </a:t>
                      </a:r>
                    </a:p>
                  </a:txBody>
                  <a:tcPr marL="6793" marR="6793" marT="67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3.16 </a:t>
                      </a:r>
                    </a:p>
                  </a:txBody>
                  <a:tcPr marL="6793" marR="6793" marT="67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3.19 </a:t>
                      </a:r>
                    </a:p>
                  </a:txBody>
                  <a:tcPr marL="6793" marR="6793" marT="67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2.57 </a:t>
                      </a:r>
                    </a:p>
                  </a:txBody>
                  <a:tcPr marL="6793" marR="6793" marT="67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2.58 </a:t>
                      </a:r>
                    </a:p>
                  </a:txBody>
                  <a:tcPr marL="6793" marR="6793" marT="67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3.93 </a:t>
                      </a:r>
                    </a:p>
                  </a:txBody>
                  <a:tcPr marL="6793" marR="6793" marT="67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3.97 </a:t>
                      </a:r>
                    </a:p>
                  </a:txBody>
                  <a:tcPr marL="6793" marR="6793" marT="67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0.6%</a:t>
                      </a:r>
                    </a:p>
                  </a:txBody>
                  <a:tcPr marL="6793" marR="6793" marT="67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0.6%</a:t>
                      </a:r>
                    </a:p>
                  </a:txBody>
                  <a:tcPr marL="6793" marR="6793" marT="67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0.4%</a:t>
                      </a:r>
                    </a:p>
                  </a:txBody>
                  <a:tcPr marL="6793" marR="6793" marT="67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1.0%</a:t>
                      </a:r>
                    </a:p>
                  </a:txBody>
                  <a:tcPr marL="6793" marR="6793" marT="67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9954">
                <a:tc>
                  <a:txBody>
                    <a:bodyPr/>
                    <a:lstStyle/>
                    <a:p>
                      <a:pPr algn="l" fontAlgn="b"/>
                      <a:r>
                        <a:rPr lang="en-SG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RangeExt</a:t>
                      </a:r>
                    </a:p>
                  </a:txBody>
                  <a:tcPr marL="6793" marR="6793" marT="67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1.92 </a:t>
                      </a:r>
                    </a:p>
                  </a:txBody>
                  <a:tcPr marL="6793" marR="6793" marT="67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1.94 </a:t>
                      </a:r>
                    </a:p>
                  </a:txBody>
                  <a:tcPr marL="6793" marR="6793" marT="67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2.38 </a:t>
                      </a:r>
                    </a:p>
                  </a:txBody>
                  <a:tcPr marL="6793" marR="6793" marT="67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2.40 </a:t>
                      </a:r>
                    </a:p>
                  </a:txBody>
                  <a:tcPr marL="6793" marR="6793" marT="67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1.46 </a:t>
                      </a:r>
                    </a:p>
                  </a:txBody>
                  <a:tcPr marL="6793" marR="6793" marT="67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1.47 </a:t>
                      </a:r>
                    </a:p>
                  </a:txBody>
                  <a:tcPr marL="6793" marR="6793" marT="67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4.37 </a:t>
                      </a:r>
                    </a:p>
                  </a:txBody>
                  <a:tcPr marL="6793" marR="6793" marT="67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4.39 </a:t>
                      </a:r>
                    </a:p>
                  </a:txBody>
                  <a:tcPr marL="6793" marR="6793" marT="67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1.1%</a:t>
                      </a:r>
                    </a:p>
                  </a:txBody>
                  <a:tcPr marL="6793" marR="6793" marT="67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1.0%</a:t>
                      </a:r>
                    </a:p>
                  </a:txBody>
                  <a:tcPr marL="6793" marR="6793" marT="67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0.6%</a:t>
                      </a:r>
                    </a:p>
                  </a:txBody>
                  <a:tcPr marL="6793" marR="6793" marT="67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1.7%</a:t>
                      </a:r>
                    </a:p>
                  </a:txBody>
                  <a:tcPr marL="6793" marR="6793" marT="67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9954">
                <a:tc>
                  <a:txBody>
                    <a:bodyPr/>
                    <a:lstStyle/>
                    <a:p>
                      <a:pPr algn="l" fontAlgn="b"/>
                      <a:r>
                        <a:rPr lang="en-SG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Enc Time[%]</a:t>
                      </a:r>
                    </a:p>
                  </a:txBody>
                  <a:tcPr marL="6793" marR="6793" marT="67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SG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793" marR="6793" marT="67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SG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793" marR="6793" marT="679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0">
                  <a:txBody>
                    <a:bodyPr/>
                    <a:lstStyle/>
                    <a:p>
                      <a:pPr algn="ctr" fontAlgn="b"/>
                      <a:r>
                        <a:rPr lang="en-SG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103%</a:t>
                      </a:r>
                    </a:p>
                  </a:txBody>
                  <a:tcPr marL="6793" marR="6793" marT="679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SG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SG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SG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SG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SG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SG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SG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SG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SG"/>
                    </a:p>
                  </a:txBody>
                  <a:tcPr/>
                </a:tc>
              </a:tr>
              <a:tr h="309954">
                <a:tc>
                  <a:txBody>
                    <a:bodyPr/>
                    <a:lstStyle/>
                    <a:p>
                      <a:pPr algn="l" fontAlgn="b"/>
                      <a:r>
                        <a:rPr lang="en-SG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Dec Time[%]</a:t>
                      </a:r>
                    </a:p>
                  </a:txBody>
                  <a:tcPr marL="6793" marR="6793" marT="67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SG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793" marR="6793" marT="67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SG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793" marR="6793" marT="679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0">
                  <a:txBody>
                    <a:bodyPr/>
                    <a:lstStyle/>
                    <a:p>
                      <a:pPr algn="ctr" fontAlgn="b"/>
                      <a:r>
                        <a:rPr lang="en-SG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101%</a:t>
                      </a:r>
                    </a:p>
                  </a:txBody>
                  <a:tcPr marL="6793" marR="6793" marT="679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SG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SG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SG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SG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SG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SG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SG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SG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SG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320675"/>
            <a:ext cx="9144000" cy="1171575"/>
          </a:xfrm>
        </p:spPr>
        <p:txBody>
          <a:bodyPr/>
          <a:lstStyle/>
          <a:p>
            <a:pPr eaLnBrk="1" hangingPunct="1"/>
            <a:r>
              <a:rPr lang="en-US" sz="3600" dirty="0" smtClean="0"/>
              <a:t>Results - Lossy</a:t>
            </a:r>
            <a:endParaRPr lang="en-US" sz="3600" dirty="0" smtClean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-4" y="1484790"/>
          <a:ext cx="9144007" cy="4612181"/>
        </p:xfrm>
        <a:graphic>
          <a:graphicData uri="http://schemas.openxmlformats.org/drawingml/2006/table">
            <a:tbl>
              <a:tblPr/>
              <a:tblGrid>
                <a:gridCol w="1552381"/>
                <a:gridCol w="843514"/>
                <a:gridCol w="843514"/>
                <a:gridCol w="843514"/>
                <a:gridCol w="843514"/>
                <a:gridCol w="843514"/>
                <a:gridCol w="843514"/>
                <a:gridCol w="843514"/>
                <a:gridCol w="843514"/>
                <a:gridCol w="843514"/>
              </a:tblGrid>
              <a:tr h="288817">
                <a:tc>
                  <a:txBody>
                    <a:bodyPr/>
                    <a:lstStyle/>
                    <a:p>
                      <a:pPr algn="l" fontAlgn="b"/>
                      <a:endParaRPr lang="en-SG" sz="14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951" marR="7951" marT="795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SG" sz="1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All Intra HE Main-tier</a:t>
                      </a:r>
                    </a:p>
                  </a:txBody>
                  <a:tcPr marL="7951" marR="7951" marT="795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SG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SG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SG" sz="1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All Intra HE High-tier</a:t>
                      </a:r>
                    </a:p>
                  </a:txBody>
                  <a:tcPr marL="7951" marR="7951" marT="795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SG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SG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SG" sz="1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All Intra HE Super-High-tier</a:t>
                      </a:r>
                    </a:p>
                  </a:txBody>
                  <a:tcPr marL="7951" marR="7951" marT="795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SG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SG"/>
                    </a:p>
                  </a:txBody>
                  <a:tcPr/>
                </a:tc>
              </a:tr>
              <a:tr h="300607">
                <a:tc>
                  <a:txBody>
                    <a:bodyPr/>
                    <a:lstStyle/>
                    <a:p>
                      <a:pPr algn="l" fontAlgn="b"/>
                      <a:endParaRPr lang="en-SG" sz="14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951" marR="7951" marT="795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7951" marR="7951" marT="795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7951" marR="7951" marT="795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7951" marR="7951" marT="795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7951" marR="7951" marT="795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7951" marR="7951" marT="795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7951" marR="7951" marT="795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7951" marR="7951" marT="795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7951" marR="7951" marT="795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7951" marR="7951" marT="795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817">
                <a:tc>
                  <a:txBody>
                    <a:bodyPr/>
                    <a:lstStyle/>
                    <a:p>
                      <a:pPr algn="l" fontAlgn="b"/>
                      <a:r>
                        <a:rPr lang="en-SG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F</a:t>
                      </a:r>
                    </a:p>
                  </a:txBody>
                  <a:tcPr marL="7951" marR="7951" marT="795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951" marR="7951" marT="795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0.3%</a:t>
                      </a:r>
                    </a:p>
                  </a:txBody>
                  <a:tcPr marL="7951" marR="7951" marT="795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7951" marR="7951" marT="795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7951" marR="7951" marT="795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0.4%</a:t>
                      </a:r>
                    </a:p>
                  </a:txBody>
                  <a:tcPr marL="7951" marR="7951" marT="795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0.3%</a:t>
                      </a:r>
                    </a:p>
                  </a:txBody>
                  <a:tcPr marL="7951" marR="7951" marT="795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7951" marR="7951" marT="795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0.5%</a:t>
                      </a:r>
                    </a:p>
                  </a:txBody>
                  <a:tcPr marL="7951" marR="7951" marT="795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0.4%</a:t>
                      </a:r>
                    </a:p>
                  </a:txBody>
                  <a:tcPr marL="7951" marR="7951" marT="795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88817">
                <a:tc>
                  <a:txBody>
                    <a:bodyPr/>
                    <a:lstStyle/>
                    <a:p>
                      <a:pPr algn="l" fontAlgn="b"/>
                      <a:r>
                        <a:rPr lang="en-SG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B</a:t>
                      </a:r>
                    </a:p>
                  </a:txBody>
                  <a:tcPr marL="7951" marR="7951" marT="795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951" marR="7951" marT="795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951" marR="7951" marT="795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951" marR="7951" marT="795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951" marR="7951" marT="795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951" marR="7951" marT="795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951" marR="7951" marT="795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951" marR="7951" marT="795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951" marR="7951" marT="795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951" marR="7951" marT="795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8817">
                <a:tc>
                  <a:txBody>
                    <a:bodyPr/>
                    <a:lstStyle/>
                    <a:p>
                      <a:pPr algn="l" fontAlgn="b"/>
                      <a:r>
                        <a:rPr lang="en-SG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SC RGB 444</a:t>
                      </a:r>
                    </a:p>
                  </a:txBody>
                  <a:tcPr marL="7951" marR="7951" marT="795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951" marR="7951" marT="795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951" marR="7951" marT="795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7951" marR="7951" marT="795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7951" marR="7951" marT="795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951" marR="7951" marT="795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7951" marR="7951" marT="795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7951" marR="7951" marT="795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7951" marR="7951" marT="795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7951" marR="7951" marT="795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8817">
                <a:tc>
                  <a:txBody>
                    <a:bodyPr/>
                    <a:lstStyle/>
                    <a:p>
                      <a:pPr algn="l" fontAlgn="b"/>
                      <a:r>
                        <a:rPr lang="en-SG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Animation RGB 444</a:t>
                      </a:r>
                    </a:p>
                  </a:txBody>
                  <a:tcPr marL="7951" marR="7951" marT="795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951" marR="7951" marT="795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951" marR="7951" marT="795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951" marR="7951" marT="795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951" marR="7951" marT="795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951" marR="7951" marT="795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951" marR="7951" marT="795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951" marR="7951" marT="795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7951" marR="7951" marT="795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7951" marR="7951" marT="795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8817">
                <a:tc>
                  <a:txBody>
                    <a:bodyPr/>
                    <a:lstStyle/>
                    <a:p>
                      <a:pPr algn="l" fontAlgn="b"/>
                      <a:r>
                        <a:rPr lang="en-SG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SC YUV 444</a:t>
                      </a:r>
                    </a:p>
                  </a:txBody>
                  <a:tcPr marL="7951" marR="7951" marT="795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7951" marR="7951" marT="795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951" marR="7951" marT="795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7951" marR="7951" marT="795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7951" marR="7951" marT="795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951" marR="7951" marT="795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951" marR="7951" marT="795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7951" marR="7951" marT="795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7951" marR="7951" marT="795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7951" marR="7951" marT="795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8817">
                <a:tc>
                  <a:txBody>
                    <a:bodyPr/>
                    <a:lstStyle/>
                    <a:p>
                      <a:pPr algn="l" fontAlgn="b"/>
                      <a:r>
                        <a:rPr lang="en-SG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Animation YUV 444</a:t>
                      </a:r>
                    </a:p>
                  </a:txBody>
                  <a:tcPr marL="7951" marR="7951" marT="795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951" marR="7951" marT="795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951" marR="7951" marT="795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951" marR="7951" marT="795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951" marR="7951" marT="795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951" marR="7951" marT="795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951" marR="7951" marT="795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951" marR="7951" marT="795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7951" marR="7951" marT="795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7951" marR="7951" marT="795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8817">
                <a:tc>
                  <a:txBody>
                    <a:bodyPr/>
                    <a:lstStyle/>
                    <a:p>
                      <a:pPr algn="l" fontAlgn="b"/>
                      <a:r>
                        <a:rPr lang="en-SG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RangeExt</a:t>
                      </a:r>
                    </a:p>
                  </a:txBody>
                  <a:tcPr marL="7951" marR="7951" marT="795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951" marR="7951" marT="795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951" marR="7951" marT="795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951" marR="7951" marT="795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951" marR="7951" marT="795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951" marR="7951" marT="795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951" marR="7951" marT="795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7951" marR="7951" marT="795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951" marR="7951" marT="795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951" marR="7951" marT="795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59953">
                <a:tc>
                  <a:txBody>
                    <a:bodyPr/>
                    <a:lstStyle/>
                    <a:p>
                      <a:pPr algn="l" fontAlgn="b"/>
                      <a:r>
                        <a:rPr lang="en-SG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SC(444) GBR Optional</a:t>
                      </a:r>
                    </a:p>
                  </a:txBody>
                  <a:tcPr marL="7951" marR="7951" marT="795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951" marR="7951" marT="795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SG" sz="14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951" marR="7951" marT="795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SG" sz="14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951" marR="7951" marT="795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951" marR="7951" marT="795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SG" sz="14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951" marR="7951" marT="795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SG" sz="14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951" marR="7951" marT="795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951" marR="7951" marT="795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SG" sz="14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951" marR="7951" marT="795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951" marR="7951" marT="795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59953">
                <a:tc>
                  <a:txBody>
                    <a:bodyPr/>
                    <a:lstStyle/>
                    <a:p>
                      <a:pPr algn="l" fontAlgn="b"/>
                      <a:r>
                        <a:rPr lang="en-SG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SC(444) YUV Optional</a:t>
                      </a:r>
                    </a:p>
                  </a:txBody>
                  <a:tcPr marL="7951" marR="7951" marT="795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951" marR="7951" marT="795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SG" sz="14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951" marR="7951" marT="795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SG" sz="14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951" marR="7951" marT="795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951" marR="7951" marT="795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SG" sz="14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951" marR="7951" marT="795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SG" sz="14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951" marR="7951" marT="795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951" marR="7951" marT="795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SG" sz="14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951" marR="7951" marT="795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951" marR="7951" marT="795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817">
                <a:tc>
                  <a:txBody>
                    <a:bodyPr/>
                    <a:lstStyle/>
                    <a:p>
                      <a:pPr algn="l" fontAlgn="b"/>
                      <a:r>
                        <a:rPr lang="en-SG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Enc Time[%]</a:t>
                      </a:r>
                    </a:p>
                  </a:txBody>
                  <a:tcPr marL="7951" marR="7951" marT="795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SG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102%</a:t>
                      </a:r>
                    </a:p>
                  </a:txBody>
                  <a:tcPr marL="7951" marR="7951" marT="795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SG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SG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SG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105%</a:t>
                      </a:r>
                    </a:p>
                  </a:txBody>
                  <a:tcPr marL="7951" marR="7951" marT="795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SG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SG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SG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104%</a:t>
                      </a:r>
                    </a:p>
                  </a:txBody>
                  <a:tcPr marL="7951" marR="7951" marT="795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SG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SG"/>
                    </a:p>
                  </a:txBody>
                  <a:tcPr/>
                </a:tc>
              </a:tr>
              <a:tr h="300607">
                <a:tc>
                  <a:txBody>
                    <a:bodyPr/>
                    <a:lstStyle/>
                    <a:p>
                      <a:pPr algn="l" fontAlgn="b"/>
                      <a:r>
                        <a:rPr lang="en-SG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Dec Time[%]</a:t>
                      </a:r>
                    </a:p>
                  </a:txBody>
                  <a:tcPr marL="7951" marR="7951" marT="795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SG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101%</a:t>
                      </a:r>
                    </a:p>
                  </a:txBody>
                  <a:tcPr marL="7951" marR="7951" marT="795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SG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SG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SG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103%</a:t>
                      </a:r>
                    </a:p>
                  </a:txBody>
                  <a:tcPr marL="7951" marR="7951" marT="795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SG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SG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SG" sz="14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102%</a:t>
                      </a:r>
                    </a:p>
                  </a:txBody>
                  <a:tcPr marL="7951" marR="7951" marT="795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SG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SG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Text Box 2"/>
          <p:cNvSpPr txBox="1">
            <a:spLocks noChangeArrowheads="1"/>
          </p:cNvSpPr>
          <p:nvPr/>
        </p:nvSpPr>
        <p:spPr bwMode="auto">
          <a:xfrm>
            <a:off x="760413" y="1800225"/>
            <a:ext cx="19510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Times" charset="0"/>
              <a:ea typeface="MS PGothic" pitchFamily="34" charset="-128"/>
            </a:endParaRPr>
          </a:p>
        </p:txBody>
      </p:sp>
      <p:sp>
        <p:nvSpPr>
          <p:cNvPr id="11266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320675"/>
            <a:ext cx="9144000" cy="1171575"/>
          </a:xfrm>
        </p:spPr>
        <p:txBody>
          <a:bodyPr/>
          <a:lstStyle/>
          <a:p>
            <a:pPr eaLnBrk="1" hangingPunct="1"/>
            <a:r>
              <a:rPr lang="en-US" sz="3600" dirty="0" smtClean="0"/>
              <a:t>Conclusion</a:t>
            </a:r>
          </a:p>
        </p:txBody>
      </p:sp>
      <p:sp>
        <p:nvSpPr>
          <p:cNvPr id="11267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336550" y="1592263"/>
            <a:ext cx="8369300" cy="4373562"/>
          </a:xfrm>
        </p:spPr>
        <p:txBody>
          <a:bodyPr/>
          <a:lstStyle/>
          <a:p>
            <a:pPr eaLnBrk="1" hangingPunct="1"/>
            <a:r>
              <a:rPr lang="en-US" sz="2400" dirty="0" smtClean="0"/>
              <a:t>Unifies lossless residue coding (inter/intra, color components)</a:t>
            </a:r>
          </a:p>
          <a:p>
            <a:pPr eaLnBrk="1" hangingPunct="1"/>
            <a:r>
              <a:rPr lang="en-US" sz="2400" dirty="0" smtClean="0"/>
              <a:t>Coding gains </a:t>
            </a:r>
            <a:r>
              <a:rPr lang="en-US" sz="2400" dirty="0" smtClean="0"/>
              <a:t>of ~2% for lossless coding</a:t>
            </a:r>
            <a:endParaRPr lang="en-US" sz="2400" dirty="0" smtClean="0"/>
          </a:p>
          <a:p>
            <a:pPr eaLnBrk="1" hangingPunct="1">
              <a:buNone/>
            </a:pPr>
            <a:endParaRPr lang="en-US" sz="2400" dirty="0" smtClean="0"/>
          </a:p>
          <a:p>
            <a:pPr lvl="1" eaLnBrk="1" hangingPunct="1"/>
            <a:endParaRPr lang="en-SG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oject template for presentation V0.2 20060906">
  <a:themeElements>
    <a:clrScheme name="Project template for presentation V0.2 20060906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roject template for presentation V0.2 20060906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</a:objectDefaults>
  <a:extraClrSchemeLst>
    <a:extraClrScheme>
      <a:clrScheme name="Project template for presentation V0.2 20060906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ct template for presentation V0.2 20060906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ct template for presentation V0.2 20060906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ct template for presentation V0.2 20060906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ct template for presentation V0.2 20060906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ct template for presentation V0.2 20060906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ct template for presentation V0.2 20060906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ct template for presentation V0.2 20060906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ct template for presentation V0.2 20060906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ct template for presentation V0.2 20060906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ct template for presentation V0.2 20060906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ct template for presentation V0.2 20060906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3436</TotalTime>
  <Words>697</Words>
  <Application>Microsoft Office PowerPoint</Application>
  <PresentationFormat>On-screen Show (4:3)</PresentationFormat>
  <Paragraphs>354</Paragraphs>
  <Slides>5</Slides>
  <Notes>5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7" baseType="lpstr">
      <vt:lpstr>Project template for presentation V0.2 20060906</vt:lpstr>
      <vt:lpstr>Microsoft Office PowerPoint 97-2003 Presentation</vt:lpstr>
      <vt:lpstr>0087: Non-RCE3: Unified lossless residue coding</vt:lpstr>
      <vt:lpstr>Results - Lossless</vt:lpstr>
      <vt:lpstr>Results – Lossless (N100)</vt:lpstr>
      <vt:lpstr>Results - Lossy</vt:lpstr>
      <vt:lpstr>Conclusion</vt:lpstr>
    </vt:vector>
  </TitlesOfParts>
  <Company>I2R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Intended Area of Research</dc:title>
  <dc:creator>Tan Yih Han</dc:creator>
  <cp:lastModifiedBy>Tan Yih Han</cp:lastModifiedBy>
  <cp:revision>11</cp:revision>
  <dcterms:created xsi:type="dcterms:W3CDTF">2013-07-26T02:58:56Z</dcterms:created>
  <dcterms:modified xsi:type="dcterms:W3CDTF">2013-10-24T14:54:31Z</dcterms:modified>
</cp:coreProperties>
</file>