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3" r:id="rId2"/>
    <p:sldId id="464" r:id="rId3"/>
    <p:sldId id="466" r:id="rId4"/>
    <p:sldId id="465" r:id="rId5"/>
    <p:sldId id="467" r:id="rId6"/>
    <p:sldId id="474" r:id="rId7"/>
    <p:sldId id="473" r:id="rId8"/>
    <p:sldId id="472" r:id="rId9"/>
    <p:sldId id="471" r:id="rId10"/>
    <p:sldId id="475" r:id="rId11"/>
    <p:sldId id="469" r:id="rId12"/>
    <p:sldId id="470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FB7"/>
    <a:srgbClr val="FDFFE7"/>
    <a:srgbClr val="CCFF99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68D230F3-CF80-4859-8CE7-A43EE81993B5}" styleName="淺色樣式 1 - 輔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4660"/>
  </p:normalViewPr>
  <p:slideViewPr>
    <p:cSldViewPr>
      <p:cViewPr varScale="1">
        <p:scale>
          <a:sx n="98" d="100"/>
          <a:sy n="98" d="100"/>
        </p:scale>
        <p:origin x="-3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0" d="100"/>
          <a:sy n="50" d="100"/>
        </p:scale>
        <p:origin x="-1956" y="-96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61E7C1-A8EA-4926-80A1-2CE32BF03C88}" type="datetimeFigureOut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B44A5B-8886-49B0-B700-BA717BEFE87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717" name="Picture 45" descr="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6719" name="Picture 47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grpSp>
        <p:nvGrpSpPr>
          <p:cNvPr id="2" name="Group 48"/>
          <p:cNvGrpSpPr>
            <a:grpSpLocks/>
          </p:cNvGrpSpPr>
          <p:nvPr/>
        </p:nvGrpSpPr>
        <p:grpSpPr bwMode="auto">
          <a:xfrm>
            <a:off x="923925" y="4572000"/>
            <a:ext cx="7294563" cy="590550"/>
            <a:chOff x="544" y="2880"/>
            <a:chExt cx="4595" cy="372"/>
          </a:xfrm>
        </p:grpSpPr>
        <p:pic>
          <p:nvPicPr>
            <p:cNvPr id="156721" name="Picture 49" descr="icon_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4" y="2880"/>
              <a:ext cx="366" cy="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6722" name="Picture 50" descr="icon_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98" y="2880"/>
              <a:ext cx="372" cy="372"/>
            </a:xfrm>
            <a:prstGeom prst="rect">
              <a:avLst/>
            </a:prstGeom>
            <a:noFill/>
          </p:spPr>
        </p:pic>
        <p:pic>
          <p:nvPicPr>
            <p:cNvPr id="156723" name="Picture 51" descr="icon_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67" y="2880"/>
              <a:ext cx="372" cy="372"/>
            </a:xfrm>
            <a:prstGeom prst="rect">
              <a:avLst/>
            </a:prstGeom>
            <a:noFill/>
          </p:spPr>
        </p:pic>
        <p:pic>
          <p:nvPicPr>
            <p:cNvPr id="156724" name="Picture 52" descr="icon_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58" y="2880"/>
              <a:ext cx="366" cy="372"/>
            </a:xfrm>
            <a:prstGeom prst="rect">
              <a:avLst/>
            </a:prstGeom>
            <a:noFill/>
          </p:spPr>
        </p:pic>
        <p:pic>
          <p:nvPicPr>
            <p:cNvPr id="156725" name="Picture 53" descr="icon_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12" y="2880"/>
              <a:ext cx="366" cy="372"/>
            </a:xfrm>
            <a:prstGeom prst="rect">
              <a:avLst/>
            </a:prstGeom>
            <a:noFill/>
          </p:spPr>
        </p:pic>
      </p:grpSp>
      <p:sp>
        <p:nvSpPr>
          <p:cNvPr id="156726" name="Rectangle 54"/>
          <p:cNvSpPr>
            <a:spLocks noGrp="1" noChangeArrowheads="1"/>
          </p:cNvSpPr>
          <p:nvPr>
            <p:ph type="ctrTitle"/>
          </p:nvPr>
        </p:nvSpPr>
        <p:spPr>
          <a:xfrm>
            <a:off x="309563" y="2347913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156727" name="Rectangle 55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35413"/>
            <a:ext cx="8524875" cy="1223962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zh-TW" altLang="en-US" smtClean="0"/>
              <a:t>按一下以編輯母片副標題樣式</a:t>
            </a:r>
            <a:endParaRPr lang="en-US" altLang="zh-T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F9178E-CE1C-4F46-B831-A46FDB9B9E22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41305F-468A-4FE1-83F0-14A9E464EE8A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1C98C-CF23-4B06-9047-D924591E1697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 userDrawn="1"/>
        </p:nvSpPr>
        <p:spPr bwMode="auto">
          <a:xfrm>
            <a:off x="7696200" y="152400"/>
            <a:ext cx="1219200" cy="304800"/>
          </a:xfrm>
          <a:prstGeom prst="rect">
            <a:avLst/>
          </a:prstGeom>
          <a:solidFill>
            <a:schemeClr val="bg1"/>
          </a:solidFill>
          <a:ln w="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標楷體" pitchFamily="65" charset="-12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8B9091-BA8D-4FF8-839A-849DF035A315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2300" y="1508125"/>
            <a:ext cx="3951288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25988" y="1508125"/>
            <a:ext cx="3951287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69B498-AB0A-4497-B68B-2149AA0AEB37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F5B277-14E4-46A4-AAAD-7B26410419E1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8FBE2E-C720-486F-A1BE-5DF4509316A8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6ECB77-ABD7-480F-A835-DCDA71E67096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8E084C-731A-48D3-A048-C5A232E23780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7F6BC6-E7CD-4214-ADFD-F0BDD975D4F5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 descr="Conf_B_bkg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-1588"/>
            <a:ext cx="9144000" cy="6861176"/>
          </a:xfrm>
          <a:prstGeom prst="rect">
            <a:avLst/>
          </a:prstGeom>
          <a:noFill/>
        </p:spPr>
      </p:pic>
      <p:sp>
        <p:nvSpPr>
          <p:cNvPr id="1055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93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 pt Arial</a:t>
            </a:r>
            <a:endParaRPr lang="en-US" altLang="ja-JP" smtClean="0"/>
          </a:p>
        </p:txBody>
      </p:sp>
      <p:sp>
        <p:nvSpPr>
          <p:cNvPr id="1056" name="Rectangle 3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2300" y="1508125"/>
            <a:ext cx="8054975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00" y="6237288"/>
            <a:ext cx="838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7E41C98C-CF23-4B06-9047-D924591E1697}" type="datetime1">
              <a:rPr lang="en-US" smtClean="0"/>
              <a:pPr/>
              <a:t>10/11/2013</a:t>
            </a:fld>
            <a:endParaRPr lang="en-US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59" name="Rectangle 3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7288"/>
            <a:ext cx="46355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34"/>
          <p:cNvSpPr txBox="1">
            <a:spLocks noChangeArrowheads="1"/>
          </p:cNvSpPr>
          <p:nvPr/>
        </p:nvSpPr>
        <p:spPr bwMode="auto">
          <a:xfrm>
            <a:off x="608013" y="6237288"/>
            <a:ext cx="288131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標楷體" pitchFamily="65" charset="-120"/>
                <a:cs typeface="+mn-cs"/>
              </a:rPr>
              <a:t>Together, We make the difference.</a:t>
            </a:r>
            <a:endParaRPr kumimoji="1" lang="zh-TW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charset="0"/>
              <a:ea typeface="標楷體" pitchFamily="65" charset="-12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ctrTitle"/>
          </p:nvPr>
        </p:nvSpPr>
        <p:spPr>
          <a:xfrm>
            <a:off x="309563" y="2347912"/>
            <a:ext cx="8524875" cy="2224087"/>
          </a:xfrm>
        </p:spPr>
        <p:txBody>
          <a:bodyPr/>
          <a:lstStyle/>
          <a:p>
            <a:pPr marL="514350" indent="-514350"/>
            <a:r>
              <a:rPr lang="en-US" altLang="zh-TW" dirty="0" smtClean="0">
                <a:latin typeface="Calibri" pitchFamily="34" charset="0"/>
              </a:rPr>
              <a:t>JCTVC-O0070: </a:t>
            </a:r>
            <a:r>
              <a:rPr lang="en-CA" altLang="zh-TW" dirty="0" smtClean="0">
                <a:latin typeface="Calibri" pitchFamily="34" charset="0"/>
              </a:rPr>
              <a:t>Fixed MPM Set in Intra Mode Coding for Screen Contents </a:t>
            </a:r>
            <a:endParaRPr lang="en-US" altLang="zh-TW" dirty="0" smtClean="0">
              <a:latin typeface="Calibri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200" y="5486400"/>
            <a:ext cx="4038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TW" sz="1600" dirty="0" smtClean="0">
                <a:solidFill>
                  <a:srgbClr val="002060"/>
                </a:solidFill>
                <a:cs typeface="Arial" charset="0"/>
              </a:rPr>
              <a:t>Xiaozhong Xu and Shan Liu (presenter)</a:t>
            </a:r>
          </a:p>
          <a:p>
            <a:pPr algn="ctr">
              <a:spcBef>
                <a:spcPct val="50000"/>
              </a:spcBef>
            </a:pPr>
            <a:r>
              <a:rPr lang="en-US" altLang="zh-TW" sz="1600" dirty="0" err="1" smtClean="0">
                <a:solidFill>
                  <a:srgbClr val="002060"/>
                </a:solidFill>
                <a:cs typeface="Arial" charset="0"/>
              </a:rPr>
              <a:t>MeidaTek</a:t>
            </a:r>
            <a:r>
              <a:rPr lang="en-US" altLang="zh-TW" sz="1600" dirty="0" smtClean="0">
                <a:solidFill>
                  <a:srgbClr val="002060"/>
                </a:solidFill>
                <a:cs typeface="Arial" charset="0"/>
              </a:rPr>
              <a:t>, Inc</a:t>
            </a:r>
            <a:endParaRPr lang="en-US" altLang="zh-TW" sz="16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5105400" y="5486400"/>
            <a:ext cx="3048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altLang="ko-KR" sz="1600" dirty="0" err="1" smtClean="0">
                <a:solidFill>
                  <a:srgbClr val="002060"/>
                </a:solidFill>
                <a:cs typeface="Arial" charset="0"/>
              </a:rPr>
              <a:t>Junghye</a:t>
            </a:r>
            <a:r>
              <a:rPr lang="en-US" altLang="ko-KR" sz="1600" dirty="0" smtClean="0">
                <a:solidFill>
                  <a:srgbClr val="002060"/>
                </a:solidFill>
                <a:cs typeface="Arial" charset="0"/>
              </a:rPr>
              <a:t> Min, Sunil Lee, </a:t>
            </a:r>
          </a:p>
          <a:p>
            <a:pPr algn="ctr"/>
            <a:r>
              <a:rPr lang="en-US" altLang="zh-TW" sz="1600" dirty="0" smtClean="0">
                <a:solidFill>
                  <a:srgbClr val="002060"/>
                </a:solidFill>
                <a:cs typeface="Arial" charset="0"/>
              </a:rPr>
              <a:t>Elena </a:t>
            </a:r>
            <a:r>
              <a:rPr lang="en-US" altLang="zh-TW" sz="1600" dirty="0" err="1" smtClean="0">
                <a:solidFill>
                  <a:srgbClr val="002060"/>
                </a:solidFill>
                <a:cs typeface="Arial" charset="0"/>
              </a:rPr>
              <a:t>Alshina</a:t>
            </a:r>
            <a:r>
              <a:rPr lang="en-US" altLang="zh-TW" sz="1600" dirty="0" smtClean="0">
                <a:solidFill>
                  <a:srgbClr val="002060"/>
                </a:solidFill>
                <a:cs typeface="Arial" charset="0"/>
              </a:rPr>
              <a:t> and </a:t>
            </a:r>
            <a:r>
              <a:rPr lang="en-US" altLang="ko-KR" sz="1600" dirty="0" err="1" smtClean="0">
                <a:solidFill>
                  <a:srgbClr val="002060"/>
                </a:solidFill>
                <a:cs typeface="Arial" charset="0"/>
              </a:rPr>
              <a:t>Chanyul</a:t>
            </a:r>
            <a:r>
              <a:rPr lang="en-US" altLang="ko-KR" sz="1600" dirty="0" smtClean="0">
                <a:solidFill>
                  <a:srgbClr val="002060"/>
                </a:solidFill>
                <a:cs typeface="Arial" charset="0"/>
              </a:rPr>
              <a:t> Kim</a:t>
            </a:r>
          </a:p>
          <a:p>
            <a:pPr algn="ctr"/>
            <a:r>
              <a:rPr lang="en-US" altLang="zh-TW" sz="1600" dirty="0" smtClean="0">
                <a:solidFill>
                  <a:srgbClr val="002060"/>
                </a:solidFill>
                <a:cs typeface="Arial" charset="0"/>
              </a:rPr>
              <a:t>Samsung Electronics Co., Ltd. </a:t>
            </a:r>
            <a:endParaRPr lang="en-US" altLang="ko-KR" sz="1600" dirty="0" smtClean="0">
              <a:solidFill>
                <a:srgbClr val="00206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HLS Flag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An SPS flag for enabling or disabling the proposed method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/>
        </p:nvGraphicFramePr>
        <p:xfrm>
          <a:off x="1312226" y="2256948"/>
          <a:ext cx="6383974" cy="3229452"/>
        </p:xfrm>
        <a:graphic>
          <a:graphicData uri="http://schemas.openxmlformats.org/drawingml/2006/table">
            <a:tbl>
              <a:tblPr/>
              <a:tblGrid>
                <a:gridCol w="5573311"/>
                <a:gridCol w="810663"/>
              </a:tblGrid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 dirty="0">
                          <a:latin typeface="Times New Roman"/>
                          <a:ea typeface="Malgun Gothic"/>
                          <a:cs typeface="Times New Roman"/>
                        </a:rPr>
                        <a:t>	sps_extension1_flag</a:t>
                      </a:r>
                      <a:endParaRPr lang="en-US" sz="14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	if( sps_extension1_flag ) {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>
                          <a:latin typeface="Times"/>
                          <a:ea typeface="Malgun Gothic"/>
                          <a:cs typeface="Times New Roman"/>
                        </a:rPr>
                        <a:t>transform_skip_rotation_enabled_flag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400" b="1">
                          <a:latin typeface="Times"/>
                          <a:ea typeface="Malgun Gothic"/>
                          <a:cs typeface="Times New Roman"/>
                        </a:rPr>
                        <a:t>transform_skip_context_enabled_flag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intra_block_copy_enabled_flag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residual_dpcm_intra_enabled_flag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residual_dpcm_inter_enabled_flag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extended_precision_processing_flag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intra_smoothing_disabled_flag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	sps_extension2_flag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indent="25400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solidFill>
                            <a:srgbClr val="FF0000"/>
                          </a:solidFill>
                          <a:latin typeface="Times"/>
                          <a:ea typeface="Malgun Gothic"/>
                          <a:cs typeface="Times New Roman"/>
                        </a:rPr>
                        <a:t>sps_fixed_intra_mpm_derivation_flag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en-US" sz="14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1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4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4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4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method is proposed for simplifying intra mode coding (parsing) process, by removing derivation of the MPMs from neighboring PUs; instead, the three MPMs are fixed.</a:t>
            </a:r>
          </a:p>
          <a:p>
            <a:pPr lvl="1"/>
            <a:r>
              <a:rPr lang="en-US" dirty="0" smtClean="0"/>
              <a:t>H, V, 18</a:t>
            </a:r>
          </a:p>
          <a:p>
            <a:pPr lvl="1"/>
            <a:r>
              <a:rPr lang="en-US" dirty="0" smtClean="0"/>
              <a:t>H, V, DC</a:t>
            </a:r>
          </a:p>
          <a:p>
            <a:pPr lvl="1"/>
            <a:r>
              <a:rPr lang="en-US" dirty="0" smtClean="0"/>
              <a:t>H, V, PL</a:t>
            </a:r>
          </a:p>
          <a:p>
            <a:r>
              <a:rPr lang="en-US" dirty="0" smtClean="0"/>
              <a:t>Experimental results reported BD-rate coding gains for screen contents, on average 0.9% for AI main tier, 0.7% for AI high tier and 0.6% for AI super high tier. </a:t>
            </a:r>
          </a:p>
          <a:p>
            <a:r>
              <a:rPr lang="en-US" dirty="0" smtClean="0"/>
              <a:t>Experimental results reported small BD-rate coding gain for class F contents, some coding loss for other contents.</a:t>
            </a:r>
          </a:p>
          <a:p>
            <a:r>
              <a:rPr lang="en-US" dirty="0" smtClean="0"/>
              <a:t>A SPS syntax flag is proposed enable or disable the use of the proposed method (for various contents.)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14325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237288"/>
            <a:ext cx="463550" cy="404812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2300" y="1143000"/>
            <a:ext cx="8054975" cy="4953000"/>
          </a:xfrm>
        </p:spPr>
        <p:txBody>
          <a:bodyPr/>
          <a:lstStyle/>
          <a:p>
            <a:pPr marL="274320" indent="-274320"/>
            <a:r>
              <a:rPr lang="en-US" sz="2800" dirty="0" smtClean="0">
                <a:latin typeface="Calibri" pitchFamily="34" charset="0"/>
              </a:rPr>
              <a:t>A follow-up contribution to JCTVC-N0231</a:t>
            </a:r>
          </a:p>
          <a:p>
            <a:pPr marL="674370" lvl="1" indent="-274320"/>
            <a:r>
              <a:rPr lang="en-US" dirty="0" smtClean="0">
                <a:latin typeface="Calibri" pitchFamily="34" charset="0"/>
              </a:rPr>
              <a:t>Fixed MPM set for intra mode coding </a:t>
            </a:r>
          </a:p>
          <a:p>
            <a:pPr marL="674370" lvl="1" indent="-274320"/>
            <a:r>
              <a:rPr lang="en-US" dirty="0" smtClean="0">
                <a:latin typeface="Calibri" pitchFamily="34" charset="0"/>
              </a:rPr>
              <a:t>HOR, VER and Angular 18 mode selected</a:t>
            </a:r>
          </a:p>
          <a:p>
            <a:pPr marL="274320" indent="-274320"/>
            <a:r>
              <a:rPr lang="en-US" sz="2800" dirty="0" smtClean="0">
                <a:latin typeface="Calibri" pitchFamily="34" charset="0"/>
              </a:rPr>
              <a:t>Proposed method</a:t>
            </a:r>
          </a:p>
          <a:p>
            <a:pPr marL="674370" lvl="1" indent="-274320"/>
            <a:r>
              <a:rPr lang="en-US" dirty="0" smtClean="0">
                <a:latin typeface="Calibri" pitchFamily="34" charset="0"/>
              </a:rPr>
              <a:t>Additional 2 variations  to the MPM set are provided</a:t>
            </a:r>
          </a:p>
          <a:p>
            <a:pPr marL="674370" lvl="1" indent="-274320"/>
            <a:r>
              <a:rPr lang="en-US" dirty="0" smtClean="0">
                <a:latin typeface="Calibri" pitchFamily="34" charset="0"/>
              </a:rPr>
              <a:t>An SPS flag is proposed</a:t>
            </a:r>
          </a:p>
          <a:p>
            <a:pPr marL="274320" indent="-274320"/>
            <a:r>
              <a:rPr lang="en-US" sz="2800" dirty="0" smtClean="0">
                <a:latin typeface="Calibri" pitchFamily="34" charset="0"/>
              </a:rPr>
              <a:t>Simulation results</a:t>
            </a:r>
          </a:p>
          <a:p>
            <a:pPr marL="274320" indent="-274320"/>
            <a:r>
              <a:rPr lang="en-US" sz="2800" dirty="0" smtClean="0">
                <a:latin typeface="Calibri" pitchFamily="34" charset="0"/>
              </a:rPr>
              <a:t>Conclusion</a:t>
            </a: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latin typeface="Calibri" pitchFamily="34" charset="0"/>
              </a:rPr>
              <a:t>Outline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latin typeface="Calibri" pitchFamily="34" charset="0"/>
              </a:rPr>
              <a:pPr/>
              <a:t>2</a:t>
            </a:fld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Without </a:t>
            </a:r>
            <a:r>
              <a:rPr lang="en-CA" dirty="0" smtClean="0">
                <a:solidFill>
                  <a:srgbClr val="FF0000"/>
                </a:solidFill>
              </a:rPr>
              <a:t>referring to neighbouring prediction units</a:t>
            </a:r>
            <a:r>
              <a:rPr lang="en-CA" dirty="0" smtClean="0"/>
              <a:t>, three most probable modes MPM0, MPM1 and MPM2  are set as fixed modes.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314" y="2819400"/>
            <a:ext cx="7714286" cy="29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371600" y="5867400"/>
            <a:ext cx="6172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0" lang="en-GB" altLang="ko-K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Planar mode = 0, DC mode = 1, Horizontal mode = 10 and Vertical mode = 26.</a:t>
            </a:r>
            <a:endParaRPr kumimoji="0" lang="en-GB" altLang="ko-K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000" dirty="0" smtClean="0"/>
              <a:t>Variation 1: </a:t>
            </a:r>
          </a:p>
          <a:p>
            <a:pPr lvl="3"/>
            <a:r>
              <a:rPr lang="en-CA" altLang="ko-KR" sz="2000" dirty="0" smtClean="0"/>
              <a:t>MPM0  =  </a:t>
            </a:r>
            <a:r>
              <a:rPr lang="en-US" sz="2000" dirty="0" smtClean="0"/>
              <a:t>INTRA_HOR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MPM1 = </a:t>
            </a:r>
            <a:r>
              <a:rPr lang="en-US" sz="2000" dirty="0" smtClean="0"/>
              <a:t>INTRA_VER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MPM2  = </a:t>
            </a:r>
            <a:r>
              <a:rPr lang="en-GB" sz="2000" dirty="0" smtClean="0"/>
              <a:t>INTRA_ANGULAR_18</a:t>
            </a:r>
          </a:p>
          <a:p>
            <a:r>
              <a:rPr lang="en-GB" altLang="ko-KR" sz="2000" dirty="0" smtClean="0"/>
              <a:t>Variation 2:</a:t>
            </a:r>
          </a:p>
          <a:p>
            <a:pPr lvl="3"/>
            <a:r>
              <a:rPr lang="en-CA" altLang="ko-KR" sz="2000" dirty="0" smtClean="0"/>
              <a:t>MPM0  =  </a:t>
            </a:r>
            <a:r>
              <a:rPr lang="en-US" sz="2000" dirty="0" smtClean="0"/>
              <a:t>INTRA_HOR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MPM1 = </a:t>
            </a:r>
            <a:r>
              <a:rPr lang="en-US" sz="2000" dirty="0" smtClean="0"/>
              <a:t>INTRA_VER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MPM2  = </a:t>
            </a:r>
            <a:r>
              <a:rPr lang="en-GB" sz="2000" dirty="0" smtClean="0"/>
              <a:t>INTRA_DC</a:t>
            </a:r>
            <a:endParaRPr lang="ko-KR" altLang="en-US" sz="3000" dirty="0" smtClean="0"/>
          </a:p>
          <a:p>
            <a:r>
              <a:rPr lang="en-US" altLang="ko-KR" sz="2000" dirty="0" smtClean="0"/>
              <a:t>Variation 3:</a:t>
            </a:r>
          </a:p>
          <a:p>
            <a:pPr lvl="3"/>
            <a:r>
              <a:rPr lang="en-CA" altLang="ko-KR" sz="2000" dirty="0" smtClean="0"/>
              <a:t>MPM0  =  </a:t>
            </a:r>
            <a:r>
              <a:rPr lang="en-US" sz="2000" dirty="0" smtClean="0"/>
              <a:t>INTRA_HOR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MPM1 = </a:t>
            </a:r>
            <a:r>
              <a:rPr lang="en-US" sz="2000" dirty="0" smtClean="0"/>
              <a:t>INTRA_VER</a:t>
            </a:r>
            <a:endParaRPr lang="en-CA" altLang="ko-KR" sz="2000" dirty="0" smtClean="0"/>
          </a:p>
          <a:p>
            <a:pPr lvl="3"/>
            <a:r>
              <a:rPr lang="en-CA" altLang="ko-KR" sz="2000" dirty="0" smtClean="0"/>
              <a:t>MPM2  = </a:t>
            </a:r>
            <a:r>
              <a:rPr lang="en-GB" sz="2000" dirty="0" smtClean="0"/>
              <a:t>INTRA_PLANAR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Method with 3 Variations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2300" y="1508125"/>
            <a:ext cx="8054975" cy="549275"/>
          </a:xfrm>
        </p:spPr>
        <p:txBody>
          <a:bodyPr/>
          <a:lstStyle/>
          <a:p>
            <a:r>
              <a:rPr lang="en-US" sz="2000" dirty="0" err="1" smtClean="0"/>
              <a:t>Bitrate</a:t>
            </a:r>
            <a:r>
              <a:rPr lang="en-US" sz="2000" dirty="0" smtClean="0"/>
              <a:t> Saving Total (anchor: HM-12.0+RExt-4.1)</a:t>
            </a:r>
            <a:endParaRPr lang="en-GB" sz="2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(Lossless, AI)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138680"/>
          <a:ext cx="701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Sequences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RGB</a:t>
                      </a:r>
                      <a:r>
                        <a:rPr lang="en-US" baseline="0" dirty="0" smtClean="0"/>
                        <a:t>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RGB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 YUV</a:t>
                      </a:r>
                      <a:r>
                        <a:rPr lang="en-US" baseline="0" dirty="0" smtClean="0"/>
                        <a:t> 444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YUV444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RangeExt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2300" y="1508125"/>
            <a:ext cx="8054975" cy="549275"/>
          </a:xfrm>
        </p:spPr>
        <p:txBody>
          <a:bodyPr/>
          <a:lstStyle/>
          <a:p>
            <a:r>
              <a:rPr lang="en-US" sz="2000" dirty="0" err="1" smtClean="0"/>
              <a:t>Bitrate</a:t>
            </a:r>
            <a:r>
              <a:rPr lang="en-US" sz="2000" dirty="0" smtClean="0"/>
              <a:t> Saving Average (anchor: HM-12.0+RExt-4.1)</a:t>
            </a:r>
            <a:endParaRPr lang="en-GB" sz="2000" dirty="0" smtClean="0"/>
          </a:p>
          <a:p>
            <a:endParaRPr lang="en-GB" sz="2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(Lossless, AI)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138680"/>
          <a:ext cx="701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Sequences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RGB</a:t>
                      </a:r>
                      <a:r>
                        <a:rPr lang="en-US" baseline="0" dirty="0" smtClean="0"/>
                        <a:t>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RGB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 YUV</a:t>
                      </a:r>
                      <a:r>
                        <a:rPr lang="en-US" baseline="0" dirty="0" smtClean="0"/>
                        <a:t> 444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YUV444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RangeExt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2300" y="1508125"/>
            <a:ext cx="8054975" cy="549275"/>
          </a:xfrm>
        </p:spPr>
        <p:txBody>
          <a:bodyPr/>
          <a:lstStyle/>
          <a:p>
            <a:r>
              <a:rPr lang="en-US" sz="2000" dirty="0" smtClean="0"/>
              <a:t>BD Rate Change for Main Tier (anchor: HM-12.0+RExt-4.1)</a:t>
            </a:r>
            <a:endParaRPr lang="en-GB" sz="2000" dirty="0" smtClean="0"/>
          </a:p>
          <a:p>
            <a:endParaRPr lang="en-GB" sz="2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Lossy</a:t>
            </a:r>
            <a:r>
              <a:rPr lang="en-US" dirty="0" smtClean="0"/>
              <a:t>, AI)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138680"/>
          <a:ext cx="701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Sequences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RGB</a:t>
                      </a:r>
                      <a:r>
                        <a:rPr lang="en-US" baseline="0" dirty="0" smtClean="0"/>
                        <a:t>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RGB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 YUV</a:t>
                      </a:r>
                      <a:r>
                        <a:rPr lang="en-US" baseline="0" dirty="0" smtClean="0"/>
                        <a:t> 444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YUV444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RangeExt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2300" y="1508125"/>
            <a:ext cx="8054975" cy="549275"/>
          </a:xfrm>
        </p:spPr>
        <p:txBody>
          <a:bodyPr/>
          <a:lstStyle/>
          <a:p>
            <a:r>
              <a:rPr lang="en-US" sz="2000" dirty="0" smtClean="0"/>
              <a:t>BD Rate Change for High Tier (anchor: HM-12.0+RExt-4.1)</a:t>
            </a:r>
            <a:endParaRPr lang="en-GB" sz="2000" dirty="0" smtClean="0"/>
          </a:p>
          <a:p>
            <a:endParaRPr lang="en-GB" sz="2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Lossy</a:t>
            </a:r>
            <a:r>
              <a:rPr lang="en-US" dirty="0" smtClean="0"/>
              <a:t>, AI)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138680"/>
          <a:ext cx="701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Sequences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RGB</a:t>
                      </a:r>
                      <a:r>
                        <a:rPr lang="en-US" baseline="0" dirty="0" smtClean="0"/>
                        <a:t>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RGB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 YUV</a:t>
                      </a:r>
                      <a:r>
                        <a:rPr lang="en-US" baseline="0" dirty="0" smtClean="0"/>
                        <a:t> 444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YUV444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RangeExt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22300" y="1508125"/>
            <a:ext cx="8054975" cy="549275"/>
          </a:xfrm>
        </p:spPr>
        <p:txBody>
          <a:bodyPr/>
          <a:lstStyle/>
          <a:p>
            <a:r>
              <a:rPr lang="en-US" sz="2000" dirty="0" smtClean="0"/>
              <a:t>BD Rate Change for Super High Tier (anchor: HM-12.0+RExt-4.1)</a:t>
            </a:r>
            <a:endParaRPr lang="en-GB" sz="2000" dirty="0" smtClean="0"/>
          </a:p>
          <a:p>
            <a:endParaRPr lang="en-GB" sz="2000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(</a:t>
            </a:r>
            <a:r>
              <a:rPr lang="en-US" dirty="0" err="1" smtClean="0"/>
              <a:t>Lossy</a:t>
            </a:r>
            <a:r>
              <a:rPr lang="en-US" dirty="0" smtClean="0"/>
              <a:t>, AI)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2138680"/>
          <a:ext cx="70104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84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Sequences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V3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 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SC RGB</a:t>
                      </a:r>
                      <a:r>
                        <a:rPr lang="en-US" baseline="0" dirty="0" smtClean="0"/>
                        <a:t>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RGB 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SC YUV</a:t>
                      </a:r>
                      <a:r>
                        <a:rPr lang="en-US" baseline="0" dirty="0" smtClean="0"/>
                        <a:t> 444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Animation YUV444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RangeExt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fidential_B">
  <a:themeElements>
    <a:clrScheme name="_Conf_B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_Conf_B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標楷體" pitchFamily="65" charset="-120"/>
            <a:cs typeface="Arial" charset="0"/>
          </a:defRPr>
        </a:defPPr>
      </a:lstStyle>
    </a:lnDef>
  </a:objectDefaults>
  <a:extraClrSchemeLst>
    <a:extraClrScheme>
      <a:clrScheme name="_Conf_B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B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B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B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B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_Conf_B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_Conf_B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Conf_B</Template>
  <TotalTime>34579</TotalTime>
  <Words>754</Words>
  <Application>Microsoft Office PowerPoint</Application>
  <PresentationFormat>On-screen Show (4:3)</PresentationFormat>
  <Paragraphs>245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Confidential_B</vt:lpstr>
      <vt:lpstr>JCTVC-O0070: Fixed MPM Set in Intra Mode Coding for Screen Contents </vt:lpstr>
      <vt:lpstr>Outline</vt:lpstr>
      <vt:lpstr>Proposed Method</vt:lpstr>
      <vt:lpstr>Proposed Method with 3 Variations</vt:lpstr>
      <vt:lpstr>Simulation Results (Lossless, AI)</vt:lpstr>
      <vt:lpstr>Simulation Results (Lossless, AI)</vt:lpstr>
      <vt:lpstr>Simulation Results (Lossy, AI)</vt:lpstr>
      <vt:lpstr>Simulation Results (Lossy, AI)</vt:lpstr>
      <vt:lpstr>Simulation Results (Lossy, AI)</vt:lpstr>
      <vt:lpstr>HLS Flag</vt:lpstr>
      <vt:lpstr>Conclusion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Redundant Check For Merge and AMVP</dc:title>
  <dc:creator>PoLin Lai</dc:creator>
  <cp:lastModifiedBy>Mediatek</cp:lastModifiedBy>
  <cp:revision>2301</cp:revision>
  <dcterms:created xsi:type="dcterms:W3CDTF">2006-08-16T00:00:00Z</dcterms:created>
  <dcterms:modified xsi:type="dcterms:W3CDTF">2013-10-11T21:53:22Z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-1191254211</vt:i4>
  </property>
  <property fmtid="{D5CDD505-2E9C-101B-9397-08002B2CF9AE}" pid="3" name="_NewReviewCycle">
    <vt:lpwstr/>
  </property>
  <property fmtid="{D5CDD505-2E9C-101B-9397-08002B2CF9AE}" pid="4" name="_EmailSubject">
    <vt:lpwstr>RE: RE: RE: some alternative methods on top of JCT-VC-N0231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</Properties>
</file>