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1"/>
  </p:sldMasterIdLst>
  <p:notesMasterIdLst>
    <p:notesMasterId r:id="rId9"/>
  </p:notesMasterIdLst>
  <p:handoutMasterIdLst>
    <p:handoutMasterId r:id="rId10"/>
  </p:handoutMasterIdLst>
  <p:sldIdLst>
    <p:sldId id="315" r:id="rId2"/>
    <p:sldId id="321" r:id="rId3"/>
    <p:sldId id="322" r:id="rId4"/>
    <p:sldId id="323" r:id="rId5"/>
    <p:sldId id="325" r:id="rId6"/>
    <p:sldId id="324" r:id="rId7"/>
    <p:sldId id="320" r:id="rId8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B9"/>
    <a:srgbClr val="66CCFF"/>
    <a:srgbClr val="FF9999"/>
    <a:srgbClr val="F3F3FB"/>
    <a:srgbClr val="E7F4F5"/>
    <a:srgbClr val="C9E7E9"/>
    <a:srgbClr val="FFDD71"/>
    <a:srgbClr val="FFE5E5"/>
    <a:srgbClr val="FFB9B9"/>
    <a:srgbClr val="DEF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7" autoAdjust="0"/>
    <p:restoredTop sz="96574" autoAdjust="0"/>
  </p:normalViewPr>
  <p:slideViewPr>
    <p:cSldViewPr>
      <p:cViewPr varScale="1">
        <p:scale>
          <a:sx n="130" d="100"/>
          <a:sy n="130" d="100"/>
        </p:scale>
        <p:origin x="-498" y="-84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2013/10/18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JCTVC-O0068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2013/10/18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JCTVC-O0068</a:t>
            </a:r>
            <a:endParaRPr lang="en-US" altLang="ja-JP" dirty="0"/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2013/10/18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2013/10/18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JCTVC-O0068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963142" cy="1415612"/>
          </a:xfrm>
        </p:spPr>
        <p:txBody>
          <a:bodyPr/>
          <a:lstStyle/>
          <a:p>
            <a:pPr marL="1258888" indent="-1258888">
              <a:tabLst>
                <a:tab pos="2597150" algn="l"/>
                <a:tab pos="2779713" algn="l"/>
                <a:tab pos="3408363" algn="l"/>
              </a:tabLst>
            </a:pPr>
            <a:r>
              <a:rPr lang="en-CA" sz="2800" b="1" dirty="0" smtClean="0"/>
              <a:t>AHG5 and AHG18</a:t>
            </a:r>
            <a:r>
              <a:rPr lang="en-CA" sz="2800" b="1" dirty="0" smtClean="0"/>
              <a:t>: </a:t>
            </a:r>
            <a:r>
              <a:rPr lang="en-CA" sz="2800" b="1" dirty="0" smtClean="0"/>
              <a:t> Transform Matrix Precision 			for High Bit </a:t>
            </a:r>
            <a:r>
              <a:rPr lang="en-CA" sz="2800" b="1" dirty="0" smtClean="0"/>
              <a:t>Depths</a:t>
            </a:r>
            <a:endParaRPr lang="ja-JP" altLang="en-US" sz="2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JCTVC-O0068</a:t>
            </a:r>
            <a:endParaRPr kumimoji="1"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</p:spTree>
    <p:extLst>
      <p:ext uri="{BB962C8B-B14F-4D97-AF65-F5344CB8AC3E}">
        <p14:creationId xmlns:p14="http://schemas.microsoft.com/office/powerpoint/2010/main" val="65992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GB" sz="1600" dirty="0" smtClean="0"/>
          </a:p>
          <a:p>
            <a:r>
              <a:rPr lang="en-GB" sz="2000" dirty="0" smtClean="0"/>
              <a:t>In JCTVC-N0188, increased internal accuracies were proposed for use with high bit depths.</a:t>
            </a:r>
          </a:p>
          <a:p>
            <a:endParaRPr lang="en-GB" sz="1800" dirty="0" smtClean="0"/>
          </a:p>
          <a:p>
            <a:r>
              <a:rPr lang="en-GB" sz="1800" dirty="0" smtClean="0"/>
              <a:t>In addition, the proposal included new forward and inverse transform matrices, which increased accuracy.</a:t>
            </a:r>
          </a:p>
          <a:p>
            <a:pPr lvl="1"/>
            <a:endParaRPr lang="en-GB" sz="1400" dirty="0" smtClean="0"/>
          </a:p>
          <a:p>
            <a:pPr lvl="1"/>
            <a:r>
              <a:rPr lang="en-GB" sz="1600" dirty="0" smtClean="0"/>
              <a:t>This part of the proposal was not adopted as it was argued that it was likely that only the accuracy of the forward transform need be changed.</a:t>
            </a:r>
            <a:endParaRPr lang="en-GB" sz="1600" dirty="0"/>
          </a:p>
          <a:p>
            <a:endParaRPr lang="en-GB" sz="1800" dirty="0" smtClean="0"/>
          </a:p>
          <a:p>
            <a:r>
              <a:rPr lang="en-GB" sz="1800" dirty="0" smtClean="0"/>
              <a:t>This document shows that using increased accuracy forward transform matrices is sufficient to achieve the same results as in N0188.</a:t>
            </a:r>
          </a:p>
          <a:p>
            <a:pPr lvl="1"/>
            <a:r>
              <a:rPr lang="en-GB" sz="1400" dirty="0" smtClean="0"/>
              <a:t>An accurate forward transform matrix was added as a test option to HM12.0_RExt4.0, since without this, all TUs were coded with transform-skip.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JCTVC-O0068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8960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Generation of </a:t>
            </a:r>
            <a:r>
              <a:rPr lang="en-GB" dirty="0" smtClean="0"/>
              <a:t>Matrices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The matrices used in this </a:t>
            </a:r>
            <a:r>
              <a:rPr lang="en-GB" sz="2000" dirty="0" smtClean="0"/>
              <a:t>proposal were </a:t>
            </a:r>
            <a:r>
              <a:rPr lang="en-GB" sz="2000" dirty="0" smtClean="0"/>
              <a:t>generated by inverting the </a:t>
            </a:r>
            <a:r>
              <a:rPr lang="en-GB" sz="2000" dirty="0" smtClean="0"/>
              <a:t>corresponding inverse-transform matrices, </a:t>
            </a:r>
            <a:r>
              <a:rPr lang="en-GB" sz="2000" dirty="0" smtClean="0"/>
              <a:t>applying the required scaling (by a power of 2), and then rounding.</a:t>
            </a:r>
          </a:p>
          <a:p>
            <a:endParaRPr lang="en-GB" sz="1600" dirty="0" smtClean="0">
              <a:solidFill>
                <a:srgbClr val="FF0000"/>
              </a:solidFill>
            </a:endParaRPr>
          </a:p>
          <a:p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JCTVC-O0068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2944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308368" cy="720725"/>
          </a:xfrm>
        </p:spPr>
        <p:txBody>
          <a:bodyPr/>
          <a:lstStyle/>
          <a:p>
            <a:r>
              <a:rPr lang="en-GB" sz="2800" dirty="0" smtClean="0"/>
              <a:t>Results </a:t>
            </a:r>
            <a:r>
              <a:rPr lang="en-GB" sz="2800" dirty="0" smtClean="0"/>
              <a:t>Relative </a:t>
            </a:r>
            <a:r>
              <a:rPr lang="en-GB" sz="2800" dirty="0" smtClean="0"/>
              <a:t>to HM </a:t>
            </a:r>
            <a:r>
              <a:rPr lang="en-GB" sz="2800" dirty="0" smtClean="0"/>
              <a:t>Forward </a:t>
            </a:r>
            <a:r>
              <a:rPr lang="en-GB" sz="2800" dirty="0"/>
              <a:t>T</a:t>
            </a:r>
            <a:r>
              <a:rPr lang="en-GB" sz="2800" dirty="0" smtClean="0"/>
              <a:t>ransform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JCTVC-O0068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1900238"/>
            <a:ext cx="8743950" cy="305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5010497"/>
            <a:ext cx="8743950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372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</a:t>
            </a:r>
            <a:r>
              <a:rPr lang="en-GB" dirty="0" smtClean="0"/>
              <a:t>Relative </a:t>
            </a:r>
            <a:r>
              <a:rPr lang="en-GB" dirty="0"/>
              <a:t>to </a:t>
            </a:r>
            <a:r>
              <a:rPr lang="en-GB" dirty="0" smtClean="0"/>
              <a:t>High-Precision </a:t>
            </a:r>
            <a:r>
              <a:rPr lang="en-GB" dirty="0"/>
              <a:t>F</a:t>
            </a:r>
            <a:r>
              <a:rPr lang="en-GB" dirty="0" smtClean="0"/>
              <a:t>orward Transform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1900238"/>
            <a:ext cx="8743950" cy="305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5010497"/>
            <a:ext cx="8743950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865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In </a:t>
            </a:r>
            <a:r>
              <a:rPr lang="en-GB" sz="2000" dirty="0" smtClean="0"/>
              <a:t>N0188, </a:t>
            </a:r>
            <a:r>
              <a:rPr lang="en-GB" sz="2000" dirty="0" smtClean="0"/>
              <a:t>it was observed that the best performance over all QPs for a given bit depth was achieved when the transform-matrix precision was at least </a:t>
            </a:r>
            <a:r>
              <a:rPr lang="en-GB" sz="2000" dirty="0" smtClean="0"/>
              <a:t>(bitDepth-2</a:t>
            </a:r>
            <a:r>
              <a:rPr lang="en-GB" sz="2000" dirty="0"/>
              <a:t>)</a:t>
            </a:r>
            <a:r>
              <a:rPr lang="en-GB" sz="2000" dirty="0" smtClean="0"/>
              <a:t>.</a:t>
            </a:r>
            <a:endParaRPr lang="en-GB" sz="2000" dirty="0" smtClean="0"/>
          </a:p>
          <a:p>
            <a:endParaRPr lang="en-GB" sz="2000" dirty="0"/>
          </a:p>
          <a:p>
            <a:r>
              <a:rPr lang="en-GB" sz="2000" dirty="0" smtClean="0"/>
              <a:t>The results indicate that this relationship is still present, but only the forward transform-matrix precision needs to be changed</a:t>
            </a:r>
            <a:r>
              <a:rPr lang="en-GB" sz="2000" dirty="0" smtClean="0"/>
              <a:t>.</a:t>
            </a:r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JCTVC-O0068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3078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25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kumimoji="1" sz="1600" dirty="0" err="1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242</Words>
  <Application>Microsoft Office PowerPoint</Application>
  <PresentationFormat>On-screen Show (4:3)</PresentationFormat>
  <Paragraphs>42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GBM_Master</vt:lpstr>
      <vt:lpstr>AHG5 and AHG18:  Transform Matrix Precision    for High Bit Depths</vt:lpstr>
      <vt:lpstr>Introduction</vt:lpstr>
      <vt:lpstr>Generation of Matrices</vt:lpstr>
      <vt:lpstr>Results Relative to HM Forward Transform</vt:lpstr>
      <vt:lpstr>Results Relative to High-Precision Forward Transform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2013-10-18T14:37:07Z</dcterms:created>
  <dcterms:modified xsi:type="dcterms:W3CDTF">2013-10-18T15:28:12Z</dcterms:modified>
</cp:coreProperties>
</file>