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6"/>
  </p:notesMasterIdLst>
  <p:handoutMasterIdLst>
    <p:handoutMasterId r:id="rId17"/>
  </p:handoutMasterIdLst>
  <p:sldIdLst>
    <p:sldId id="315" r:id="rId2"/>
    <p:sldId id="321" r:id="rId3"/>
    <p:sldId id="322" r:id="rId4"/>
    <p:sldId id="323" r:id="rId5"/>
    <p:sldId id="325" r:id="rId6"/>
    <p:sldId id="324" r:id="rId7"/>
    <p:sldId id="328" r:id="rId8"/>
    <p:sldId id="326" r:id="rId9"/>
    <p:sldId id="329" r:id="rId10"/>
    <p:sldId id="330" r:id="rId11"/>
    <p:sldId id="333" r:id="rId12"/>
    <p:sldId id="335" r:id="rId13"/>
    <p:sldId id="334" r:id="rId14"/>
    <p:sldId id="320" r:id="rId15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7" autoAdjust="0"/>
    <p:restoredTop sz="96574" autoAdjust="0"/>
  </p:normalViewPr>
  <p:slideViewPr>
    <p:cSldViewPr>
      <p:cViewPr>
        <p:scale>
          <a:sx n="80" d="100"/>
          <a:sy n="80" d="100"/>
        </p:scale>
        <p:origin x="-1296" y="-18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JCTVC-O0066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CA" sz="2800" b="1" dirty="0" smtClean="0"/>
              <a:t>AHG5: Unifying DPCM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JCTVC-O0066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System #2: CDPCM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 smtClean="0"/>
              <a:t>Inter </a:t>
            </a:r>
            <a:r>
              <a:rPr lang="en-GB" sz="1800" dirty="0"/>
              <a:t>behaves as in RExt4, except:</a:t>
            </a:r>
          </a:p>
          <a:p>
            <a:pPr lvl="1"/>
            <a:r>
              <a:rPr lang="en-GB" sz="1400" dirty="0"/>
              <a:t>C</a:t>
            </a:r>
            <a:r>
              <a:rPr lang="en-GB" sz="1400" dirty="0" smtClean="0"/>
              <a:t>lipping is </a:t>
            </a:r>
            <a:r>
              <a:rPr lang="en-GB" sz="1400" dirty="0" smtClean="0"/>
              <a:t>suggested in </a:t>
            </a:r>
            <a:r>
              <a:rPr lang="en-GB" sz="1400" dirty="0" smtClean="0"/>
              <a:t>ICDPCM</a:t>
            </a:r>
            <a:r>
              <a:rPr lang="en-GB" sz="1400" dirty="0"/>
              <a:t>.</a:t>
            </a:r>
          </a:p>
          <a:p>
            <a:pPr lvl="1"/>
            <a:r>
              <a:rPr lang="en-GB" sz="1400" dirty="0" smtClean="0"/>
              <a:t>Rotation is applied before ICDPCM, to </a:t>
            </a:r>
            <a:r>
              <a:rPr lang="en-GB" sz="1400" dirty="0"/>
              <a:t>all </a:t>
            </a:r>
            <a:r>
              <a:rPr lang="en-GB" sz="1400" dirty="0" smtClean="0"/>
              <a:t>TU sizes, and is </a:t>
            </a:r>
            <a:r>
              <a:rPr lang="en-GB" sz="1400" dirty="0"/>
              <a:t>always applied when DPCM is </a:t>
            </a:r>
            <a:r>
              <a:rPr lang="en-GB" sz="1400" dirty="0" smtClean="0"/>
              <a:t>used.</a:t>
            </a:r>
          </a:p>
          <a:p>
            <a:pPr lvl="1"/>
            <a:r>
              <a:rPr lang="en-GB" sz="1400" dirty="0" smtClean="0"/>
              <a:t>Scan order in entropy coding </a:t>
            </a:r>
            <a:r>
              <a:rPr lang="en-GB" sz="1400" dirty="0" smtClean="0"/>
              <a:t>may be </a:t>
            </a:r>
            <a:r>
              <a:rPr lang="en-GB" sz="1400" dirty="0" smtClean="0"/>
              <a:t>governed by inter DPCM mode.</a:t>
            </a:r>
            <a:endParaRPr lang="en-GB" sz="1400" dirty="0"/>
          </a:p>
          <a:p>
            <a:pPr lvl="1"/>
            <a:endParaRPr lang="en-GB" sz="14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7968456" cy="266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62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</a:t>
            </a:r>
            <a:r>
              <a:rPr lang="en-GB" dirty="0" smtClean="0"/>
              <a:t>AHG8</a:t>
            </a:r>
            <a:br>
              <a:rPr lang="en-GB" dirty="0" smtClean="0"/>
            </a:br>
            <a:r>
              <a:rPr lang="en-GB" sz="1600" dirty="0" smtClean="0"/>
              <a:t>(without the inter </a:t>
            </a:r>
            <a:r>
              <a:rPr lang="en-GB" sz="1600" dirty="0"/>
              <a:t>s</a:t>
            </a:r>
            <a:r>
              <a:rPr lang="en-GB" sz="1600" dirty="0" smtClean="0"/>
              <a:t>can </a:t>
            </a:r>
            <a:r>
              <a:rPr lang="en-GB" sz="1600" dirty="0"/>
              <a:t>o</a:t>
            </a:r>
            <a:r>
              <a:rPr lang="en-GB" sz="1600" dirty="0" smtClean="0"/>
              <a:t>rder </a:t>
            </a:r>
            <a:r>
              <a:rPr lang="en-GB" sz="1600" dirty="0" smtClean="0"/>
              <a:t>modification also described in O0066)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RDPCM</a:t>
            </a:r>
            <a:endParaRPr lang="en-GB" sz="2000" dirty="0" smtClean="0"/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  <a:p>
            <a:pPr lvl="1"/>
            <a:endParaRPr lang="en-GB" sz="1800" dirty="0" smtClean="0"/>
          </a:p>
          <a:p>
            <a:r>
              <a:rPr lang="en-GB" sz="2000" dirty="0" smtClean="0"/>
              <a:t>CDPCM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In both cases, RDOQ is now used for DPCM TUs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For lossless, the </a:t>
            </a:r>
            <a:r>
              <a:rPr lang="en-GB" sz="2000" dirty="0"/>
              <a:t>results are identical to anchor (nothing has changed apart from clipping, which does not affect these results).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497" y="1412776"/>
            <a:ext cx="5957887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497" y="3399433"/>
            <a:ext cx="5957887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74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Encoder Concerns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intra search algorithm is not optimised for screen content.</a:t>
            </a:r>
          </a:p>
          <a:p>
            <a:endParaRPr lang="en-GB" sz="2000" dirty="0" smtClean="0"/>
          </a:p>
          <a:p>
            <a:pPr lvl="1"/>
            <a:r>
              <a:rPr lang="en-GB" sz="1800" dirty="0" smtClean="0"/>
              <a:t>The current ‘fast-search’ method applies 3 passes.</a:t>
            </a:r>
          </a:p>
          <a:p>
            <a:pPr lvl="2"/>
            <a:r>
              <a:rPr lang="en-GB" sz="1600" dirty="0" smtClean="0"/>
              <a:t>Pass 1: Populate a candidate angle list.</a:t>
            </a:r>
          </a:p>
          <a:p>
            <a:pPr lvl="3"/>
            <a:r>
              <a:rPr lang="en-GB" sz="1400" dirty="0" smtClean="0"/>
              <a:t>Applies prediction at PU level, no TU splitting, uses a SAD of the </a:t>
            </a:r>
            <a:r>
              <a:rPr lang="en-GB" sz="1400" dirty="0" err="1" smtClean="0"/>
              <a:t>Hadamard</a:t>
            </a:r>
            <a:r>
              <a:rPr lang="en-GB" sz="1400" dirty="0" smtClean="0"/>
              <a:t> transform result for evaluation.</a:t>
            </a:r>
          </a:p>
          <a:p>
            <a:pPr lvl="2"/>
            <a:r>
              <a:rPr lang="en-GB" sz="1600" dirty="0" smtClean="0"/>
              <a:t>Pass 2: Find best angle from the list.</a:t>
            </a:r>
          </a:p>
          <a:p>
            <a:pPr lvl="3"/>
            <a:r>
              <a:rPr lang="en-GB" sz="1400" dirty="0" smtClean="0"/>
              <a:t>No TU splitting.</a:t>
            </a:r>
          </a:p>
          <a:p>
            <a:pPr lvl="2"/>
            <a:r>
              <a:rPr lang="en-GB" sz="1600" dirty="0" smtClean="0"/>
              <a:t>Pass 3: Full TU-tree search, using best intra-dir.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800" dirty="0" smtClean="0"/>
              <a:t>Optimised for natural video, and does not account for transform-skip nor DPCM changes for specific angles (except SAIP).</a:t>
            </a:r>
          </a:p>
          <a:p>
            <a:pPr lvl="1"/>
            <a:endParaRPr lang="en-GB" sz="1800" dirty="0"/>
          </a:p>
          <a:p>
            <a:r>
              <a:rPr lang="en-GB" sz="2000" dirty="0" smtClean="0"/>
              <a:t>It would be useful if the committee were to consider encoder-only design changes / test conditions for screen content.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35653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following changes are proposed:</a:t>
            </a:r>
          </a:p>
          <a:p>
            <a:pPr lvl="4"/>
            <a:endParaRPr lang="en-GB" sz="1200" dirty="0" smtClean="0"/>
          </a:p>
          <a:p>
            <a:pPr lvl="1"/>
            <a:r>
              <a:rPr lang="en-GB" sz="1800" dirty="0" smtClean="0"/>
              <a:t>Unification of inter and intra DPCM modes, preferring CDPCM because the </a:t>
            </a:r>
            <a:r>
              <a:rPr lang="en-GB" sz="1800" dirty="0" smtClean="0"/>
              <a:t>encoder feedback </a:t>
            </a:r>
            <a:r>
              <a:rPr lang="en-GB" sz="1800" dirty="0" smtClean="0"/>
              <a:t>loop is </a:t>
            </a:r>
            <a:r>
              <a:rPr lang="en-GB" sz="1800" dirty="0" smtClean="0"/>
              <a:t>shorter.</a:t>
            </a:r>
            <a:endParaRPr lang="en-GB" sz="1800" dirty="0" smtClean="0"/>
          </a:p>
          <a:p>
            <a:pPr lvl="4"/>
            <a:endParaRPr lang="en-GB" sz="1200" dirty="0" smtClean="0"/>
          </a:p>
          <a:p>
            <a:pPr lvl="1"/>
            <a:r>
              <a:rPr lang="en-GB" sz="1800" dirty="0" smtClean="0"/>
              <a:t>Clipping should be considered/confirmed.</a:t>
            </a:r>
            <a:endParaRPr lang="en-GB" sz="1800" dirty="0" smtClean="0"/>
          </a:p>
          <a:p>
            <a:pPr marL="1828800" lvl="4" indent="0">
              <a:buNone/>
            </a:pPr>
            <a:endParaRPr lang="en-GB" sz="1200" dirty="0"/>
          </a:p>
          <a:p>
            <a:pPr lvl="1"/>
            <a:r>
              <a:rPr lang="en-GB" sz="1800" dirty="0" smtClean="0"/>
              <a:t>Rotation </a:t>
            </a:r>
            <a:r>
              <a:rPr lang="en-GB" sz="1800" dirty="0" smtClean="0"/>
              <a:t>applied </a:t>
            </a:r>
            <a:r>
              <a:rPr lang="en-GB" sz="1800" dirty="0" smtClean="0"/>
              <a:t>prior to </a:t>
            </a:r>
            <a:r>
              <a:rPr lang="en-GB" sz="1800" dirty="0" smtClean="0"/>
              <a:t>inverse-DPCM, and is applied to all sizes of TS blocks, </a:t>
            </a:r>
            <a:r>
              <a:rPr lang="en-GB" sz="1800" dirty="0" smtClean="0"/>
              <a:t>permitting RDOQ in </a:t>
            </a:r>
            <a:r>
              <a:rPr lang="en-GB" sz="1800" dirty="0" smtClean="0"/>
              <a:t>encoder.</a:t>
            </a:r>
            <a:endParaRPr lang="en-GB" sz="1800" dirty="0" smtClean="0"/>
          </a:p>
          <a:p>
            <a:pPr marL="1828800" lvl="4" indent="0">
              <a:buNone/>
            </a:pPr>
            <a:endParaRPr lang="en-GB" sz="1200" dirty="0" smtClean="0"/>
          </a:p>
          <a:p>
            <a:pPr lvl="1"/>
            <a:r>
              <a:rPr lang="en-GB" sz="1800" dirty="0" smtClean="0"/>
              <a:t>The </a:t>
            </a:r>
            <a:r>
              <a:rPr lang="en-GB" sz="1800" dirty="0" smtClean="0"/>
              <a:t>software has been restructured to remove the previously-added two pairs of </a:t>
            </a:r>
            <a:r>
              <a:rPr lang="en-GB" sz="1800" dirty="0" err="1" smtClean="0"/>
              <a:t>quantisers</a:t>
            </a:r>
            <a:r>
              <a:rPr lang="en-GB" sz="1800" dirty="0" smtClean="0"/>
              <a:t> used by inter and intra </a:t>
            </a:r>
            <a:r>
              <a:rPr lang="en-GB" sz="1800" dirty="0" err="1" smtClean="0"/>
              <a:t>lossy</a:t>
            </a:r>
            <a:r>
              <a:rPr lang="en-GB" sz="1800" dirty="0" smtClean="0"/>
              <a:t> DPCM, using instead the standard </a:t>
            </a:r>
            <a:r>
              <a:rPr lang="en-GB" sz="1800" i="1" dirty="0" err="1" smtClean="0"/>
              <a:t>xQuant</a:t>
            </a:r>
            <a:r>
              <a:rPr lang="en-GB" sz="1800" dirty="0" smtClean="0"/>
              <a:t> and </a:t>
            </a:r>
            <a:r>
              <a:rPr lang="en-GB" sz="1800" i="1" dirty="0" err="1" smtClean="0"/>
              <a:t>xDeQuant</a:t>
            </a:r>
            <a:r>
              <a:rPr lang="en-GB" sz="1800" dirty="0" smtClean="0"/>
              <a:t> functions.</a:t>
            </a:r>
          </a:p>
          <a:p>
            <a:pPr lvl="1"/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475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In the Vienna meeting, the following was adopted:</a:t>
            </a:r>
          </a:p>
          <a:p>
            <a:pPr lvl="1"/>
            <a:r>
              <a:rPr lang="en-GB" sz="1800" dirty="0" smtClean="0"/>
              <a:t>Rotation/scan-reversal of transform-skipped (TS) TUs</a:t>
            </a:r>
          </a:p>
          <a:p>
            <a:pPr lvl="1"/>
            <a:r>
              <a:rPr lang="en-GB" sz="1800" dirty="0" smtClean="0"/>
              <a:t>DPCM of residuals (RDPCM) for </a:t>
            </a:r>
            <a:r>
              <a:rPr lang="en-GB" sz="1800" dirty="0" err="1" smtClean="0"/>
              <a:t>lossy</a:t>
            </a:r>
            <a:r>
              <a:rPr lang="en-GB" sz="1800" dirty="0" smtClean="0"/>
              <a:t> intra TUs</a:t>
            </a:r>
          </a:p>
          <a:p>
            <a:pPr lvl="1"/>
            <a:r>
              <a:rPr lang="en-GB" sz="1800" dirty="0" smtClean="0"/>
              <a:t>DPCM of coefficients (CDPCM) for </a:t>
            </a:r>
            <a:r>
              <a:rPr lang="en-GB" sz="1800" dirty="0" err="1" smtClean="0"/>
              <a:t>lossy</a:t>
            </a:r>
            <a:r>
              <a:rPr lang="en-GB" sz="1800" dirty="0" smtClean="0"/>
              <a:t> inter TUs</a:t>
            </a:r>
          </a:p>
          <a:p>
            <a:pPr lvl="1"/>
            <a:r>
              <a:rPr lang="en-GB" sz="1800" dirty="0" smtClean="0"/>
              <a:t>DPCM of residuals (RDPCM) for lossless inter TUs,</a:t>
            </a:r>
            <a:br>
              <a:rPr lang="en-GB" sz="1800" dirty="0" smtClean="0"/>
            </a:br>
            <a:r>
              <a:rPr lang="en-GB" sz="1800" dirty="0" smtClean="0"/>
              <a:t>noting that RDPCM for lossless intra TUs had been previously adopted (SAIP).</a:t>
            </a:r>
          </a:p>
          <a:p>
            <a:endParaRPr lang="en-GB" sz="2000" dirty="0"/>
          </a:p>
          <a:p>
            <a:r>
              <a:rPr lang="en-GB" sz="2000" dirty="0" smtClean="0"/>
              <a:t>This has led to the following flow of data through the system: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077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RExt4 System Flowchart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00" y="1188000"/>
            <a:ext cx="7735718" cy="5040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97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DPCM process ordering is proposed to be updated.</a:t>
            </a:r>
          </a:p>
          <a:p>
            <a:endParaRPr lang="en-GB" sz="2000" dirty="0"/>
          </a:p>
          <a:p>
            <a:r>
              <a:rPr lang="en-GB" sz="2000" dirty="0" smtClean="0"/>
              <a:t>These changes take into account a number of aspects:</a:t>
            </a:r>
          </a:p>
          <a:p>
            <a:pPr lvl="1"/>
            <a:r>
              <a:rPr lang="en-GB" sz="1800" dirty="0" smtClean="0"/>
              <a:t>Unification of designs</a:t>
            </a:r>
          </a:p>
          <a:p>
            <a:pPr lvl="1"/>
            <a:r>
              <a:rPr lang="en-GB" sz="1800" dirty="0" smtClean="0"/>
              <a:t>RDOQ</a:t>
            </a:r>
          </a:p>
          <a:p>
            <a:pPr lvl="1"/>
            <a:r>
              <a:rPr lang="en-GB" sz="1800" dirty="0" smtClean="0"/>
              <a:t>Feedback </a:t>
            </a:r>
            <a:r>
              <a:rPr lang="en-GB" sz="1800" dirty="0" smtClean="0"/>
              <a:t>path </a:t>
            </a:r>
            <a:r>
              <a:rPr lang="en-GB" sz="1800" dirty="0" smtClean="0"/>
              <a:t>length</a:t>
            </a:r>
          </a:p>
          <a:p>
            <a:pPr lvl="1"/>
            <a:r>
              <a:rPr lang="en-GB" sz="1800" dirty="0"/>
              <a:t>Numerical </a:t>
            </a:r>
            <a:r>
              <a:rPr lang="en-GB" sz="1800" dirty="0" smtClean="0"/>
              <a:t>limits</a:t>
            </a:r>
          </a:p>
          <a:p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651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Aspect 1: Unification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sz="2000" dirty="0" smtClean="0"/>
              <a:t>Having the process ordering be different between intra and inter is not conducive to compact implementation.</a:t>
            </a:r>
          </a:p>
          <a:p>
            <a:endParaRPr lang="en-GB" sz="2000" dirty="0" smtClean="0"/>
          </a:p>
          <a:p>
            <a:pPr lvl="1"/>
            <a:r>
              <a:rPr lang="en-GB" dirty="0" smtClean="0"/>
              <a:t>Currently</a:t>
            </a:r>
          </a:p>
          <a:p>
            <a:pPr lvl="2"/>
            <a:r>
              <a:rPr lang="en-GB" dirty="0"/>
              <a:t>I</a:t>
            </a:r>
            <a:r>
              <a:rPr lang="en-GB" dirty="0" smtClean="0"/>
              <a:t>ntra is using RDPCM.</a:t>
            </a:r>
          </a:p>
          <a:p>
            <a:pPr lvl="2"/>
            <a:r>
              <a:rPr lang="en-GB" dirty="0" smtClean="0"/>
              <a:t>Inter &amp; intra-block-copy are using CDPCM.</a:t>
            </a:r>
          </a:p>
          <a:p>
            <a:pPr lvl="2"/>
            <a:r>
              <a:rPr lang="en-GB" dirty="0" smtClean="0"/>
              <a:t>Forward RDCPM is before any rotation is applied.</a:t>
            </a:r>
          </a:p>
          <a:p>
            <a:pPr lvl="2"/>
            <a:r>
              <a:rPr lang="en-GB" dirty="0" smtClean="0"/>
              <a:t>Forward CDPCM is after any rotation is applied.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1586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Aspect 2: RDOQ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2" indent="-342900">
              <a:spcBef>
                <a:spcPts val="0"/>
              </a:spcBef>
            </a:pPr>
            <a:endParaRPr lang="en-GB" dirty="0" smtClean="0"/>
          </a:p>
          <a:p>
            <a:pPr marL="342900" lvl="2" indent="-342900">
              <a:spcBef>
                <a:spcPts val="0"/>
              </a:spcBef>
            </a:pPr>
            <a:r>
              <a:rPr lang="en-GB" dirty="0" smtClean="0"/>
              <a:t>If </a:t>
            </a:r>
            <a:r>
              <a:rPr lang="en-GB" dirty="0"/>
              <a:t>rotation occurs before DPCM, an encoder will struggle to apply any form of RDOQ: adjusting a value will require all previously encoded values to be adjusted.</a:t>
            </a:r>
          </a:p>
          <a:p>
            <a:pPr lvl="1"/>
            <a:endParaRPr lang="en-GB" sz="1400" dirty="0" smtClean="0"/>
          </a:p>
          <a:p>
            <a:r>
              <a:rPr lang="en-GB" sz="1800" dirty="0" smtClean="0"/>
              <a:t>If rotation occurs after DPCM, RDOQ can be applied more easily.</a:t>
            </a:r>
          </a:p>
          <a:p>
            <a:pPr lvl="1"/>
            <a:endParaRPr lang="en-GB" sz="1400" dirty="0" smtClean="0"/>
          </a:p>
          <a:p>
            <a:r>
              <a:rPr lang="en-GB" sz="1800" dirty="0" smtClean="0"/>
              <a:t>It would therefore be useful if rotation could be applied to any transform-skip TU, including those larger than </a:t>
            </a:r>
            <a:r>
              <a:rPr lang="en-GB" sz="1800" dirty="0" smtClean="0"/>
              <a:t>4x4, since DPCM can be applied to any sized block.</a:t>
            </a:r>
            <a:endParaRPr lang="en-GB" sz="1800" dirty="0" smtClean="0"/>
          </a:p>
          <a:p>
            <a:pPr lvl="1"/>
            <a:r>
              <a:rPr lang="en-GB" sz="1400" dirty="0" smtClean="0"/>
              <a:t>Should DPCM be restricted to 4x4 blocks instead?</a:t>
            </a:r>
            <a:endParaRPr lang="en-GB" sz="1400" dirty="0" smtClean="0"/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7017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Aspect </a:t>
            </a:r>
            <a:r>
              <a:rPr lang="en-GB" dirty="0" smtClean="0"/>
              <a:t>3: </a:t>
            </a:r>
            <a:r>
              <a:rPr lang="en-GB" dirty="0" smtClean="0"/>
              <a:t>Feedback Length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encoder requires a feedback path in order to apply DPCM when using </a:t>
            </a:r>
            <a:r>
              <a:rPr lang="en-GB" sz="2000" dirty="0" err="1" smtClean="0"/>
              <a:t>lossy</a:t>
            </a:r>
            <a:r>
              <a:rPr lang="en-GB" sz="2000" dirty="0" smtClean="0"/>
              <a:t> coding.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For RDPCM:</a:t>
            </a:r>
          </a:p>
          <a:p>
            <a:pPr lvl="2"/>
            <a:r>
              <a:rPr lang="en-GB" dirty="0" smtClean="0"/>
              <a:t>A sample must be </a:t>
            </a:r>
            <a:r>
              <a:rPr lang="en-GB" dirty="0" err="1" smtClean="0"/>
              <a:t>DPCM’d</a:t>
            </a:r>
            <a:r>
              <a:rPr lang="en-GB" dirty="0" smtClean="0"/>
              <a:t>, transformed, quantised, inverse-quantised, inverse-transformed and then inverse-</a:t>
            </a:r>
            <a:r>
              <a:rPr lang="en-GB" dirty="0" err="1" smtClean="0"/>
              <a:t>DPCM’d</a:t>
            </a:r>
            <a:r>
              <a:rPr lang="en-GB" dirty="0" smtClean="0"/>
              <a:t> before the next sample can be considered.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For CDPCM</a:t>
            </a:r>
          </a:p>
          <a:p>
            <a:pPr lvl="2"/>
            <a:r>
              <a:rPr lang="en-GB" dirty="0"/>
              <a:t>A </a:t>
            </a:r>
            <a:r>
              <a:rPr lang="en-GB" dirty="0" smtClean="0"/>
              <a:t>coefficient must </a:t>
            </a:r>
            <a:r>
              <a:rPr lang="en-GB" dirty="0"/>
              <a:t>be </a:t>
            </a:r>
            <a:r>
              <a:rPr lang="en-GB" dirty="0" err="1" smtClean="0"/>
              <a:t>DPCM’d</a:t>
            </a:r>
            <a:r>
              <a:rPr lang="en-GB" dirty="0"/>
              <a:t>, </a:t>
            </a:r>
            <a:r>
              <a:rPr lang="en-GB" dirty="0" smtClean="0"/>
              <a:t>quantised</a:t>
            </a:r>
            <a:r>
              <a:rPr lang="en-GB" dirty="0"/>
              <a:t>, </a:t>
            </a:r>
            <a:r>
              <a:rPr lang="en-GB" dirty="0" smtClean="0"/>
              <a:t>inverse-quantised and </a:t>
            </a:r>
            <a:r>
              <a:rPr lang="en-GB" dirty="0"/>
              <a:t>then </a:t>
            </a:r>
            <a:r>
              <a:rPr lang="en-GB" dirty="0" smtClean="0"/>
              <a:t>inverse-</a:t>
            </a:r>
            <a:r>
              <a:rPr lang="en-GB" dirty="0" err="1" smtClean="0"/>
              <a:t>DPCM’d</a:t>
            </a:r>
            <a:r>
              <a:rPr lang="en-GB" dirty="0" smtClean="0"/>
              <a:t> </a:t>
            </a:r>
            <a:r>
              <a:rPr lang="en-GB" dirty="0"/>
              <a:t>before </a:t>
            </a:r>
            <a:r>
              <a:rPr lang="en-GB" dirty="0" smtClean="0"/>
              <a:t>the next sample can be considered.</a:t>
            </a:r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486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Aspect </a:t>
            </a:r>
            <a:r>
              <a:rPr lang="en-GB" dirty="0" smtClean="0"/>
              <a:t>4: </a:t>
            </a:r>
            <a:r>
              <a:rPr lang="en-GB" dirty="0" smtClean="0"/>
              <a:t>Numerical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200" dirty="0" smtClean="0"/>
          </a:p>
          <a:p>
            <a:r>
              <a:rPr lang="en-GB" sz="2200" dirty="0" smtClean="0"/>
              <a:t>A </a:t>
            </a:r>
            <a:r>
              <a:rPr lang="en-GB" sz="2200" dirty="0" smtClean="0"/>
              <a:t>clipping stage in DPCM </a:t>
            </a:r>
            <a:r>
              <a:rPr lang="en-GB" sz="2200" dirty="0" smtClean="0"/>
              <a:t>may be </a:t>
            </a:r>
            <a:r>
              <a:rPr lang="en-GB" sz="2200" dirty="0" smtClean="0"/>
              <a:t>useful to reduce </a:t>
            </a:r>
            <a:r>
              <a:rPr lang="en-GB" sz="2200" dirty="0" smtClean="0"/>
              <a:t>intermediate data sizes </a:t>
            </a:r>
            <a:r>
              <a:rPr lang="en-GB" sz="2200" dirty="0" smtClean="0"/>
              <a:t>in the decoder</a:t>
            </a:r>
            <a:r>
              <a:rPr lang="en-GB" sz="2200" dirty="0" smtClean="0"/>
              <a:t>.</a:t>
            </a:r>
          </a:p>
          <a:p>
            <a:pPr lvl="1"/>
            <a:r>
              <a:rPr lang="en-GB" sz="1800" dirty="0" smtClean="0"/>
              <a:t>Otherwise the worst case scenario will be an increase of 5 bits for the residual.</a:t>
            </a:r>
          </a:p>
          <a:p>
            <a:pPr lvl="1"/>
            <a:r>
              <a:rPr lang="en-GB" sz="1800" dirty="0" smtClean="0"/>
              <a:t>The impact of allowing larger intermediate data (i.e. not clipping) is likely to be negligible in terms of cost.</a:t>
            </a:r>
          </a:p>
          <a:p>
            <a:pPr lvl="2"/>
            <a:r>
              <a:rPr lang="en-GB" sz="1600" dirty="0" smtClean="0"/>
              <a:t>But it should be confirmed by the committee.</a:t>
            </a:r>
          </a:p>
          <a:p>
            <a:pPr lvl="1"/>
            <a:endParaRPr lang="en-GB" sz="1800" dirty="0"/>
          </a:p>
          <a:p>
            <a:r>
              <a:rPr lang="en-GB" sz="2200" dirty="0" smtClean="0"/>
              <a:t>Clipping was added in the simulations, although the effect is negligible in terms of BD-rate.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6326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740416" cy="720725"/>
          </a:xfrm>
        </p:spPr>
        <p:txBody>
          <a:bodyPr/>
          <a:lstStyle/>
          <a:p>
            <a:r>
              <a:rPr lang="en-GB" dirty="0" smtClean="0"/>
              <a:t>Proposed System #1: Unified RDPCM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Intra behaves as in RExt4, except:</a:t>
            </a:r>
          </a:p>
          <a:p>
            <a:pPr lvl="1"/>
            <a:r>
              <a:rPr lang="en-GB" sz="1400" dirty="0"/>
              <a:t>C</a:t>
            </a:r>
            <a:r>
              <a:rPr lang="en-GB" sz="1400" dirty="0" smtClean="0"/>
              <a:t>lipping is </a:t>
            </a:r>
            <a:r>
              <a:rPr lang="en-GB" sz="1400" dirty="0" smtClean="0"/>
              <a:t>suggested in </a:t>
            </a:r>
            <a:r>
              <a:rPr lang="en-GB" sz="1400" dirty="0" smtClean="0"/>
              <a:t>IRDPCM.</a:t>
            </a:r>
          </a:p>
          <a:p>
            <a:pPr lvl="1"/>
            <a:r>
              <a:rPr lang="en-GB" sz="1400" dirty="0"/>
              <a:t>R</a:t>
            </a:r>
            <a:r>
              <a:rPr lang="en-GB" sz="1400" dirty="0" smtClean="0"/>
              <a:t>otation can be applied to all TU sizes, and is always applied when DPCM is used.</a:t>
            </a:r>
          </a:p>
          <a:p>
            <a:pPr lvl="1"/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JCTVC-O0066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2013/10/24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7968456" cy="266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717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766</Words>
  <Application>Microsoft Office PowerPoint</Application>
  <PresentationFormat>On-screen Show (4:3)</PresentationFormat>
  <Paragraphs>160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GBM_Master</vt:lpstr>
      <vt:lpstr>AHG5: Unifying DPCM</vt:lpstr>
      <vt:lpstr>Background</vt:lpstr>
      <vt:lpstr>RExt4 System Flowchart</vt:lpstr>
      <vt:lpstr>Proposal</vt:lpstr>
      <vt:lpstr>Aspect 1: Unification</vt:lpstr>
      <vt:lpstr>Aspect 2: RDOQ</vt:lpstr>
      <vt:lpstr>Aspect 3: Feedback Length</vt:lpstr>
      <vt:lpstr>Aspect 4: Numerical Limits</vt:lpstr>
      <vt:lpstr>Proposed System #1: Unified RDPCM</vt:lpstr>
      <vt:lpstr>Proposed System #2: CDPCM</vt:lpstr>
      <vt:lpstr>Results – AHG8 (without the inter scan order modification also described in O0066)</vt:lpstr>
      <vt:lpstr>Encoder Concerns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2013-10-18T14:36:38Z</dcterms:created>
  <dcterms:modified xsi:type="dcterms:W3CDTF">2013-10-24T09:46:58Z</dcterms:modified>
</cp:coreProperties>
</file>