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86" r:id="rId3"/>
    <p:sldId id="303" r:id="rId4"/>
    <p:sldId id="313" r:id="rId5"/>
    <p:sldId id="302" r:id="rId6"/>
    <p:sldId id="300" r:id="rId7"/>
    <p:sldId id="311" r:id="rId8"/>
    <p:sldId id="312" r:id="rId9"/>
    <p:sldId id="298" r:id="rId10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FFFF"/>
    <a:srgbClr val="00FFFF"/>
    <a:srgbClr val="99CCFF"/>
    <a:srgbClr val="7BCBF3"/>
    <a:srgbClr val="3333CC"/>
    <a:srgbClr val="00C8F0"/>
    <a:srgbClr val="66F15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041" autoAdjust="0"/>
    <p:restoredTop sz="77654" autoAdjust="0"/>
  </p:normalViewPr>
  <p:slideViewPr>
    <p:cSldViewPr>
      <p:cViewPr>
        <p:scale>
          <a:sx n="100" d="100"/>
          <a:sy n="100" d="100"/>
        </p:scale>
        <p:origin x="-2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2013/10/25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3035784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1152087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1152087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2013/10/25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2013/10/25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2013/10/25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CA" altLang="ja-JP" sz="3200" dirty="0" smtClean="0"/>
              <a:t>MV-HEVC/SHVC HLS: Alternative </a:t>
            </a:r>
            <a:r>
              <a:rPr lang="en-CA" altLang="ja-JP" sz="3200" dirty="0" err="1" smtClean="0"/>
              <a:t>colPic</a:t>
            </a:r>
            <a:r>
              <a:rPr lang="en-CA" altLang="ja-JP" sz="3200" dirty="0" smtClean="0"/>
              <a:t> indication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dirty="0" smtClean="0"/>
              <a:t>(JCTVC-O0061, JCT3V-F0038)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381328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15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 Meeting in Geneva, CH, 23 Oct. - 2</a:t>
            </a:r>
            <a:r>
              <a:rPr lang="en-CA" altLang="ja-JP" dirty="0" smtClean="0"/>
              <a:t> Nov. 2013</a:t>
            </a:r>
          </a:p>
          <a:p>
            <a:pPr eaLnBrk="1" hangingPunct="1">
              <a:buNone/>
            </a:pPr>
            <a:r>
              <a:rPr lang="en-CA" altLang="ja-JP" dirty="0" smtClean="0"/>
              <a:t>JCT-3V 6</a:t>
            </a:r>
            <a:r>
              <a:rPr lang="en-CA" altLang="ja-JP" baseline="30000" dirty="0" smtClean="0"/>
              <a:t>th</a:t>
            </a:r>
            <a:r>
              <a:rPr lang="en-CA" altLang="ja-JP" dirty="0" smtClean="0"/>
              <a:t> Meeting </a:t>
            </a:r>
            <a:r>
              <a:rPr lang="en-US" altLang="ja-JP" dirty="0"/>
              <a:t>in Geneva, CH</a:t>
            </a:r>
            <a:r>
              <a:rPr lang="en-US" altLang="ja-JP"/>
              <a:t>, </a:t>
            </a:r>
            <a:r>
              <a:rPr lang="en-US" altLang="ja-JP" smtClean="0"/>
              <a:t>25 </a:t>
            </a:r>
            <a:r>
              <a:rPr lang="en-US" altLang="ja-JP" dirty="0"/>
              <a:t>Oct. - 2</a:t>
            </a:r>
            <a:r>
              <a:rPr lang="en-CA" altLang="ja-JP" dirty="0"/>
              <a:t> Nov.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u="sng" dirty="0" smtClean="0"/>
              <a:t>Tomohiro </a:t>
            </a:r>
            <a:r>
              <a:rPr lang="en-US" altLang="ja-JP" u="sng" dirty="0" err="1" smtClean="0"/>
              <a:t>Ikai</a:t>
            </a:r>
            <a:r>
              <a:rPr lang="en-US" altLang="ja-JP" u="sng" dirty="0" smtClean="0"/>
              <a:t> </a:t>
            </a:r>
            <a:r>
              <a:rPr lang="en-US" altLang="ja-JP" dirty="0" smtClean="0"/>
              <a:t>, Takeshi Tsukuba, </a:t>
            </a:r>
            <a:r>
              <a:rPr lang="en-US" altLang="ja-JP" dirty="0" err="1" smtClean="0"/>
              <a:t>Tomoyuki</a:t>
            </a:r>
            <a:r>
              <a:rPr lang="en-US" altLang="ja-JP" dirty="0" smtClean="0"/>
              <a:t> Yamamoto</a:t>
            </a:r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Summary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739531"/>
          </a:xfrm>
        </p:spPr>
        <p:txBody>
          <a:bodyPr/>
          <a:lstStyle/>
          <a:p>
            <a:r>
              <a:rPr lang="en-US" altLang="ja-JP" sz="2000" dirty="0" smtClean="0"/>
              <a:t>Motivation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Motion only dependent picture is supposed to be stored at the last position of reference picture list(</a:t>
            </a:r>
            <a:r>
              <a:rPr lang="en-US" altLang="ja-JP" dirty="0" err="1" smtClean="0"/>
              <a:t>RefPicListX</a:t>
            </a:r>
            <a:r>
              <a:rPr lang="en-US" altLang="ja-JP" dirty="0" smtClean="0"/>
              <a:t>[]) , but most likely it is used as </a:t>
            </a:r>
            <a:r>
              <a:rPr lang="en-US" altLang="ja-JP" dirty="0" err="1" smtClean="0"/>
              <a:t>colPic</a:t>
            </a:r>
            <a:endParaRPr lang="en-US" altLang="ja-JP" dirty="0" smtClean="0"/>
          </a:p>
          <a:p>
            <a:pPr marL="703262" lvl="1" indent="-342900">
              <a:buFont typeface="+mj-lt"/>
              <a:buAutoNum type="arabicPeriod"/>
            </a:pPr>
            <a:endParaRPr lang="en-US" altLang="ja-JP" dirty="0" smtClean="0"/>
          </a:p>
          <a:p>
            <a:pPr marL="703262" lvl="1" indent="-342900">
              <a:buFont typeface="+mj-lt"/>
              <a:buAutoNum type="arabicPeriod"/>
            </a:pPr>
            <a:endParaRPr lang="en-US" altLang="ja-JP" dirty="0" smtClean="0"/>
          </a:p>
          <a:p>
            <a:pPr marL="703262" lvl="1" indent="-342900">
              <a:buFont typeface="+mj-lt"/>
              <a:buAutoNum type="arabicPeriod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Proposal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The </a:t>
            </a:r>
            <a:r>
              <a:rPr lang="en-US" altLang="ja-JP" dirty="0" err="1" smtClean="0"/>
              <a:t>collocated_ref_idx</a:t>
            </a:r>
            <a:r>
              <a:rPr lang="en-US" altLang="ja-JP" dirty="0" smtClean="0"/>
              <a:t> is </a:t>
            </a:r>
            <a:r>
              <a:rPr lang="en-US" altLang="ja-JP" dirty="0" err="1" smtClean="0"/>
              <a:t>signalled</a:t>
            </a:r>
            <a:r>
              <a:rPr lang="en-US" altLang="ja-JP" dirty="0" smtClean="0"/>
              <a:t> as usual but interpreted as the index to a motion only dependent layer list (</a:t>
            </a:r>
            <a:r>
              <a:rPr lang="en-US" altLang="ja-JP" dirty="0" err="1" smtClean="0"/>
              <a:t>MotionRefLayerId</a:t>
            </a:r>
            <a:r>
              <a:rPr lang="en-US" altLang="ja-JP" dirty="0" smtClean="0"/>
              <a:t> []) </a:t>
            </a:r>
          </a:p>
          <a:p>
            <a:pPr marL="720726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where </a:t>
            </a:r>
            <a:r>
              <a:rPr lang="en-US" altLang="ja-JP" dirty="0" err="1" smtClean="0"/>
              <a:t>MotionRefLayerId</a:t>
            </a:r>
            <a:r>
              <a:rPr lang="en-US" altLang="ja-JP" dirty="0" smtClean="0"/>
              <a:t> [</a:t>
            </a:r>
            <a:r>
              <a:rPr lang="en-US" altLang="ja-JP" dirty="0" err="1" smtClean="0"/>
              <a:t>collocated_ref_idx</a:t>
            </a:r>
            <a:r>
              <a:rPr lang="en-US" altLang="ja-JP" dirty="0" smtClean="0"/>
              <a:t>] indicates the </a:t>
            </a:r>
            <a:r>
              <a:rPr lang="en-US" altLang="ja-JP" dirty="0" err="1" smtClean="0"/>
              <a:t>colPic</a:t>
            </a:r>
            <a:r>
              <a:rPr lang="en-US" altLang="ja-JP" dirty="0" smtClean="0"/>
              <a:t>. 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To avoid low-level implication changes, the </a:t>
            </a:r>
            <a:r>
              <a:rPr lang="en-US" altLang="ja-JP" dirty="0" err="1" smtClean="0"/>
              <a:t>collocated_ref_idx</a:t>
            </a:r>
            <a:r>
              <a:rPr lang="en-US" altLang="ja-JP" dirty="0" smtClean="0"/>
              <a:t> is re-derived at slice / picture level so that </a:t>
            </a:r>
            <a:r>
              <a:rPr lang="en-US" altLang="ja-JP" dirty="0" err="1" smtClean="0"/>
              <a:t>RecPicListX</a:t>
            </a:r>
            <a:r>
              <a:rPr lang="en-US" altLang="ja-JP" dirty="0" smtClean="0"/>
              <a:t>[</a:t>
            </a:r>
            <a:r>
              <a:rPr lang="en-US" altLang="ja-JP" dirty="0" err="1" smtClean="0"/>
              <a:t>collocated_ref_idx</a:t>
            </a:r>
            <a:r>
              <a:rPr lang="en-US" altLang="ja-JP" dirty="0" smtClean="0"/>
              <a:t>] indicates the </a:t>
            </a:r>
            <a:r>
              <a:rPr lang="en-US" altLang="ja-JP" dirty="0" err="1" smtClean="0"/>
              <a:t>colPic</a:t>
            </a:r>
            <a:r>
              <a:rPr lang="en-US" altLang="ja-JP" dirty="0" smtClean="0"/>
              <a:t>.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Benefits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Reduce </a:t>
            </a:r>
            <a:r>
              <a:rPr lang="en-US" altLang="ja-JP" dirty="0" err="1" smtClean="0"/>
              <a:t>collocated_ref_idx</a:t>
            </a:r>
            <a:r>
              <a:rPr lang="en-US" altLang="ja-JP" dirty="0" smtClean="0"/>
              <a:t> bits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Note: No syntax change and No low-level change</a:t>
            </a:r>
          </a:p>
          <a:p>
            <a:pPr marL="119063" lvl="1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sp>
        <p:nvSpPr>
          <p:cNvPr id="5" name="下矢印 4"/>
          <p:cNvSpPr/>
          <p:nvPr/>
        </p:nvSpPr>
        <p:spPr>
          <a:xfrm>
            <a:off x="3851920" y="1844824"/>
            <a:ext cx="432048" cy="360040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63688" y="2096852"/>
            <a:ext cx="468001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endParaRPr kumimoji="1" lang="ja-JP" altLang="en-US" sz="1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03648" y="2240868"/>
            <a:ext cx="7020780" cy="56514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dirty="0" err="1" smtClean="0"/>
              <a:t>Signalling</a:t>
            </a:r>
            <a:r>
              <a:rPr lang="en-US" altLang="ja-JP" sz="1600" dirty="0" smtClean="0"/>
              <a:t> </a:t>
            </a:r>
            <a:r>
              <a:rPr lang="en-US" altLang="ja-JP" sz="1600" dirty="0" err="1" smtClean="0"/>
              <a:t>collocated_ref_idx</a:t>
            </a:r>
            <a:r>
              <a:rPr lang="en-US" altLang="ja-JP" sz="1600" dirty="0" smtClean="0"/>
              <a:t> needs more bits at every single slice. So it is desirable to reduce it.</a:t>
            </a:r>
            <a:endParaRPr kumimoji="1" lang="ja-JP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Motion only dependent picture is supposed to be stored in the last position of reference picture list</a:t>
            </a:r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Most likely the motion only dependent picture is used as </a:t>
            </a:r>
            <a:r>
              <a:rPr lang="en-US" altLang="ja-JP" dirty="0" err="1" smtClean="0"/>
              <a:t>colPic</a:t>
            </a:r>
            <a:r>
              <a:rPr lang="en-US" altLang="ja-JP" dirty="0" smtClean="0"/>
              <a:t>.</a:t>
            </a:r>
            <a:endParaRPr kumimoji="1" lang="en-US" altLang="ja-JP" dirty="0" smtClean="0"/>
          </a:p>
          <a:p>
            <a:r>
              <a:rPr lang="en-US" altLang="ja-JP" dirty="0" smtClean="0"/>
              <a:t>the bits amount per slice can be 7 bits, so should be reduced</a:t>
            </a:r>
          </a:p>
          <a:p>
            <a:pPr lvl="1"/>
            <a:r>
              <a:rPr kumimoji="1" lang="en-US" altLang="ja-JP" dirty="0" err="1" smtClean="0"/>
              <a:t>collocated_ref_idx</a:t>
            </a:r>
            <a:r>
              <a:rPr kumimoji="1" lang="en-US" altLang="ja-JP" dirty="0" smtClean="0"/>
              <a:t> is coded using </a:t>
            </a:r>
            <a:r>
              <a:rPr kumimoji="1" lang="en-US" altLang="ja-JP" dirty="0" err="1" smtClean="0"/>
              <a:t>ue</a:t>
            </a:r>
            <a:r>
              <a:rPr kumimoji="1" lang="en-US" altLang="ja-JP" dirty="0" smtClean="0"/>
              <a:t>(v), which </a:t>
            </a:r>
            <a:r>
              <a:rPr kumimoji="1" lang="en-US" altLang="ja-JP" dirty="0" err="1" smtClean="0"/>
              <a:t>binarization</a:t>
            </a:r>
            <a:r>
              <a:rPr kumimoji="1" lang="en-US" altLang="ja-JP" dirty="0" smtClean="0"/>
              <a:t> is shown below.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19572" y="1952836"/>
            <a:ext cx="1548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dirty="0" smtClean="0"/>
              <a:t>RefPicList0</a:t>
            </a:r>
            <a:endParaRPr lang="ja-JP" altLang="en-US" sz="1600" dirty="0"/>
          </a:p>
        </p:txBody>
      </p:sp>
      <p:cxnSp>
        <p:nvCxnSpPr>
          <p:cNvPr id="59" name="直線矢印コネクタ 58"/>
          <p:cNvCxnSpPr/>
          <p:nvPr/>
        </p:nvCxnSpPr>
        <p:spPr>
          <a:xfrm flipH="1" flipV="1">
            <a:off x="4535996" y="2312876"/>
            <a:ext cx="1872210" cy="7560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/>
          <p:cNvSpPr txBox="1"/>
          <p:nvPr/>
        </p:nvSpPr>
        <p:spPr>
          <a:xfrm>
            <a:off x="6300192" y="3032956"/>
            <a:ext cx="234026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Motion only dependent </a:t>
            </a:r>
            <a:r>
              <a:rPr kumimoji="1" lang="en-US" altLang="ja-JP" sz="1200" dirty="0" err="1" smtClean="0"/>
              <a:t>pic</a:t>
            </a:r>
            <a:endParaRPr kumimoji="1" lang="ja-JP" altLang="en-US" sz="1200" dirty="0"/>
          </a:p>
        </p:txBody>
      </p:sp>
      <p:sp>
        <p:nvSpPr>
          <p:cNvPr id="64" name="正方形/長方形 63"/>
          <p:cNvSpPr/>
          <p:nvPr/>
        </p:nvSpPr>
        <p:spPr>
          <a:xfrm>
            <a:off x="2555776" y="1880828"/>
            <a:ext cx="432048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5" name="正方形/長方形 64"/>
          <p:cNvSpPr/>
          <p:nvPr/>
        </p:nvSpPr>
        <p:spPr>
          <a:xfrm>
            <a:off x="2987824" y="1880828"/>
            <a:ext cx="432048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66" name="正方形/長方形 65"/>
          <p:cNvSpPr/>
          <p:nvPr/>
        </p:nvSpPr>
        <p:spPr>
          <a:xfrm>
            <a:off x="3419872" y="1880828"/>
            <a:ext cx="432048" cy="360040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7" name="正方形/長方形 66"/>
          <p:cNvSpPr/>
          <p:nvPr/>
        </p:nvSpPr>
        <p:spPr>
          <a:xfrm>
            <a:off x="3851920" y="1880828"/>
            <a:ext cx="432048" cy="360040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68" name="正方形/長方形 67"/>
          <p:cNvSpPr/>
          <p:nvPr/>
        </p:nvSpPr>
        <p:spPr>
          <a:xfrm>
            <a:off x="4283968" y="1880828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graphicFrame>
        <p:nvGraphicFramePr>
          <p:cNvPr id="21" name="表 20"/>
          <p:cNvGraphicFramePr>
            <a:graphicFrameLocks noGrp="1"/>
          </p:cNvGraphicFramePr>
          <p:nvPr/>
        </p:nvGraphicFramePr>
        <p:xfrm>
          <a:off x="2771800" y="5085184"/>
          <a:ext cx="2157730" cy="1143000"/>
        </p:xfrm>
        <a:graphic>
          <a:graphicData uri="http://schemas.openxmlformats.org/drawingml/2006/table">
            <a:tbl>
              <a:tblPr/>
              <a:tblGrid>
                <a:gridCol w="1078865"/>
                <a:gridCol w="1078865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b="1" kern="100">
                          <a:latin typeface="Times New Roman"/>
                          <a:ea typeface="Malgun Gothic"/>
                          <a:cs typeface="Times New Roman"/>
                        </a:rPr>
                        <a:t>Bit string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b="1" kern="100">
                          <a:latin typeface="Times New Roman"/>
                          <a:ea typeface="Malgun Gothic"/>
                          <a:cs typeface="Times New Roman"/>
                        </a:rPr>
                        <a:t>codeNum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kern="1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kern="10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kern="100">
                          <a:latin typeface="Times New Roman"/>
                          <a:ea typeface="Malgun Gothic"/>
                          <a:cs typeface="Times New Roman"/>
                        </a:rPr>
                        <a:t>0 1 0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kern="1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kern="100">
                          <a:latin typeface="Times New Roman"/>
                          <a:ea typeface="Malgun Gothic"/>
                          <a:cs typeface="Times New Roman"/>
                        </a:rPr>
                        <a:t>0 1 1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kern="100"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kern="100">
                          <a:latin typeface="Times New Roman"/>
                          <a:ea typeface="Malgun Gothic"/>
                          <a:cs typeface="Times New Roman"/>
                        </a:rPr>
                        <a:t>0 0 1 0 0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kern="100">
                          <a:latin typeface="Times New Roman"/>
                          <a:ea typeface="Malgun Gothic"/>
                          <a:cs typeface="Times New Roman"/>
                        </a:rPr>
                        <a:t>3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kern="100">
                          <a:latin typeface="Times New Roman"/>
                          <a:ea typeface="Malgun Gothic"/>
                          <a:cs typeface="Times New Roman"/>
                        </a:rPr>
                        <a:t>0 0 1 0 1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kern="100">
                          <a:latin typeface="Times New Roman"/>
                          <a:ea typeface="Malgun Gothic"/>
                          <a:cs typeface="Times New Roman"/>
                        </a:rPr>
                        <a:t>4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kern="100">
                          <a:latin typeface="Times New Roman"/>
                          <a:ea typeface="Malgun Gothic"/>
                          <a:cs typeface="Times New Roman"/>
                        </a:rPr>
                        <a:t>0 0 1 1 0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kern="100">
                          <a:latin typeface="Times New Roman"/>
                          <a:ea typeface="Malgun Gothic"/>
                          <a:cs typeface="Times New Roman"/>
                        </a:rPr>
                        <a:t>5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kern="100">
                          <a:latin typeface="Times New Roman"/>
                          <a:ea typeface="Malgun Gothic"/>
                          <a:cs typeface="Times New Roman"/>
                        </a:rPr>
                        <a:t>0 0 1 1 1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kern="100">
                          <a:latin typeface="Times New Roman"/>
                          <a:ea typeface="Malgun Gothic"/>
                          <a:cs typeface="Times New Roman"/>
                        </a:rPr>
                        <a:t>6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kern="100">
                          <a:latin typeface="Times New Roman"/>
                          <a:ea typeface="Malgun Gothic"/>
                          <a:cs typeface="Times New Roman"/>
                        </a:rPr>
                        <a:t>0 0 0 1 0 0 0</a:t>
                      </a:r>
                      <a:endParaRPr lang="ja-JP" sz="9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900" kern="100" dirty="0">
                          <a:latin typeface="Times New Roman"/>
                          <a:ea typeface="Malgun Gothic"/>
                          <a:cs typeface="Times New Roman"/>
                        </a:rPr>
                        <a:t>7</a:t>
                      </a:r>
                      <a:endParaRPr lang="ja-JP" sz="9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The </a:t>
            </a:r>
            <a:r>
              <a:rPr lang="en-US" altLang="ja-JP" dirty="0" err="1" smtClean="0"/>
              <a:t>collocated_ref_idx</a:t>
            </a:r>
            <a:r>
              <a:rPr lang="en-US" altLang="ja-JP" dirty="0" smtClean="0"/>
              <a:t> is </a:t>
            </a:r>
            <a:r>
              <a:rPr lang="en-US" altLang="ja-JP" dirty="0" err="1" smtClean="0"/>
              <a:t>signalled</a:t>
            </a:r>
            <a:r>
              <a:rPr lang="en-US" altLang="ja-JP" dirty="0" smtClean="0"/>
              <a:t> as usual but interpreted as the index to a motion only dependent layer list (</a:t>
            </a:r>
            <a:r>
              <a:rPr lang="en-US" altLang="ja-JP" dirty="0" err="1" smtClean="0"/>
              <a:t>MotionRefLayerId</a:t>
            </a:r>
            <a:r>
              <a:rPr lang="en-US" altLang="ja-JP" dirty="0" smtClean="0"/>
              <a:t> []) 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where </a:t>
            </a:r>
            <a:r>
              <a:rPr lang="en-US" altLang="ja-JP" dirty="0" err="1" smtClean="0"/>
              <a:t>MotionRefLayerId</a:t>
            </a:r>
            <a:r>
              <a:rPr lang="en-US" altLang="ja-JP" dirty="0" smtClean="0"/>
              <a:t> [</a:t>
            </a:r>
            <a:r>
              <a:rPr lang="en-US" altLang="ja-JP" dirty="0" err="1" smtClean="0"/>
              <a:t>collocated_ref_idx</a:t>
            </a:r>
            <a:r>
              <a:rPr lang="en-US" altLang="ja-JP" dirty="0" smtClean="0"/>
              <a:t>] indicates the </a:t>
            </a:r>
            <a:r>
              <a:rPr lang="en-US" altLang="ja-JP" dirty="0" err="1" smtClean="0"/>
              <a:t>colPic</a:t>
            </a:r>
            <a:r>
              <a:rPr lang="en-US" altLang="ja-JP" dirty="0" smtClean="0"/>
              <a:t>. </a:t>
            </a:r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To avoid low-level implication changes, the </a:t>
            </a:r>
            <a:r>
              <a:rPr lang="en-US" altLang="ja-JP" dirty="0" err="1" smtClean="0"/>
              <a:t>collocated_ref_idx</a:t>
            </a:r>
            <a:r>
              <a:rPr lang="en-US" altLang="ja-JP" dirty="0" smtClean="0"/>
              <a:t> is re-derived at slice / picture level so that </a:t>
            </a:r>
            <a:r>
              <a:rPr lang="en-US" altLang="ja-JP" dirty="0" err="1" smtClean="0"/>
              <a:t>RecPicListX</a:t>
            </a:r>
            <a:r>
              <a:rPr lang="en-US" altLang="ja-JP" dirty="0" smtClean="0"/>
              <a:t>[</a:t>
            </a:r>
            <a:r>
              <a:rPr lang="en-US" altLang="ja-JP" dirty="0" err="1" smtClean="0"/>
              <a:t>collocated_ref_idx</a:t>
            </a:r>
            <a:r>
              <a:rPr lang="en-US" altLang="ja-JP" dirty="0" smtClean="0"/>
              <a:t>] indicates the </a:t>
            </a:r>
            <a:r>
              <a:rPr lang="en-US" altLang="ja-JP" dirty="0" err="1" smtClean="0"/>
              <a:t>colPic</a:t>
            </a:r>
            <a:r>
              <a:rPr lang="en-US" altLang="ja-JP" dirty="0" smtClean="0"/>
              <a:t>.</a:t>
            </a:r>
          </a:p>
          <a:p>
            <a:endParaRPr kumimoji="1"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5400092" y="3825044"/>
            <a:ext cx="432048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5832140" y="3825044"/>
            <a:ext cx="432048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6264188" y="3825044"/>
            <a:ext cx="432048" cy="360040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6696236" y="3825044"/>
            <a:ext cx="432048" cy="360040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7128284" y="3825044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3023828" y="3825044"/>
            <a:ext cx="432048" cy="360040"/>
          </a:xfrm>
          <a:prstGeom prst="rect">
            <a:avLst/>
          </a:prstGeom>
          <a:solidFill>
            <a:srgbClr val="7030A0"/>
          </a:solidFill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483768" y="4725144"/>
            <a:ext cx="172819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err="1" smtClean="0"/>
              <a:t>collocated_ref_idx</a:t>
            </a:r>
            <a:r>
              <a:rPr lang="en-US" altLang="ja-JP" sz="1200" dirty="0" smtClean="0"/>
              <a:t> =0</a:t>
            </a:r>
            <a:endParaRPr kumimoji="1" lang="ja-JP" altLang="en-US" sz="1200" dirty="0"/>
          </a:p>
        </p:txBody>
      </p:sp>
      <p:sp>
        <p:nvSpPr>
          <p:cNvPr id="13" name="右矢印 12"/>
          <p:cNvSpPr/>
          <p:nvPr/>
        </p:nvSpPr>
        <p:spPr>
          <a:xfrm>
            <a:off x="4211960" y="3897052"/>
            <a:ext cx="396044" cy="360040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472100" y="4725144"/>
            <a:ext cx="172819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err="1" smtClean="0"/>
              <a:t>collocated_ref_idx</a:t>
            </a:r>
            <a:r>
              <a:rPr lang="en-US" altLang="ja-JP" sz="1200" dirty="0" smtClean="0"/>
              <a:t> =4</a:t>
            </a:r>
            <a:endParaRPr kumimoji="1" lang="ja-JP" altLang="en-US" sz="1200" dirty="0"/>
          </a:p>
        </p:txBody>
      </p:sp>
      <p:cxnSp>
        <p:nvCxnSpPr>
          <p:cNvPr id="16" name="直線矢印コネクタ 15"/>
          <p:cNvCxnSpPr/>
          <p:nvPr/>
        </p:nvCxnSpPr>
        <p:spPr>
          <a:xfrm flipV="1">
            <a:off x="3059832" y="4221088"/>
            <a:ext cx="180020" cy="3960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V="1">
            <a:off x="6336196" y="4221088"/>
            <a:ext cx="972108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483768" y="3495667"/>
            <a:ext cx="154817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MotionRefLayerId</a:t>
            </a:r>
            <a:r>
              <a:rPr kumimoji="1" lang="en-US" altLang="ja-JP" sz="1200" dirty="0" smtClean="0"/>
              <a:t>[]</a:t>
            </a:r>
            <a:endParaRPr kumimoji="1" lang="ja-JP" altLang="en-US" sz="12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112060" y="3495667"/>
            <a:ext cx="126014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RefPicListX</a:t>
            </a:r>
            <a:r>
              <a:rPr kumimoji="1" lang="en-US" altLang="ja-JP" sz="1200" dirty="0" smtClean="0"/>
              <a:t>[]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WD change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GB" altLang="ja-JP" dirty="0" smtClean="0">
                <a:solidFill>
                  <a:srgbClr val="FF0000"/>
                </a:solidFill>
              </a:rPr>
              <a:t>The motion only dependent picture list is constructed as </a:t>
            </a:r>
            <a:r>
              <a:rPr lang="en-GB" altLang="ja-JP" dirty="0" err="1" smtClean="0">
                <a:solidFill>
                  <a:srgbClr val="FF0000"/>
                </a:solidFill>
              </a:rPr>
              <a:t>MotionRefPicLayerId</a:t>
            </a:r>
            <a:r>
              <a:rPr lang="en-GB" altLang="ja-JP" dirty="0" smtClean="0">
                <a:solidFill>
                  <a:srgbClr val="FF0000"/>
                </a:solidFill>
              </a:rPr>
              <a:t>[]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660" y="1880828"/>
            <a:ext cx="5730875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WD change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>
                <a:solidFill>
                  <a:srgbClr val="FF0000"/>
                </a:solidFill>
              </a:rPr>
              <a:t>The </a:t>
            </a:r>
            <a:r>
              <a:rPr lang="en-US" altLang="ja-JP" dirty="0" err="1" smtClean="0">
                <a:solidFill>
                  <a:srgbClr val="FF0000"/>
                </a:solidFill>
              </a:rPr>
              <a:t>collocated_ref_idx</a:t>
            </a:r>
            <a:r>
              <a:rPr lang="en-US" altLang="ja-JP" dirty="0" smtClean="0">
                <a:solidFill>
                  <a:srgbClr val="FF0000"/>
                </a:solidFill>
              </a:rPr>
              <a:t> is modified if the picture indicated by motion only dependent picture, </a:t>
            </a:r>
            <a:r>
              <a:rPr lang="en-US" altLang="ja-JP" dirty="0" err="1" smtClean="0">
                <a:solidFill>
                  <a:srgbClr val="FF0000"/>
                </a:solidFill>
              </a:rPr>
              <a:t>MotionRefPicLayerId</a:t>
            </a:r>
            <a:r>
              <a:rPr lang="en-US" altLang="ja-JP" dirty="0" smtClean="0">
                <a:solidFill>
                  <a:srgbClr val="FF0000"/>
                </a:solidFill>
              </a:rPr>
              <a:t>[</a:t>
            </a:r>
            <a:r>
              <a:rPr lang="en-US" altLang="ja-JP" dirty="0" err="1" smtClean="0">
                <a:solidFill>
                  <a:srgbClr val="FF0000"/>
                </a:solidFill>
              </a:rPr>
              <a:t>collocated_ref_idx</a:t>
            </a:r>
            <a:r>
              <a:rPr lang="en-US" altLang="ja-JP" dirty="0" smtClean="0">
                <a:solidFill>
                  <a:srgbClr val="FF0000"/>
                </a:solidFill>
              </a:rPr>
              <a:t>], exists in </a:t>
            </a:r>
            <a:r>
              <a:rPr lang="en-US" altLang="ja-JP" dirty="0" err="1" smtClean="0">
                <a:solidFill>
                  <a:srgbClr val="FF0000"/>
                </a:solidFill>
              </a:rPr>
              <a:t>RefPicListX</a:t>
            </a:r>
            <a:endParaRPr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636" y="1592796"/>
            <a:ext cx="57324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Estimation of effectiveness</a:t>
            </a:r>
            <a:endParaRPr kumimoji="1" lang="ja-JP" altLang="en-US" dirty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935596" y="1484784"/>
          <a:ext cx="6069330" cy="4234180"/>
        </p:xfrm>
        <a:graphic>
          <a:graphicData uri="http://schemas.openxmlformats.org/drawingml/2006/table">
            <a:tbl>
              <a:tblPr/>
              <a:tblGrid>
                <a:gridCol w="1517015"/>
                <a:gridCol w="1517015"/>
                <a:gridCol w="1517650"/>
                <a:gridCol w="1517650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ja-JP" sz="1600" dirty="0" smtClean="0">
                          <a:latin typeface="Times New Roman"/>
                          <a:ea typeface="ＭＳ 明朝"/>
                        </a:rPr>
                        <a:t>Length</a:t>
                      </a:r>
                      <a:r>
                        <a:rPr lang="en-US" altLang="ja-JP" sz="1600" baseline="0" dirty="0" smtClean="0">
                          <a:latin typeface="Times New Roman"/>
                          <a:ea typeface="ＭＳ 明朝"/>
                        </a:rPr>
                        <a:t> of </a:t>
                      </a:r>
                      <a:r>
                        <a:rPr lang="en-US" altLang="ja-JP" sz="1600" baseline="0" dirty="0" err="1" smtClean="0">
                          <a:latin typeface="Times New Roman"/>
                          <a:ea typeface="ＭＳ 明朝"/>
                        </a:rPr>
                        <a:t>RefPicListX</a:t>
                      </a:r>
                      <a:r>
                        <a:rPr lang="en-US" altLang="ja-JP" sz="1600" baseline="0" dirty="0" smtClean="0">
                          <a:latin typeface="Times New Roman"/>
                          <a:ea typeface="ＭＳ 明朝"/>
                        </a:rPr>
                        <a:t>[]</a:t>
                      </a:r>
                      <a:r>
                        <a:rPr lang="en-US" altLang="ja-JP" sz="1600" dirty="0" smtClean="0">
                          <a:latin typeface="Times New Roman"/>
                          <a:ea typeface="ＭＳ 明朝"/>
                        </a:rPr>
                        <a:t> 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ja-JP" sz="1600" dirty="0" smtClean="0">
                          <a:latin typeface="Times New Roman"/>
                          <a:ea typeface="ＭＳ 明朝"/>
                        </a:rPr>
                        <a:t>Current </a:t>
                      </a: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ja-JP" sz="1600" dirty="0" smtClean="0">
                          <a:latin typeface="Times New Roman"/>
                          <a:ea typeface="ＭＳ 明朝"/>
                        </a:rPr>
                        <a:t>bits</a:t>
                      </a:r>
                      <a:r>
                        <a:rPr lang="en-US" altLang="ja-JP" sz="1600" baseline="0" dirty="0" smtClean="0">
                          <a:latin typeface="Times New Roman"/>
                          <a:ea typeface="ＭＳ 明朝"/>
                        </a:rPr>
                        <a:t> amount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ja-JP" sz="1600" dirty="0" smtClean="0">
                          <a:latin typeface="Times New Roman"/>
                          <a:ea typeface="ＭＳ 明朝"/>
                        </a:rPr>
                        <a:t>Proposal</a:t>
                      </a: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ja-JP" sz="1600" smtClean="0">
                          <a:latin typeface="Times New Roman"/>
                          <a:ea typeface="ＭＳ 明朝"/>
                        </a:rPr>
                        <a:t>bit amount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Times New Roman"/>
                          <a:ea typeface="ＭＳ 明朝"/>
                        </a:rPr>
                        <a:t>1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Times New Roman"/>
                          <a:ea typeface="ＭＳ 明朝"/>
                        </a:rPr>
                        <a:t>0 (1 bit – 1bit)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2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1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2 (3 bit – 1bit)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3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2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2 (3 bit – 1bit)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4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3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4 (5 bit – 1bit)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5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4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4 (5 bit – 1bit)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6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5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4 (5 bit – 1bit)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7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6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4 (5 bit – 1bit)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8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7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6 (7 bit – 1bit)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9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8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6 (7 bit – 1bit)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10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9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6 (7 bit – 1bit)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11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10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6 (7 bit – 1bit)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12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11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6 (7 bit – 1bit)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13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12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6 (7 bit – 1bit)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14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13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6 (7 bit – 1bit)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15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Times New Roman"/>
                          <a:ea typeface="ＭＳ 明朝"/>
                        </a:rPr>
                        <a:t>14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ＭＳ 明朝"/>
                        </a:rPr>
                        <a:t>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Times New Roman"/>
                          <a:ea typeface="ＭＳ 明朝"/>
                        </a:rPr>
                        <a:t>6 (7 bit – 1bit)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9552" y="836712"/>
            <a:ext cx="8100900" cy="56514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600" dirty="0" smtClean="0"/>
              <a:t>Bit amount change of </a:t>
            </a:r>
            <a:r>
              <a:rPr kumimoji="1" lang="en-US" altLang="ja-JP" sz="1600" dirty="0" err="1" smtClean="0"/>
              <a:t>collocated_ref_idx</a:t>
            </a:r>
            <a:r>
              <a:rPr kumimoji="1" lang="en-US" altLang="ja-JP" sz="1600" dirty="0" smtClean="0"/>
              <a:t> is estimated </a:t>
            </a:r>
            <a:r>
              <a:rPr lang="en-US" altLang="ja-JP" sz="1600" dirty="0" smtClean="0"/>
              <a:t>by length of </a:t>
            </a:r>
            <a:r>
              <a:rPr lang="en-US" altLang="ja-JP" sz="1600" dirty="0" err="1" smtClean="0"/>
              <a:t>RefPicListX</a:t>
            </a:r>
            <a:r>
              <a:rPr lang="en-US" altLang="ja-JP" sz="1600" dirty="0" smtClean="0"/>
              <a:t>[]</a:t>
            </a:r>
          </a:p>
          <a:p>
            <a:r>
              <a:rPr kumimoji="1" lang="en-US" altLang="ja-JP" sz="1600" dirty="0" smtClean="0"/>
              <a:t>(Assuming motion only dependent picture is stored in the last position of </a:t>
            </a:r>
            <a:r>
              <a:rPr kumimoji="1" lang="en-US" altLang="ja-JP" sz="1600" dirty="0" err="1" smtClean="0"/>
              <a:t>RefPicListX</a:t>
            </a:r>
            <a:r>
              <a:rPr kumimoji="1" lang="en-US" altLang="ja-JP" sz="1600" dirty="0" smtClean="0"/>
              <a:t>[]</a:t>
            </a:r>
            <a:endParaRPr kumimoji="1" lang="ja-JP" altLang="en-US" sz="1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67744" y="5805264"/>
            <a:ext cx="4608512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400" dirty="0" smtClean="0"/>
              <a:t>Up to 6 bits / slice can be saved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Conclusion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739531"/>
          </a:xfrm>
        </p:spPr>
        <p:txBody>
          <a:bodyPr/>
          <a:lstStyle/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sz="2400" dirty="0" smtClean="0"/>
              <a:t>Proposal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The </a:t>
            </a:r>
            <a:r>
              <a:rPr lang="en-US" altLang="ja-JP" dirty="0" err="1" smtClean="0"/>
              <a:t>collocated_ref_idx</a:t>
            </a:r>
            <a:endParaRPr lang="en-US" altLang="ja-JP" dirty="0" smtClean="0"/>
          </a:p>
          <a:p>
            <a:pPr marL="720726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is interpreted as the index to a motion only dependent layer list</a:t>
            </a:r>
          </a:p>
          <a:p>
            <a:pPr marL="720726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and is re-derived at slice / picture level. 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sz="2400" dirty="0" smtClean="0"/>
              <a:t>Benefits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Reduce </a:t>
            </a:r>
            <a:r>
              <a:rPr lang="en-US" altLang="ja-JP" dirty="0" err="1" smtClean="0"/>
              <a:t>collocated_ref_idx</a:t>
            </a:r>
            <a:r>
              <a:rPr lang="en-US" altLang="ja-JP" dirty="0" smtClean="0"/>
              <a:t> bits</a:t>
            </a:r>
          </a:p>
          <a:p>
            <a:pPr marL="720726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(up to 6 bits per slice can be saved) 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sp>
        <p:nvSpPr>
          <p:cNvPr id="8" name="下矢印 7"/>
          <p:cNvSpPr/>
          <p:nvPr/>
        </p:nvSpPr>
        <p:spPr>
          <a:xfrm>
            <a:off x="3959932" y="3537012"/>
            <a:ext cx="324036" cy="360040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1560" y="4221088"/>
            <a:ext cx="7812868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000" dirty="0" smtClean="0"/>
              <a:t>Recommend</a:t>
            </a:r>
            <a:r>
              <a:rPr lang="en-US" altLang="ja-JP" sz="2000" dirty="0" smtClean="0"/>
              <a:t> to adopt this simple method in SHVC and MV-HEVC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07704" y="2636912"/>
            <a:ext cx="5149414" cy="130380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8000" dirty="0" smtClean="0"/>
              <a:t>Thank you!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="" xmlns:p14="http://schemas.microsoft.com/office/powerpoint/2010/main" val="365637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6873</TotalTime>
  <Words>639</Words>
  <Application>Microsoft Office PowerPoint</Application>
  <PresentationFormat>画面に合わせる (4:3)</PresentationFormat>
  <Paragraphs>166</Paragraphs>
  <Slides>9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符号化グループ</vt:lpstr>
      <vt:lpstr>MV-HEVC/SHVC HLS: Alternative colPic indication (JCTVC-O0061, JCT3V-F0038)</vt:lpstr>
      <vt:lpstr>Summary</vt:lpstr>
      <vt:lpstr>Introduction</vt:lpstr>
      <vt:lpstr>Proposal</vt:lpstr>
      <vt:lpstr>WD change</vt:lpstr>
      <vt:lpstr>WD change</vt:lpstr>
      <vt:lpstr>Estimation of effectiveness</vt:lpstr>
      <vt:lpstr>Conclusion</vt:lpstr>
      <vt:lpstr>スライド 9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s124087_0209</cp:lastModifiedBy>
  <cp:revision>3427</cp:revision>
  <dcterms:created xsi:type="dcterms:W3CDTF">2011-03-24T05:19:20Z</dcterms:created>
  <dcterms:modified xsi:type="dcterms:W3CDTF">2013-10-24T18:33:57Z</dcterms:modified>
</cp:coreProperties>
</file>