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62" r:id="rId5"/>
    <p:sldId id="263" r:id="rId6"/>
    <p:sldId id="259" r:id="rId7"/>
    <p:sldId id="264" r:id="rId8"/>
    <p:sldId id="260" r:id="rId9"/>
    <p:sldId id="261" r:id="rId10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C8F0"/>
    <a:srgbClr val="66F153"/>
    <a:srgbClr val="7BCBF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41" autoAdjust="0"/>
    <p:restoredTop sz="77654" autoAdjust="0"/>
  </p:normalViewPr>
  <p:slideViewPr>
    <p:cSldViewPr>
      <p:cViewPr varScale="1">
        <p:scale>
          <a:sx n="79" d="100"/>
          <a:sy n="79" d="100"/>
        </p:scale>
        <p:origin x="-12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0294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F411214-10D1-4335-B5EF-095B376D528C}" type="datetimeFigureOut">
              <a:rPr lang="ja-JP" altLang="en-US"/>
              <a:pPr>
                <a:defRPr/>
              </a:pPr>
              <a:t>2013/10/23</a:t>
            </a:fld>
            <a:endParaRPr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pPr lvl="0"/>
            <a:endParaRPr lang="ja-JP" altLang="en-US" noProof="0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464" y="4714653"/>
            <a:ext cx="5438748" cy="4466756"/>
          </a:xfrm>
          <a:prstGeom prst="rect">
            <a:avLst/>
          </a:prstGeom>
        </p:spPr>
        <p:txBody>
          <a:bodyPr vert="horz" lIns="91432" tIns="45716" rIns="91432" bIns="45716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0294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5487424-4F12-43FD-9D67-797371138C79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30357849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8077200" cy="787532"/>
          </a:xfrm>
        </p:spPr>
        <p:txBody>
          <a:bodyPr tIns="0" bIns="0" anchor="t"/>
          <a:lstStyle>
            <a:lvl1pPr algn="ctr">
              <a:defRPr sz="3600" b="1">
                <a:solidFill>
                  <a:schemeClr val="tx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1" y="3143248"/>
            <a:ext cx="8077200" cy="1113862"/>
          </a:xfrm>
        </p:spPr>
        <p:txBody>
          <a:bodyPr lIns="118872" tIns="0" rIns="45720" bIns="0" anchor="b"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15" name="コンテンツ プレースホルダ 14"/>
          <p:cNvSpPr>
            <a:spLocks noGrp="1"/>
          </p:cNvSpPr>
          <p:nvPr>
            <p:ph sz="quarter" idx="10"/>
          </p:nvPr>
        </p:nvSpPr>
        <p:spPr>
          <a:xfrm>
            <a:off x="571472" y="6429396"/>
            <a:ext cx="2428875" cy="285750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229600" cy="416032"/>
          </a:xfrm>
        </p:spPr>
        <p:txBody>
          <a:bodyPr/>
          <a:lstStyle>
            <a:lvl1pPr>
              <a:defRPr sz="280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901BCA6F-7E12-4952-972F-7A006C7FFD5C}" type="datetime1">
              <a:rPr lang="ja-JP" altLang="en-US"/>
              <a:pPr>
                <a:defRPr/>
              </a:pPr>
              <a:t>2013/10/23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C90D651E-858F-4495-ADC9-7922E391B54B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60AF01F5-8985-4CFB-AC5A-808BF2EF5893}" type="datetime1">
              <a:rPr lang="ja-JP" altLang="en-US"/>
              <a:pPr>
                <a:defRPr/>
              </a:pPr>
              <a:t>2013/10/23</a:t>
            </a:fld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D1D034A5-BB9D-4B78-9271-9EB69F909255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Documents and Settings\yasugi\My Documents\My Pictures\sharplogo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6488113"/>
            <a:ext cx="1543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正方形/長方形 9"/>
          <p:cNvSpPr/>
          <p:nvPr/>
        </p:nvSpPr>
        <p:spPr bwMode="invGray">
          <a:xfrm>
            <a:off x="0" y="596900"/>
            <a:ext cx="9144000" cy="17463"/>
          </a:xfrm>
          <a:prstGeom prst="rect">
            <a:avLst/>
          </a:prstGeom>
          <a:solidFill>
            <a:srgbClr val="002060"/>
          </a:solidFill>
          <a:ln w="48000" cap="flat" cmpd="thickThin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7" name="正方形/長方形 6"/>
          <p:cNvSpPr/>
          <p:nvPr/>
        </p:nvSpPr>
        <p:spPr bwMode="ltGray">
          <a:xfrm>
            <a:off x="0" y="0"/>
            <a:ext cx="9144000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02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84138"/>
            <a:ext cx="822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マスタタイトル </a:t>
            </a:r>
            <a:r>
              <a:rPr lang="en-US" altLang="ja-JP" smtClean="0"/>
              <a:t>(Master Title)</a:t>
            </a:r>
            <a:endParaRPr lang="ja-JP" altLang="en-US" smtClean="0"/>
          </a:p>
        </p:txBody>
      </p:sp>
      <p:sp>
        <p:nvSpPr>
          <p:cNvPr id="102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785813"/>
            <a:ext cx="82296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3516AB99-F586-4AA3-B7A5-43F854553020}" type="datetime1">
              <a:rPr lang="ja-JP" altLang="en-US"/>
              <a:pPr>
                <a:defRPr/>
              </a:pPr>
              <a:t>2013/10/23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94EA9006-7528-46C7-9D90-8D71DCC2BD72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9pPr>
      <a:extLst/>
    </p:titleStyle>
    <p:bodyStyle>
      <a:lvl1pPr marL="360363" indent="-241300" algn="l" rtl="0" eaLnBrk="0" fontAlgn="base" hangingPunct="0">
        <a:spcBef>
          <a:spcPct val="0"/>
        </a:spcBef>
        <a:spcAft>
          <a:spcPct val="0"/>
        </a:spcAft>
        <a:buClr>
          <a:srgbClr val="0E2C3E"/>
        </a:buClr>
        <a:buSzPct val="80000"/>
        <a:buFont typeface="Wingdings 2" pitchFamily="18" charset="2"/>
        <a:buChar char="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1938" algn="l" rtl="0" eaLnBrk="0" fontAlgn="base" hangingPunct="0">
        <a:spcBef>
          <a:spcPct val="20000"/>
        </a:spcBef>
        <a:spcAft>
          <a:spcPct val="0"/>
        </a:spcAft>
        <a:buClr>
          <a:srgbClr val="14425D"/>
        </a:buClr>
        <a:buSzPct val="90000"/>
        <a:buFont typeface="Wingdings" pitchFamily="2" charset="2"/>
        <a:buChar char="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185738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982663" indent="-174625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166813" indent="-184150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Wingdings 3" pitchFamily="18" charset="2"/>
        <a:buChar char=""/>
        <a:defRPr kumimoji="1" lang="en-US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3"/>
          <p:cNvSpPr>
            <a:spLocks noGrp="1"/>
          </p:cNvSpPr>
          <p:nvPr>
            <p:ph type="ctrTitle"/>
          </p:nvPr>
        </p:nvSpPr>
        <p:spPr>
          <a:xfrm>
            <a:off x="685800" y="836712"/>
            <a:ext cx="8077200" cy="2267582"/>
          </a:xfrm>
        </p:spPr>
        <p:txBody>
          <a:bodyPr/>
          <a:lstStyle/>
          <a:p>
            <a:pPr eaLnBrk="1" hangingPunct="1">
              <a:lnSpc>
                <a:spcPts val="5200"/>
              </a:lnSpc>
              <a:spcBef>
                <a:spcPts val="1200"/>
              </a:spcBef>
            </a:pPr>
            <a:r>
              <a:rPr lang="en-CA" altLang="ja-JP" sz="3200" dirty="0" smtClean="0"/>
              <a:t>MV-HEVC/SHVC HLS:</a:t>
            </a:r>
            <a:r>
              <a:rPr lang="en-CA" altLang="ja-JP" sz="3200" b="0" dirty="0" smtClean="0"/>
              <a:t/>
            </a:r>
            <a:br>
              <a:rPr lang="en-CA" altLang="ja-JP" sz="3200" b="0" dirty="0" smtClean="0"/>
            </a:br>
            <a:r>
              <a:rPr lang="en-CA" altLang="ja-JP" sz="3200" dirty="0" smtClean="0"/>
              <a:t>On support of different luma CTB sizes for different layers </a:t>
            </a:r>
            <a:r>
              <a:rPr lang="en-US" altLang="ja-JP" sz="3200" dirty="0" smtClean="0"/>
              <a:t/>
            </a:r>
            <a:br>
              <a:rPr lang="en-US" altLang="ja-JP" sz="3200" dirty="0" smtClean="0"/>
            </a:br>
            <a:r>
              <a:rPr lang="en-US" altLang="ja-JP" sz="3200" dirty="0" smtClean="0"/>
              <a:t>(JCTVC-O0057, JCT3V-F0034)</a:t>
            </a:r>
            <a:endParaRPr lang="ja-JP" altLang="en-US" sz="3200" dirty="0" smtClean="0"/>
          </a:p>
        </p:txBody>
      </p:sp>
      <p:sp>
        <p:nvSpPr>
          <p:cNvPr id="5123" name="コンテンツ プレースホルダ 5"/>
          <p:cNvSpPr>
            <a:spLocks noGrp="1"/>
          </p:cNvSpPr>
          <p:nvPr>
            <p:ph sz="quarter" idx="10"/>
          </p:nvPr>
        </p:nvSpPr>
        <p:spPr>
          <a:xfrm>
            <a:off x="571500" y="6381328"/>
            <a:ext cx="4360540" cy="428625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ja-JP" dirty="0" smtClean="0"/>
              <a:t>JCT-VC 15</a:t>
            </a:r>
            <a:r>
              <a:rPr lang="en-US" altLang="ja-JP" baseline="30000" dirty="0" smtClean="0"/>
              <a:t>th</a:t>
            </a:r>
            <a:r>
              <a:rPr lang="en-US" altLang="ja-JP" dirty="0" smtClean="0"/>
              <a:t>  Meeting in Geneva, CH, 23 Oct. - 2</a:t>
            </a:r>
            <a:r>
              <a:rPr lang="en-CA" altLang="ja-JP" dirty="0" smtClean="0"/>
              <a:t> Nov. 2013</a:t>
            </a:r>
          </a:p>
          <a:p>
            <a:pPr eaLnBrk="1" hangingPunct="1">
              <a:buNone/>
            </a:pPr>
            <a:r>
              <a:rPr lang="en-CA" altLang="ja-JP" dirty="0" smtClean="0"/>
              <a:t>JCT-3V 6</a:t>
            </a:r>
            <a:r>
              <a:rPr lang="en-CA" altLang="ja-JP" baseline="30000" dirty="0" smtClean="0"/>
              <a:t>th</a:t>
            </a:r>
            <a:r>
              <a:rPr lang="en-CA" altLang="ja-JP" dirty="0" smtClean="0"/>
              <a:t> Meeting </a:t>
            </a:r>
            <a:r>
              <a:rPr lang="en-US" altLang="ja-JP" dirty="0"/>
              <a:t>in Geneva, CH, 23 Oct. - 2</a:t>
            </a:r>
            <a:r>
              <a:rPr lang="en-CA" altLang="ja-JP" dirty="0"/>
              <a:t> Nov. 2013</a:t>
            </a:r>
            <a:endParaRPr lang="ja-JP" altLang="en-US" dirty="0" smtClean="0"/>
          </a:p>
        </p:txBody>
      </p:sp>
      <p:sp>
        <p:nvSpPr>
          <p:cNvPr id="5124" name="サブタイトル 6"/>
          <p:cNvSpPr>
            <a:spLocks noGrp="1"/>
          </p:cNvSpPr>
          <p:nvPr>
            <p:ph type="subTitle" idx="1"/>
          </p:nvPr>
        </p:nvSpPr>
        <p:spPr>
          <a:xfrm>
            <a:off x="1258888" y="3646339"/>
            <a:ext cx="7561262" cy="1366837"/>
          </a:xfrm>
        </p:spPr>
        <p:txBody>
          <a:bodyPr/>
          <a:lstStyle/>
          <a:p>
            <a:pPr eaLnBrk="1" hangingPunct="1"/>
            <a:endParaRPr lang="en-US" altLang="ja-JP" dirty="0" smtClean="0"/>
          </a:p>
          <a:p>
            <a:pPr eaLnBrk="1" hangingPunct="1"/>
            <a:r>
              <a:rPr lang="en-US" altLang="ja-JP" dirty="0" smtClean="0"/>
              <a:t>Tomoyuki Yamamoto, Tomohiro </a:t>
            </a:r>
            <a:r>
              <a:rPr lang="en-US" altLang="ja-JP" dirty="0" err="1" smtClean="0"/>
              <a:t>Ikai</a:t>
            </a:r>
            <a:r>
              <a:rPr lang="en-US" altLang="ja-JP" dirty="0" smtClean="0"/>
              <a:t>, Takeshi Tsukuba</a:t>
            </a:r>
          </a:p>
          <a:p>
            <a:pPr eaLnBrk="1" hangingPunct="1"/>
            <a:r>
              <a:rPr lang="en-US" altLang="ja-JP" dirty="0" smtClean="0"/>
              <a:t>SHARP Corporation</a:t>
            </a:r>
          </a:p>
          <a:p>
            <a:pPr eaLnBrk="1" hangingPunct="1"/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Introduction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Background</a:t>
            </a:r>
          </a:p>
          <a:p>
            <a:pPr lvl="1"/>
            <a:r>
              <a:rPr lang="en-US" altLang="ja-JP" dirty="0" smtClean="0"/>
              <a:t>Each layer could use different CTB size in current SHVC/MV-HEVC text.</a:t>
            </a:r>
          </a:p>
          <a:p>
            <a:pPr lvl="1"/>
            <a:r>
              <a:rPr lang="en-US" altLang="ja-JP" dirty="0" smtClean="0"/>
              <a:t>However, reference software does not support the functionality.</a:t>
            </a:r>
          </a:p>
          <a:p>
            <a:pPr lvl="1"/>
            <a:endParaRPr kumimoji="1" lang="en-US" altLang="ja-JP" dirty="0" smtClean="0"/>
          </a:p>
          <a:p>
            <a:r>
              <a:rPr lang="en-US" altLang="ja-JP" dirty="0" smtClean="0"/>
              <a:t>More consideration and verification is needed regarding support of different CTB sizes in different layers.</a:t>
            </a:r>
          </a:p>
          <a:p>
            <a:pPr lvl="1"/>
            <a:endParaRPr kumimoji="1" lang="en-US" altLang="ja-JP" dirty="0" smtClean="0"/>
          </a:p>
          <a:p>
            <a:r>
              <a:rPr lang="en-US" altLang="ja-JP" dirty="0" smtClean="0"/>
              <a:t>To help understanding, this contribution provides:</a:t>
            </a:r>
          </a:p>
          <a:p>
            <a:pPr lvl="1"/>
            <a:r>
              <a:rPr lang="en-US" altLang="ja-JP" dirty="0" smtClean="0"/>
              <a:t>Complexity analysis</a:t>
            </a:r>
          </a:p>
          <a:p>
            <a:pPr lvl="1"/>
            <a:r>
              <a:rPr kumimoji="1" lang="en-US" altLang="ja-JP" dirty="0" smtClean="0"/>
              <a:t>Preliminary experimental results</a:t>
            </a:r>
          </a:p>
          <a:p>
            <a:pPr lvl="1"/>
            <a:r>
              <a:rPr lang="en-US" altLang="ja-JP" dirty="0" smtClean="0"/>
              <a:t>Several options of potential CTB size constraints between layers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Complexity analysis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Sample prediction</a:t>
            </a:r>
            <a:endParaRPr lang="en-CA" altLang="ja-JP" dirty="0" smtClean="0"/>
          </a:p>
          <a:p>
            <a:pPr lvl="1"/>
            <a:r>
              <a:rPr lang="en-CA" altLang="ja-JP" u="sng" dirty="0" smtClean="0"/>
              <a:t>Different luma CTB sizes for different layer does not complicate the implementation of the sample prediction very much. </a:t>
            </a:r>
          </a:p>
          <a:p>
            <a:pPr lvl="1"/>
            <a:r>
              <a:rPr lang="en-CA" altLang="ja-JP" dirty="0" smtClean="0"/>
              <a:t>In practical implementation, an access for the reconstructed samples is not affected by the CTB size.</a:t>
            </a:r>
            <a:endParaRPr lang="ja-JP" altLang="ja-JP" dirty="0" smtClean="0"/>
          </a:p>
          <a:p>
            <a:pPr>
              <a:buNone/>
            </a:pPr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Complexity analysis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altLang="ja-JP" dirty="0" smtClean="0"/>
              <a:t>Mode prediction</a:t>
            </a:r>
          </a:p>
          <a:p>
            <a:pPr lvl="1"/>
            <a:r>
              <a:rPr lang="en-CA" altLang="ja-JP" u="sng" dirty="0" smtClean="0"/>
              <a:t>Different CTB sizes for different layers could complicate an access to motion or mode information stored in CTU/CU basis.</a:t>
            </a:r>
          </a:p>
          <a:p>
            <a:pPr lvl="1"/>
            <a:r>
              <a:rPr lang="en-CA" altLang="ja-JP" dirty="0" smtClean="0"/>
              <a:t>In several implementation (incl. SHM), motion data is stored in CTU/CU basis.</a:t>
            </a:r>
          </a:p>
          <a:p>
            <a:pPr lvl="1"/>
            <a:r>
              <a:rPr lang="en-CA" altLang="ja-JP" dirty="0" smtClean="0"/>
              <a:t>In TMVP derivation, target-layer CTB size is used instead of reference-layer CTB size.</a:t>
            </a:r>
          </a:p>
          <a:p>
            <a:pPr lvl="1"/>
            <a:r>
              <a:rPr lang="en-US" altLang="ja-JP" dirty="0" smtClean="0"/>
              <a:t>Even when two layers use the same picture resolution, different motion might be need depending on BL picture is used for inter-layer prediction or inner-layer prediction.</a:t>
            </a:r>
            <a:endParaRPr lang="ja-JP" altLang="ja-JP" dirty="0" smtClean="0"/>
          </a:p>
          <a:p>
            <a:pPr>
              <a:buNone/>
            </a:pPr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Complexity analysis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altLang="ja-JP" dirty="0" smtClean="0"/>
              <a:t>Alignment of CTB position</a:t>
            </a:r>
          </a:p>
          <a:p>
            <a:pPr lvl="1"/>
            <a:r>
              <a:rPr lang="en-CA" altLang="ja-JP" u="sng" dirty="0" smtClean="0"/>
              <a:t>Different CTB sizes for different layers reduces CTU-based parallel processing capability.</a:t>
            </a:r>
          </a:p>
          <a:p>
            <a:pPr lvl="1"/>
            <a:r>
              <a:rPr lang="en-CA" altLang="ja-JP" dirty="0" smtClean="0"/>
              <a:t>If CTB positions are aligned between layers, it is more friendly to CTU-level parallel processing.</a:t>
            </a:r>
          </a:p>
          <a:p>
            <a:pPr lvl="1"/>
            <a:r>
              <a:rPr lang="en-CA" altLang="ja-JP" dirty="0" smtClean="0"/>
              <a:t>When two layers have the same resolution, if luma CTB sizes between layers are not the same, all CTB positions are not aligned.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Experiments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The coding performance impact of applying different CTB sizes for different layers are evaluated.</a:t>
            </a:r>
          </a:p>
          <a:p>
            <a:endParaRPr kumimoji="1" lang="en-US" altLang="ja-JP" dirty="0" smtClean="0"/>
          </a:p>
          <a:p>
            <a:r>
              <a:rPr lang="en-US" altLang="ja-JP" dirty="0" smtClean="0"/>
              <a:t>Software</a:t>
            </a:r>
          </a:p>
          <a:p>
            <a:pPr lvl="1"/>
            <a:r>
              <a:rPr kumimoji="1" lang="en-US" altLang="ja-JP" dirty="0" smtClean="0"/>
              <a:t>Modify SHM-3.01 to support different CTB sizes for different layers</a:t>
            </a:r>
          </a:p>
          <a:p>
            <a:pPr lvl="2"/>
            <a:r>
              <a:rPr lang="en-US" altLang="ja-JP" dirty="0" smtClean="0"/>
              <a:t>It does not support MFM yet.</a:t>
            </a:r>
          </a:p>
          <a:p>
            <a:pPr lvl="2"/>
            <a:endParaRPr lang="en-US" altLang="ja-JP" dirty="0" smtClean="0"/>
          </a:p>
          <a:p>
            <a:r>
              <a:rPr lang="en-US" altLang="ja-JP" dirty="0" smtClean="0"/>
              <a:t>Test condition</a:t>
            </a:r>
          </a:p>
          <a:p>
            <a:pPr lvl="1"/>
            <a:r>
              <a:rPr lang="en-US" altLang="ja-JP" dirty="0" smtClean="0"/>
              <a:t>Combinations of CTB sizes: </a:t>
            </a:r>
            <a:br>
              <a:rPr lang="en-US" altLang="ja-JP" dirty="0" smtClean="0"/>
            </a:br>
            <a:r>
              <a:rPr lang="en-US" altLang="ja-JP" dirty="0" smtClean="0"/>
              <a:t>	EL={64x64,32x32,16x16}, BL={64x64,32x32,16x16}</a:t>
            </a:r>
          </a:p>
          <a:p>
            <a:pPr lvl="1"/>
            <a:r>
              <a:rPr lang="en-US" altLang="ja-JP" dirty="0" smtClean="0"/>
              <a:t>AI/RA, 2x/1.5x/SNR </a:t>
            </a:r>
          </a:p>
          <a:p>
            <a:pPr lvl="1"/>
            <a:r>
              <a:rPr lang="en-US" altLang="ja-JP" dirty="0" smtClean="0"/>
              <a:t>49 frames</a:t>
            </a:r>
          </a:p>
          <a:p>
            <a:pPr lvl="1"/>
            <a:r>
              <a:rPr lang="en-US" altLang="ja-JP" dirty="0" smtClean="0"/>
              <a:t>without MFM (due to the lack of software support)</a:t>
            </a:r>
          </a:p>
          <a:p>
            <a:pPr lvl="1"/>
            <a:r>
              <a:rPr lang="en-US" altLang="ja-JP" dirty="0" smtClean="0"/>
              <a:t>Reference: EL=64x64, BL=64x64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Experimental results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7</a:t>
            </a:fld>
            <a:endParaRPr lang="ja-JP" alt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662" y="1088740"/>
            <a:ext cx="8434806" cy="3925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テキスト ボックス 5"/>
          <p:cNvSpPr txBox="1"/>
          <p:nvPr/>
        </p:nvSpPr>
        <p:spPr>
          <a:xfrm>
            <a:off x="719572" y="5805264"/>
            <a:ext cx="7452828" cy="565146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1600" dirty="0" smtClean="0"/>
              <a:t>Larger CTB size in EL helps improving coding efficiency,  while smaller CTB size in EL brings large coding efficiency loss</a:t>
            </a:r>
            <a:endParaRPr kumimoji="1" lang="ja-JP" altLang="en-US" sz="16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588224" y="5075197"/>
            <a:ext cx="2448272" cy="442035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L0: Base layer luma CTB size</a:t>
            </a:r>
            <a:br>
              <a:rPr kumimoji="1" lang="en-US" altLang="ja-JP" sz="1200" dirty="0" smtClean="0"/>
            </a:br>
            <a:r>
              <a:rPr kumimoji="1" lang="en-US" altLang="ja-JP" sz="1200" dirty="0" smtClean="0"/>
              <a:t>L1: </a:t>
            </a:r>
            <a:r>
              <a:rPr kumimoji="1" lang="en-US" altLang="ja-JP" sz="1200" dirty="0" err="1" smtClean="0"/>
              <a:t>Enh</a:t>
            </a:r>
            <a:r>
              <a:rPr kumimoji="1" lang="en-US" altLang="ja-JP" sz="1200" dirty="0" smtClean="0"/>
              <a:t>. </a:t>
            </a:r>
            <a:r>
              <a:rPr lang="en-US" altLang="ja-JP" sz="1200" dirty="0" smtClean="0"/>
              <a:t>layer luma CTB size</a:t>
            </a:r>
            <a:endParaRPr kumimoji="1" lang="ja-JP" altLang="en-US" sz="1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Constraints on CTB sizes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Constraint options regarding CTB sizes between layers: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pPr>
              <a:buNone/>
            </a:pPr>
            <a:r>
              <a:rPr lang="en-CA" altLang="ja-JP" sz="2000" dirty="0" smtClean="0"/>
              <a:t>Option 1: Same CTB size for every directly or indirectly dependent layers</a:t>
            </a:r>
            <a:endParaRPr lang="ja-JP" altLang="ja-JP" sz="2000" dirty="0" smtClean="0"/>
          </a:p>
          <a:p>
            <a:pPr>
              <a:buNone/>
            </a:pPr>
            <a:endParaRPr lang="en-CA" altLang="ja-JP" sz="2000" dirty="0" smtClean="0"/>
          </a:p>
          <a:p>
            <a:pPr>
              <a:buNone/>
            </a:pPr>
            <a:r>
              <a:rPr lang="en-CA" altLang="ja-JP" sz="2000" dirty="0" smtClean="0"/>
              <a:t>Option 2: Reference layer CTB size &lt;= current layer CTB size</a:t>
            </a:r>
            <a:endParaRPr lang="ja-JP" altLang="ja-JP" sz="2000" dirty="0" smtClean="0"/>
          </a:p>
          <a:p>
            <a:pPr>
              <a:buNone/>
            </a:pPr>
            <a:endParaRPr lang="en-CA" altLang="ja-JP" sz="2000" dirty="0" smtClean="0"/>
          </a:p>
          <a:p>
            <a:pPr>
              <a:buNone/>
            </a:pPr>
            <a:r>
              <a:rPr lang="en-CA" altLang="ja-JP" sz="2000" dirty="0" smtClean="0"/>
              <a:t>Option 3: No restriction on CTB sizes relation between layers</a:t>
            </a:r>
            <a:endParaRPr lang="ja-JP" altLang="ja-JP" dirty="0" smtClean="0"/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Suggested constraint options</a:t>
            </a:r>
          </a:p>
          <a:p>
            <a:pPr lvl="1"/>
            <a:r>
              <a:rPr lang="en-US" altLang="ja-JP" dirty="0" smtClean="0"/>
              <a:t>For MV-HEVC and SNR scalability: Option 1</a:t>
            </a:r>
          </a:p>
          <a:p>
            <a:pPr lvl="1"/>
            <a:r>
              <a:rPr kumimoji="1" lang="en-US" altLang="ja-JP" dirty="0" smtClean="0"/>
              <a:t>For Spatial scalability: Option 2</a:t>
            </a:r>
          </a:p>
          <a:p>
            <a:pPr lvl="1">
              <a:buNone/>
            </a:pPr>
            <a:r>
              <a:rPr lang="en-US" altLang="ja-JP" dirty="0" smtClean="0"/>
              <a:t>or</a:t>
            </a:r>
          </a:p>
          <a:p>
            <a:pPr lvl="1"/>
            <a:r>
              <a:rPr lang="en-US" altLang="ja-JP" dirty="0" smtClean="0"/>
              <a:t>For MV-HEVC and SHVC: Option 2</a:t>
            </a:r>
          </a:p>
          <a:p>
            <a:pPr lvl="1">
              <a:buNone/>
            </a:pPr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8</a:t>
            </a:fld>
            <a:endParaRPr lang="ja-JP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Conclusion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To help understanding of supporting different CTB sizes for different layers,  this contribution provides:</a:t>
            </a:r>
          </a:p>
          <a:p>
            <a:pPr lvl="1"/>
            <a:r>
              <a:rPr lang="en-US" altLang="ja-JP" dirty="0" smtClean="0"/>
              <a:t>Complexity analysis</a:t>
            </a:r>
          </a:p>
          <a:p>
            <a:pPr lvl="1"/>
            <a:r>
              <a:rPr lang="en-US" altLang="ja-JP" dirty="0" smtClean="0"/>
              <a:t>Preliminary experimental results</a:t>
            </a:r>
          </a:p>
          <a:p>
            <a:pPr lvl="1"/>
            <a:r>
              <a:rPr lang="en-US" altLang="ja-JP" dirty="0" smtClean="0"/>
              <a:t>Several options of potential CTB size constraints between layers</a:t>
            </a:r>
            <a:endParaRPr lang="ja-JP" altLang="en-US" dirty="0" smtClean="0"/>
          </a:p>
          <a:p>
            <a:endParaRPr kumimoji="1" lang="en-US" altLang="ja-JP" dirty="0" smtClean="0"/>
          </a:p>
          <a:p>
            <a:r>
              <a:rPr lang="en-US" altLang="ja-JP" dirty="0" smtClean="0"/>
              <a:t>It is suggested to</a:t>
            </a:r>
          </a:p>
          <a:p>
            <a:pPr lvl="1"/>
            <a:r>
              <a:rPr lang="en-US" altLang="ja-JP" dirty="0" smtClean="0"/>
              <a:t>D</a:t>
            </a:r>
            <a:r>
              <a:rPr kumimoji="1" lang="en-US" altLang="ja-JP" dirty="0" smtClean="0"/>
              <a:t>ecide on which constraints should be taken.</a:t>
            </a:r>
          </a:p>
          <a:p>
            <a:pPr lvl="1"/>
            <a:r>
              <a:rPr lang="en-US" altLang="ja-JP" dirty="0" smtClean="0"/>
              <a:t>Discuss whether any additional verification is needed for the constraints which is taken.</a:t>
            </a:r>
          </a:p>
          <a:p>
            <a:pPr lvl="1"/>
            <a:endParaRPr kumimoji="1"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9</a:t>
            </a:fld>
            <a:endParaRPr lang="ja-JP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符号化グループ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ユーザー定義 5">
      <a:majorFont>
        <a:latin typeface="Tahoma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>
        <a:noFill/>
        <a:effectLst/>
      </a:spPr>
      <a:bodyPr lIns="36000" tIns="36000" rIns="36000" bIns="36000" rtlCol="0" anchor="ctr"/>
      <a:lstStyle>
        <a:defPPr algn="ctr">
          <a:defRPr kumimoji="1"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36000" tIns="36000" rIns="36000" bIns="36000" rtlCol="0">
        <a:spAutoFit/>
      </a:bodyPr>
      <a:lstStyle>
        <a:defPPr>
          <a:defRPr kumimoji="1" sz="12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シック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符号化グループ</Template>
  <TotalTime>6809</TotalTime>
  <Words>501</Words>
  <Application>Microsoft Office PowerPoint</Application>
  <PresentationFormat>画面に合わせる (4:3)</PresentationFormat>
  <Paragraphs>79</Paragraphs>
  <Slides>9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0" baseType="lpstr">
      <vt:lpstr>符号化グループ</vt:lpstr>
      <vt:lpstr>MV-HEVC/SHVC HLS: On support of different luma CTB sizes for different layers  (JCTVC-O0057, JCT3V-F0034)</vt:lpstr>
      <vt:lpstr>Introduction</vt:lpstr>
      <vt:lpstr>Complexity analysis</vt:lpstr>
      <vt:lpstr>Complexity analysis</vt:lpstr>
      <vt:lpstr>Complexity analysis</vt:lpstr>
      <vt:lpstr>Experiments</vt:lpstr>
      <vt:lpstr>Experimental results</vt:lpstr>
      <vt:lpstr>Constraints on CTB sizes</vt:lpstr>
      <vt:lpstr>Conclusion</vt:lpstr>
    </vt:vector>
  </TitlesOfParts>
  <Company>SHARP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.</dc:creator>
  <cp:lastModifiedBy>Tomoyuki Yamamoto</cp:lastModifiedBy>
  <cp:revision>3260</cp:revision>
  <dcterms:created xsi:type="dcterms:W3CDTF">2011-03-24T05:19:20Z</dcterms:created>
  <dcterms:modified xsi:type="dcterms:W3CDTF">2013-10-23T07:51:39Z</dcterms:modified>
</cp:coreProperties>
</file>