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63" r:id="rId4"/>
    <p:sldId id="264" r:id="rId5"/>
    <p:sldId id="267" r:id="rId6"/>
    <p:sldId id="272" r:id="rId7"/>
    <p:sldId id="274" r:id="rId8"/>
    <p:sldId id="265" r:id="rId9"/>
    <p:sldId id="273" r:id="rId10"/>
    <p:sldId id="271" r:id="rId11"/>
  </p:sldIdLst>
  <p:sldSz cx="9144000" cy="6858000" type="screen4x3"/>
  <p:notesSz cx="6797675" cy="9926638"/>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C8F0"/>
    <a:srgbClr val="66F153"/>
    <a:srgbClr val="7BCBF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41" autoAdjust="0"/>
    <p:restoredTop sz="77654" autoAdjust="0"/>
  </p:normalViewPr>
  <p:slideViewPr>
    <p:cSldViewPr>
      <p:cViewPr varScale="1">
        <p:scale>
          <a:sx n="71" d="100"/>
          <a:sy n="71" d="100"/>
        </p:scale>
        <p:origin x="-882" y="-90"/>
      </p:cViewPr>
      <p:guideLst>
        <p:guide orient="horz" pos="2160"/>
        <p:guide pos="2880"/>
      </p:guideLst>
    </p:cSldViewPr>
  </p:slideViewPr>
  <p:notesTextViewPr>
    <p:cViewPr>
      <p:scale>
        <a:sx n="100" d="100"/>
        <a:sy n="100" d="100"/>
      </p:scale>
      <p:origin x="0" y="0"/>
    </p:cViewPr>
  </p:notesText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1"/>
            <a:ext cx="2945862" cy="497333"/>
          </a:xfrm>
          <a:prstGeom prst="rect">
            <a:avLst/>
          </a:prstGeom>
        </p:spPr>
        <p:txBody>
          <a:bodyPr vert="horz" lIns="91432" tIns="45716" rIns="91432" bIns="45716"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50294" y="1"/>
            <a:ext cx="2945862" cy="497333"/>
          </a:xfrm>
          <a:prstGeom prst="rect">
            <a:avLst/>
          </a:prstGeom>
        </p:spPr>
        <p:txBody>
          <a:bodyPr vert="horz" lIns="91432" tIns="45716" rIns="91432" bIns="45716" rtlCol="0"/>
          <a:lstStyle>
            <a:lvl1pPr algn="r" fontAlgn="auto">
              <a:spcBef>
                <a:spcPts val="0"/>
              </a:spcBef>
              <a:spcAft>
                <a:spcPts val="0"/>
              </a:spcAft>
              <a:defRPr sz="1200">
                <a:latin typeface="+mn-lt"/>
                <a:ea typeface="+mn-ea"/>
              </a:defRPr>
            </a:lvl1pPr>
          </a:lstStyle>
          <a:p>
            <a:pPr>
              <a:defRPr/>
            </a:pPr>
            <a:fld id="{4F411214-10D1-4335-B5EF-095B376D528C}" type="datetimeFigureOut">
              <a:rPr lang="ja-JP" altLang="en-US"/>
              <a:pPr>
                <a:defRPr/>
              </a:pPr>
              <a:t>2013/10/24</a:t>
            </a:fld>
            <a:endParaRPr lang="ja-JP" altLang="en-US" dirty="0"/>
          </a:p>
        </p:txBody>
      </p:sp>
      <p:sp>
        <p:nvSpPr>
          <p:cNvPr id="4" name="スライド イメージ プレースホル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32" tIns="45716" rIns="91432" bIns="45716" rtlCol="0" anchor="ctr"/>
          <a:lstStyle/>
          <a:p>
            <a:pPr lvl="0"/>
            <a:endParaRPr lang="ja-JP" altLang="en-US" noProof="0" dirty="0"/>
          </a:p>
        </p:txBody>
      </p:sp>
      <p:sp>
        <p:nvSpPr>
          <p:cNvPr id="5" name="ノート プレースホルダ 4"/>
          <p:cNvSpPr>
            <a:spLocks noGrp="1"/>
          </p:cNvSpPr>
          <p:nvPr>
            <p:ph type="body" sz="quarter" idx="3"/>
          </p:nvPr>
        </p:nvSpPr>
        <p:spPr>
          <a:xfrm>
            <a:off x="679464" y="4714653"/>
            <a:ext cx="5438748" cy="4466756"/>
          </a:xfrm>
          <a:prstGeom prst="rect">
            <a:avLst/>
          </a:prstGeom>
        </p:spPr>
        <p:txBody>
          <a:bodyPr vert="horz" lIns="91432" tIns="45716" rIns="91432" bIns="45716"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0" y="9427766"/>
            <a:ext cx="2945862" cy="497332"/>
          </a:xfrm>
          <a:prstGeom prst="rect">
            <a:avLst/>
          </a:prstGeom>
        </p:spPr>
        <p:txBody>
          <a:bodyPr vert="horz" lIns="91432" tIns="45716" rIns="91432" bIns="45716"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50294" y="9427766"/>
            <a:ext cx="2945862" cy="497332"/>
          </a:xfrm>
          <a:prstGeom prst="rect">
            <a:avLst/>
          </a:prstGeom>
        </p:spPr>
        <p:txBody>
          <a:bodyPr vert="horz" lIns="91432" tIns="45716" rIns="91432" bIns="45716" rtlCol="0" anchor="b"/>
          <a:lstStyle>
            <a:lvl1pPr algn="r" fontAlgn="auto">
              <a:spcBef>
                <a:spcPts val="0"/>
              </a:spcBef>
              <a:spcAft>
                <a:spcPts val="0"/>
              </a:spcAft>
              <a:defRPr sz="1200">
                <a:latin typeface="+mn-lt"/>
                <a:ea typeface="+mn-ea"/>
              </a:defRPr>
            </a:lvl1pPr>
          </a:lstStyle>
          <a:p>
            <a:pPr>
              <a:defRPr/>
            </a:pPr>
            <a:fld id="{F5487424-4F12-43FD-9D67-797371138C79}" type="slidenum">
              <a:rPr lang="ja-JP" altLang="en-US"/>
              <a:pPr>
                <a:defRPr/>
              </a:pPr>
              <a:t>&lt;#&gt;</a:t>
            </a:fld>
            <a:endParaRPr lang="ja-JP" altLang="en-US" dirty="0"/>
          </a:p>
        </p:txBody>
      </p:sp>
    </p:spTree>
    <p:extLst>
      <p:ext uri="{BB962C8B-B14F-4D97-AF65-F5344CB8AC3E}">
        <p14:creationId xmlns:p14="http://schemas.microsoft.com/office/powerpoint/2010/main" xmlns="" val="30357849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タイトル スライド">
    <p:bg>
      <p:bgRef idx="1002">
        <a:schemeClr val="bg2"/>
      </p:bgRef>
    </p:bg>
    <p:spTree>
      <p:nvGrpSpPr>
        <p:cNvPr id="1" name=""/>
        <p:cNvGrpSpPr/>
        <p:nvPr/>
      </p:nvGrpSpPr>
      <p:grpSpPr>
        <a:xfrm>
          <a:off x="0" y="0"/>
          <a:ext cx="0" cy="0"/>
          <a:chOff x="0" y="0"/>
          <a:chExt cx="0" cy="0"/>
        </a:xfrm>
      </p:grpSpPr>
      <p:sp>
        <p:nvSpPr>
          <p:cNvPr id="5" name="正方形/長方形 4"/>
          <p:cNvSpPr/>
          <p:nvPr/>
        </p:nvSpPr>
        <p:spPr bwMode="ltGray">
          <a:xfrm>
            <a:off x="0" y="0"/>
            <a:ext cx="9144000" cy="5135563"/>
          </a:xfrm>
          <a:prstGeom prst="rect">
            <a:avLst/>
          </a:prstGeom>
          <a:solidFill>
            <a:schemeClr val="accent3">
              <a:lumMod val="50000"/>
            </a:schemeClr>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kumimoji="0" lang="en-US" dirty="0"/>
          </a:p>
        </p:txBody>
      </p:sp>
      <p:sp>
        <p:nvSpPr>
          <p:cNvPr id="6" name="正方形/長方形 5"/>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kumimoji="0" lang="en-US" dirty="0"/>
          </a:p>
        </p:txBody>
      </p:sp>
      <p:sp>
        <p:nvSpPr>
          <p:cNvPr id="2" name="タイトル 1"/>
          <p:cNvSpPr>
            <a:spLocks noGrp="1"/>
          </p:cNvSpPr>
          <p:nvPr>
            <p:ph type="ctrTitle"/>
          </p:nvPr>
        </p:nvSpPr>
        <p:spPr>
          <a:xfrm>
            <a:off x="685800" y="1571612"/>
            <a:ext cx="8077200" cy="787532"/>
          </a:xfrm>
        </p:spPr>
        <p:txBody>
          <a:bodyPr tIns="0" bIns="0" anchor="t"/>
          <a:lstStyle>
            <a:lvl1pPr algn="ctr">
              <a:defRPr sz="3600" b="1">
                <a:solidFill>
                  <a:schemeClr val="tx1"/>
                </a:solidFill>
              </a:defRPr>
            </a:lvl1pPr>
            <a:extLst/>
          </a:lstStyle>
          <a:p>
            <a:r>
              <a:rPr lang="ja-JP" altLang="en-US" smtClean="0"/>
              <a:t>マスタ タイトルの書式設定</a:t>
            </a:r>
            <a:endParaRPr lang="en-US" dirty="0"/>
          </a:p>
        </p:txBody>
      </p:sp>
      <p:sp>
        <p:nvSpPr>
          <p:cNvPr id="3" name="サブタイトル 2"/>
          <p:cNvSpPr>
            <a:spLocks noGrp="1"/>
          </p:cNvSpPr>
          <p:nvPr>
            <p:ph type="subTitle" idx="1"/>
          </p:nvPr>
        </p:nvSpPr>
        <p:spPr>
          <a:xfrm>
            <a:off x="685801" y="3143248"/>
            <a:ext cx="8077200" cy="1113862"/>
          </a:xfrm>
        </p:spPr>
        <p:txBody>
          <a:bodyPr lIns="118872" tIns="0" rIns="45720" bIns="0" anchor="b"/>
          <a:lstStyle>
            <a:lvl1pPr marL="0" indent="0" algn="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ja-JP" altLang="en-US" smtClean="0"/>
              <a:t>マスタ サブタイトルの書式設定</a:t>
            </a:r>
            <a:endParaRPr lang="en-US" dirty="0"/>
          </a:p>
        </p:txBody>
      </p:sp>
      <p:sp>
        <p:nvSpPr>
          <p:cNvPr id="15" name="コンテンツ プレースホルダ 14"/>
          <p:cNvSpPr>
            <a:spLocks noGrp="1"/>
          </p:cNvSpPr>
          <p:nvPr>
            <p:ph sz="quarter" idx="10"/>
          </p:nvPr>
        </p:nvSpPr>
        <p:spPr>
          <a:xfrm>
            <a:off x="571472" y="6429396"/>
            <a:ext cx="2428875" cy="285750"/>
          </a:xfrm>
        </p:spPr>
        <p:txBody>
          <a:bodyPr>
            <a:noAutofit/>
          </a:bodyPr>
          <a:lstStyle>
            <a:lvl1pPr>
              <a:defRPr sz="1200"/>
            </a:lvl1pPr>
            <a:lvl2pPr>
              <a:defRPr sz="1200"/>
            </a:lvl2pPr>
            <a:lvl3pPr>
              <a:defRPr sz="1200"/>
            </a:lvl3pPr>
            <a:lvl4pPr>
              <a:defRPr sz="1200"/>
            </a:lvl4pPr>
            <a:lvl5pPr>
              <a:defRPr sz="1200"/>
            </a:lvl5pPr>
          </a:lstStyle>
          <a:p>
            <a:pPr lvl="0"/>
            <a:r>
              <a:rPr lang="ja-JP" altLang="en-US" smtClean="0"/>
              <a:t>マスタ テキストの書式設定</a:t>
            </a:r>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97080"/>
            <a:ext cx="8229600" cy="416032"/>
          </a:xfrm>
        </p:spPr>
        <p:txBody>
          <a:bodyPr/>
          <a:lstStyle>
            <a:lvl1pPr>
              <a:defRPr sz="2800"/>
            </a:lvl1pPr>
            <a:extLst/>
          </a:lstStyle>
          <a:p>
            <a:r>
              <a:rPr lang="ja-JP" altLang="en-US" smtClean="0"/>
              <a:t>マスタ タイトルの書式設定</a:t>
            </a:r>
            <a:endParaRPr lang="en-US" dirty="0"/>
          </a:p>
        </p:txBody>
      </p:sp>
      <p:sp>
        <p:nvSpPr>
          <p:cNvPr id="3" name="コンテンツ プレースホルダ 2"/>
          <p:cNvSpPr>
            <a:spLocks noGrp="1"/>
          </p:cNvSpPr>
          <p:nvPr>
            <p:ph idx="1"/>
          </p:nvPr>
        </p:nvSpPr>
        <p:spPr/>
        <p:txBody>
          <a:bodyPr/>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3"/>
          <p:cNvSpPr>
            <a:spLocks noGrp="1"/>
          </p:cNvSpPr>
          <p:nvPr>
            <p:ph type="dt" sz="half" idx="10"/>
          </p:nvPr>
        </p:nvSpPr>
        <p:spPr/>
        <p:txBody>
          <a:bodyPr/>
          <a:lstStyle>
            <a:lvl1pPr>
              <a:defRPr sz="1200">
                <a:solidFill>
                  <a:schemeClr val="tx1">
                    <a:tint val="95000"/>
                  </a:schemeClr>
                </a:solidFill>
              </a:defRPr>
            </a:lvl1pPr>
          </a:lstStyle>
          <a:p>
            <a:pPr>
              <a:defRPr/>
            </a:pPr>
            <a:fld id="{901BCA6F-7E12-4952-972F-7A006C7FFD5C}" type="datetime1">
              <a:rPr lang="ja-JP" altLang="en-US"/>
              <a:pPr>
                <a:defRPr/>
              </a:pPr>
              <a:t>2013/10/24</a:t>
            </a:fld>
            <a:endParaRPr lang="ja-JP" altLang="en-US" dirty="0"/>
          </a:p>
        </p:txBody>
      </p:sp>
      <p:sp>
        <p:nvSpPr>
          <p:cNvPr id="5" name="フッター プレースホルダ 4"/>
          <p:cNvSpPr>
            <a:spLocks noGrp="1"/>
          </p:cNvSpPr>
          <p:nvPr>
            <p:ph type="ftr" sz="quarter" idx="11"/>
          </p:nvPr>
        </p:nvSpPr>
        <p:spPr/>
        <p:txBody>
          <a:bodyPr/>
          <a:lstStyle>
            <a:lvl1pPr algn="l">
              <a:defRPr sz="1200">
                <a:solidFill>
                  <a:schemeClr val="tx1">
                    <a:tint val="95000"/>
                  </a:schemeClr>
                </a:solidFill>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sz="1200">
                <a:solidFill>
                  <a:schemeClr val="tx1">
                    <a:tint val="95000"/>
                  </a:schemeClr>
                </a:solidFill>
              </a:defRPr>
            </a:lvl1pPr>
          </a:lstStyle>
          <a:p>
            <a:pPr>
              <a:defRPr/>
            </a:pPr>
            <a:fld id="{C90D651E-858F-4495-ADC9-7922E391B54B}" type="slidenum">
              <a:rPr lang="ja-JP" altLang="en-US"/>
              <a:pPr>
                <a:defRPr/>
              </a:pPr>
              <a:t>&lt;#&gt;</a:t>
            </a:fld>
            <a:endParaRPr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sz="1200">
                <a:solidFill>
                  <a:schemeClr val="tx1">
                    <a:tint val="95000"/>
                  </a:schemeClr>
                </a:solidFill>
              </a:defRPr>
            </a:lvl1pPr>
          </a:lstStyle>
          <a:p>
            <a:pPr>
              <a:defRPr/>
            </a:pPr>
            <a:fld id="{60AF01F5-8985-4CFB-AC5A-808BF2EF5893}" type="datetime1">
              <a:rPr lang="ja-JP" altLang="en-US"/>
              <a:pPr>
                <a:defRPr/>
              </a:pPr>
              <a:t>2013/10/24</a:t>
            </a:fld>
            <a:endParaRPr lang="ja-JP" altLang="en-US" dirty="0"/>
          </a:p>
        </p:txBody>
      </p:sp>
      <p:sp>
        <p:nvSpPr>
          <p:cNvPr id="3" name="フッター プレースホルダ 2"/>
          <p:cNvSpPr>
            <a:spLocks noGrp="1"/>
          </p:cNvSpPr>
          <p:nvPr>
            <p:ph type="ftr" sz="quarter" idx="11"/>
          </p:nvPr>
        </p:nvSpPr>
        <p:spPr/>
        <p:txBody>
          <a:bodyPr/>
          <a:lstStyle>
            <a:lvl1pPr algn="l">
              <a:defRPr sz="1200">
                <a:solidFill>
                  <a:schemeClr val="tx1">
                    <a:tint val="95000"/>
                  </a:schemeClr>
                </a:solidFill>
              </a:defRPr>
            </a:lvl1pPr>
          </a:lstStyle>
          <a:p>
            <a:pPr>
              <a:defRPr/>
            </a:pPr>
            <a:endParaRPr lang="ja-JP" altLang="en-US"/>
          </a:p>
        </p:txBody>
      </p:sp>
      <p:sp>
        <p:nvSpPr>
          <p:cNvPr id="4" name="スライド番号プレースホルダ 3"/>
          <p:cNvSpPr>
            <a:spLocks noGrp="1"/>
          </p:cNvSpPr>
          <p:nvPr>
            <p:ph type="sldNum" sz="quarter" idx="12"/>
          </p:nvPr>
        </p:nvSpPr>
        <p:spPr/>
        <p:txBody>
          <a:bodyPr/>
          <a:lstStyle>
            <a:lvl1pPr>
              <a:defRPr sz="1200">
                <a:solidFill>
                  <a:schemeClr val="tx1">
                    <a:tint val="95000"/>
                  </a:schemeClr>
                </a:solidFill>
              </a:defRPr>
            </a:lvl1pPr>
          </a:lstStyle>
          <a:p>
            <a:pPr>
              <a:defRPr/>
            </a:pPr>
            <a:fld id="{D1D034A5-BB9D-4B78-9271-9EB69F909255}" type="slidenum">
              <a:rPr lang="ja-JP" altLang="en-US"/>
              <a:pPr>
                <a:defRPr/>
              </a:pPr>
              <a:t>&lt;#&gt;</a:t>
            </a:fld>
            <a:endParaRPr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4" descr="C:\Documents and Settings\yasugi\My Documents\My Pictures\sharplogo.gif"/>
          <p:cNvPicPr>
            <a:picLocks noChangeAspect="1" noChangeArrowheads="1"/>
          </p:cNvPicPr>
          <p:nvPr userDrawn="1"/>
        </p:nvPicPr>
        <p:blipFill>
          <a:blip r:embed="rId5" cstate="print"/>
          <a:srcRect/>
          <a:stretch>
            <a:fillRect/>
          </a:stretch>
        </p:blipFill>
        <p:spPr bwMode="auto">
          <a:xfrm>
            <a:off x="107950" y="6488113"/>
            <a:ext cx="1543050" cy="369887"/>
          </a:xfrm>
          <a:prstGeom prst="rect">
            <a:avLst/>
          </a:prstGeom>
          <a:noFill/>
          <a:ln w="9525">
            <a:noFill/>
            <a:miter lim="800000"/>
            <a:headEnd/>
            <a:tailEnd/>
          </a:ln>
        </p:spPr>
      </p:pic>
      <p:sp>
        <p:nvSpPr>
          <p:cNvPr id="10" name="正方形/長方形 9"/>
          <p:cNvSpPr/>
          <p:nvPr/>
        </p:nvSpPr>
        <p:spPr bwMode="invGray">
          <a:xfrm>
            <a:off x="0" y="596900"/>
            <a:ext cx="9144000" cy="17463"/>
          </a:xfrm>
          <a:prstGeom prst="rect">
            <a:avLst/>
          </a:prstGeom>
          <a:solidFill>
            <a:srgbClr val="002060"/>
          </a:solidFill>
          <a:ln w="48000" cap="flat" cmpd="thickThin" algn="ctr">
            <a:noFill/>
            <a:prstDash val="solid"/>
          </a:ln>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kumimoji="0" lang="en-US" dirty="0"/>
          </a:p>
        </p:txBody>
      </p:sp>
      <p:sp>
        <p:nvSpPr>
          <p:cNvPr id="7" name="正方形/長方形 6"/>
          <p:cNvSpPr/>
          <p:nvPr/>
        </p:nvSpPr>
        <p:spPr bwMode="ltGray">
          <a:xfrm>
            <a:off x="0" y="0"/>
            <a:ext cx="9144000" cy="571500"/>
          </a:xfrm>
          <a:prstGeom prst="rect">
            <a:avLst/>
          </a:prstGeom>
          <a:solidFill>
            <a:schemeClr val="accent3">
              <a:lumMod val="50000"/>
            </a:schemeClr>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kumimoji="0" lang="en-US" dirty="0"/>
          </a:p>
        </p:txBody>
      </p:sp>
      <p:sp>
        <p:nvSpPr>
          <p:cNvPr id="1028" name="タイトル プレースホルダ 1"/>
          <p:cNvSpPr>
            <a:spLocks noGrp="1"/>
          </p:cNvSpPr>
          <p:nvPr>
            <p:ph type="title"/>
          </p:nvPr>
        </p:nvSpPr>
        <p:spPr bwMode="auto">
          <a:xfrm>
            <a:off x="457200" y="84138"/>
            <a:ext cx="8229600" cy="419100"/>
          </a:xfrm>
          <a:prstGeom prst="rect">
            <a:avLst/>
          </a:prstGeom>
          <a:noFill/>
          <a:ln w="9525">
            <a:noFill/>
            <a:miter lim="800000"/>
            <a:headEnd/>
            <a:tailEnd/>
          </a:ln>
        </p:spPr>
        <p:txBody>
          <a:bodyPr vert="horz" wrap="square" lIns="91440" tIns="45720" rIns="45720" bIns="45720" numCol="1" anchor="ctr" anchorCtr="0" compatLnSpc="1">
            <a:prstTxWarp prst="textNoShape">
              <a:avLst/>
            </a:prstTxWarp>
          </a:bodyPr>
          <a:lstStyle/>
          <a:p>
            <a:pPr lvl="0"/>
            <a:r>
              <a:rPr lang="ja-JP" altLang="en-US" smtClean="0"/>
              <a:t>マスタタイトル </a:t>
            </a:r>
            <a:r>
              <a:rPr lang="en-US" altLang="ja-JP" smtClean="0"/>
              <a:t>(Master Title)</a:t>
            </a:r>
            <a:endParaRPr lang="ja-JP" altLang="en-US" smtClean="0"/>
          </a:p>
        </p:txBody>
      </p:sp>
      <p:sp>
        <p:nvSpPr>
          <p:cNvPr id="1029" name="テキスト プレースホルダ 2"/>
          <p:cNvSpPr>
            <a:spLocks noGrp="1"/>
          </p:cNvSpPr>
          <p:nvPr>
            <p:ph type="body" idx="1"/>
          </p:nvPr>
        </p:nvSpPr>
        <p:spPr bwMode="auto">
          <a:xfrm>
            <a:off x="457200" y="785813"/>
            <a:ext cx="8229600" cy="5614987"/>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fontAlgn="auto" latinLnBrk="0" hangingPunct="1">
              <a:spcBef>
                <a:spcPts val="0"/>
              </a:spcBef>
              <a:spcAft>
                <a:spcPts val="0"/>
              </a:spcAft>
              <a:defRPr kumimoji="1" sz="1000">
                <a:solidFill>
                  <a:schemeClr val="tx1"/>
                </a:solidFill>
                <a:latin typeface="+mn-lt"/>
                <a:ea typeface="+mn-ea"/>
              </a:defRPr>
            </a:lvl1pPr>
            <a:extLst/>
          </a:lstStyle>
          <a:p>
            <a:pPr>
              <a:defRPr/>
            </a:pPr>
            <a:fld id="{3516AB99-F586-4AA3-B7A5-43F854553020}" type="datetime1">
              <a:rPr lang="ja-JP" altLang="en-US"/>
              <a:pPr>
                <a:defRPr/>
              </a:pPr>
              <a:t>2013/10/24</a:t>
            </a:fld>
            <a:endParaRPr lang="ja-JP" altLang="en-US" dirty="0"/>
          </a:p>
        </p:txBody>
      </p:sp>
      <p:sp>
        <p:nvSpPr>
          <p:cNvPr id="5" name="フッター プレースホルダ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r" eaLnBrk="1" fontAlgn="auto" latinLnBrk="0" hangingPunct="1">
              <a:spcBef>
                <a:spcPts val="0"/>
              </a:spcBef>
              <a:spcAft>
                <a:spcPts val="0"/>
              </a:spcAft>
              <a:defRPr kumimoji="1" sz="1000">
                <a:solidFill>
                  <a:schemeClr val="tx1"/>
                </a:solidFill>
                <a:latin typeface="+mn-lt"/>
                <a:ea typeface="+mn-ea"/>
              </a:defRPr>
            </a:lvl1pPr>
            <a:extLst/>
          </a:lstStyle>
          <a:p>
            <a:pPr>
              <a:defRPr/>
            </a:pPr>
            <a:endParaRPr lang="ja-JP" altLang="en-US"/>
          </a:p>
        </p:txBody>
      </p:sp>
      <p:sp>
        <p:nvSpPr>
          <p:cNvPr id="6" name="スライド番号プレースホルダ 5"/>
          <p:cNvSpPr>
            <a:spLocks noGrp="1"/>
          </p:cNvSpPr>
          <p:nvPr>
            <p:ph type="sldNum" sz="quarter" idx="4"/>
          </p:nvPr>
        </p:nvSpPr>
        <p:spPr>
          <a:xfrm>
            <a:off x="8204200" y="6477000"/>
            <a:ext cx="733425" cy="274638"/>
          </a:xfrm>
          <a:prstGeom prst="rect">
            <a:avLst/>
          </a:prstGeom>
        </p:spPr>
        <p:txBody>
          <a:bodyPr vert="horz" bIns="0" rtlCol="0" anchor="b"/>
          <a:lstStyle>
            <a:lvl1pPr algn="r" eaLnBrk="1" fontAlgn="auto" latinLnBrk="0" hangingPunct="1">
              <a:spcBef>
                <a:spcPts val="0"/>
              </a:spcBef>
              <a:spcAft>
                <a:spcPts val="0"/>
              </a:spcAft>
              <a:defRPr kumimoji="1" sz="1400">
                <a:solidFill>
                  <a:schemeClr val="tx2">
                    <a:shade val="50000"/>
                  </a:schemeClr>
                </a:solidFill>
                <a:latin typeface="+mn-lt"/>
                <a:ea typeface="+mn-ea"/>
              </a:defRPr>
            </a:lvl1pPr>
            <a:extLst/>
          </a:lstStyle>
          <a:p>
            <a:pPr>
              <a:defRPr/>
            </a:pPr>
            <a:fld id="{94EA9006-7528-46C7-9D90-8D71DCC2BD72}" type="slidenum">
              <a:rPr lang="ja-JP" altLang="en-US"/>
              <a:pPr>
                <a:defRPr/>
              </a:pPr>
              <a:t>&lt;#&gt;</a:t>
            </a:fld>
            <a:endParaRPr lang="ja-JP" altLang="en-US" dirty="0"/>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Lst>
  <p:hf hdr="0" ftr="0" dt="0"/>
  <p:txStyles>
    <p:titleStyle>
      <a:lvl1pPr algn="l" rtl="0" eaLnBrk="0" fontAlgn="base" hangingPunct="0">
        <a:spcBef>
          <a:spcPct val="0"/>
        </a:spcBef>
        <a:spcAft>
          <a:spcPct val="0"/>
        </a:spcAft>
        <a:defRPr kumimoji="1" sz="2800" b="1" kern="1200">
          <a:solidFill>
            <a:schemeClr val="bg1"/>
          </a:solidFill>
          <a:latin typeface="+mj-lt"/>
          <a:ea typeface="+mj-ea"/>
          <a:cs typeface="+mj-cs"/>
        </a:defRPr>
      </a:lvl1pPr>
      <a:lvl2pPr algn="l" rtl="0" eaLnBrk="0" fontAlgn="base" hangingPunct="0">
        <a:spcBef>
          <a:spcPct val="0"/>
        </a:spcBef>
        <a:spcAft>
          <a:spcPct val="0"/>
        </a:spcAft>
        <a:defRPr kumimoji="1" sz="2800" b="1">
          <a:solidFill>
            <a:schemeClr val="bg1"/>
          </a:solidFill>
          <a:latin typeface="Tahoma" pitchFamily="34" charset="0"/>
          <a:ea typeface="ＭＳ Ｐゴシック" charset="-128"/>
        </a:defRPr>
      </a:lvl2pPr>
      <a:lvl3pPr algn="l" rtl="0" eaLnBrk="0" fontAlgn="base" hangingPunct="0">
        <a:spcBef>
          <a:spcPct val="0"/>
        </a:spcBef>
        <a:spcAft>
          <a:spcPct val="0"/>
        </a:spcAft>
        <a:defRPr kumimoji="1" sz="2800" b="1">
          <a:solidFill>
            <a:schemeClr val="bg1"/>
          </a:solidFill>
          <a:latin typeface="Tahoma" pitchFamily="34" charset="0"/>
          <a:ea typeface="ＭＳ Ｐゴシック" charset="-128"/>
        </a:defRPr>
      </a:lvl3pPr>
      <a:lvl4pPr algn="l" rtl="0" eaLnBrk="0" fontAlgn="base" hangingPunct="0">
        <a:spcBef>
          <a:spcPct val="0"/>
        </a:spcBef>
        <a:spcAft>
          <a:spcPct val="0"/>
        </a:spcAft>
        <a:defRPr kumimoji="1" sz="2800" b="1">
          <a:solidFill>
            <a:schemeClr val="bg1"/>
          </a:solidFill>
          <a:latin typeface="Tahoma" pitchFamily="34" charset="0"/>
          <a:ea typeface="ＭＳ Ｐゴシック" charset="-128"/>
        </a:defRPr>
      </a:lvl4pPr>
      <a:lvl5pPr algn="l" rtl="0" eaLnBrk="0" fontAlgn="base" hangingPunct="0">
        <a:spcBef>
          <a:spcPct val="0"/>
        </a:spcBef>
        <a:spcAft>
          <a:spcPct val="0"/>
        </a:spcAft>
        <a:defRPr kumimoji="1" sz="2800" b="1">
          <a:solidFill>
            <a:schemeClr val="bg1"/>
          </a:solidFill>
          <a:latin typeface="Tahoma" pitchFamily="34" charset="0"/>
          <a:ea typeface="ＭＳ Ｐゴシック" charset="-128"/>
        </a:defRPr>
      </a:lvl5pPr>
      <a:lvl6pPr marL="457200" algn="l" rtl="0" eaLnBrk="1" fontAlgn="base" hangingPunct="1">
        <a:spcBef>
          <a:spcPct val="0"/>
        </a:spcBef>
        <a:spcAft>
          <a:spcPct val="0"/>
        </a:spcAft>
        <a:defRPr kumimoji="1" sz="2800" b="1">
          <a:solidFill>
            <a:schemeClr val="bg1"/>
          </a:solidFill>
          <a:latin typeface="Verdana" pitchFamily="34" charset="0"/>
          <a:ea typeface="HGｺﾞｼｯｸM" pitchFamily="49" charset="-128"/>
        </a:defRPr>
      </a:lvl6pPr>
      <a:lvl7pPr marL="914400" algn="l" rtl="0" eaLnBrk="1" fontAlgn="base" hangingPunct="1">
        <a:spcBef>
          <a:spcPct val="0"/>
        </a:spcBef>
        <a:spcAft>
          <a:spcPct val="0"/>
        </a:spcAft>
        <a:defRPr kumimoji="1" sz="2800" b="1">
          <a:solidFill>
            <a:schemeClr val="bg1"/>
          </a:solidFill>
          <a:latin typeface="Verdana" pitchFamily="34" charset="0"/>
          <a:ea typeface="HGｺﾞｼｯｸM" pitchFamily="49" charset="-128"/>
        </a:defRPr>
      </a:lvl7pPr>
      <a:lvl8pPr marL="1371600" algn="l" rtl="0" eaLnBrk="1" fontAlgn="base" hangingPunct="1">
        <a:spcBef>
          <a:spcPct val="0"/>
        </a:spcBef>
        <a:spcAft>
          <a:spcPct val="0"/>
        </a:spcAft>
        <a:defRPr kumimoji="1" sz="2800" b="1">
          <a:solidFill>
            <a:schemeClr val="bg1"/>
          </a:solidFill>
          <a:latin typeface="Verdana" pitchFamily="34" charset="0"/>
          <a:ea typeface="HGｺﾞｼｯｸM" pitchFamily="49" charset="-128"/>
        </a:defRPr>
      </a:lvl8pPr>
      <a:lvl9pPr marL="1828800" algn="l" rtl="0" eaLnBrk="1" fontAlgn="base" hangingPunct="1">
        <a:spcBef>
          <a:spcPct val="0"/>
        </a:spcBef>
        <a:spcAft>
          <a:spcPct val="0"/>
        </a:spcAft>
        <a:defRPr kumimoji="1" sz="2800" b="1">
          <a:solidFill>
            <a:schemeClr val="bg1"/>
          </a:solidFill>
          <a:latin typeface="Verdana" pitchFamily="34" charset="0"/>
          <a:ea typeface="HGｺﾞｼｯｸM" pitchFamily="49" charset="-128"/>
        </a:defRPr>
      </a:lvl9pPr>
      <a:extLst/>
    </p:titleStyle>
    <p:bodyStyle>
      <a:lvl1pPr marL="360363" indent="-241300" algn="l" rtl="0" eaLnBrk="0" fontAlgn="base" hangingPunct="0">
        <a:spcBef>
          <a:spcPct val="0"/>
        </a:spcBef>
        <a:spcAft>
          <a:spcPct val="0"/>
        </a:spcAft>
        <a:buClr>
          <a:srgbClr val="0E2C3E"/>
        </a:buClr>
        <a:buSzPct val="80000"/>
        <a:buFont typeface="Wingdings 2" pitchFamily="18" charset="2"/>
        <a:buChar char=""/>
        <a:defRPr kumimoji="1" sz="2400" kern="1200">
          <a:solidFill>
            <a:schemeClr val="tx1"/>
          </a:solidFill>
          <a:latin typeface="+mn-lt"/>
          <a:ea typeface="+mn-ea"/>
          <a:cs typeface="+mn-cs"/>
        </a:defRPr>
      </a:lvl1pPr>
      <a:lvl2pPr marL="622300" indent="-261938" algn="l" rtl="0" eaLnBrk="0" fontAlgn="base" hangingPunct="0">
        <a:spcBef>
          <a:spcPct val="20000"/>
        </a:spcBef>
        <a:spcAft>
          <a:spcPct val="0"/>
        </a:spcAft>
        <a:buClr>
          <a:srgbClr val="14425D"/>
        </a:buClr>
        <a:buSzPct val="90000"/>
        <a:buFont typeface="Wingdings" pitchFamily="2" charset="2"/>
        <a:buChar char=""/>
        <a:defRPr kumimoji="1" sz="2000" kern="1200">
          <a:solidFill>
            <a:schemeClr val="tx1"/>
          </a:solidFill>
          <a:latin typeface="+mn-lt"/>
          <a:ea typeface="+mn-ea"/>
          <a:cs typeface="+mn-cs"/>
        </a:defRPr>
      </a:lvl2pPr>
      <a:lvl3pPr marL="808038" indent="-185738" algn="l" rtl="0" eaLnBrk="0" fontAlgn="base" hangingPunct="0">
        <a:spcBef>
          <a:spcPct val="20000"/>
        </a:spcBef>
        <a:spcAft>
          <a:spcPct val="0"/>
        </a:spcAft>
        <a:buClr>
          <a:srgbClr val="4EA5D8"/>
        </a:buClr>
        <a:buFont typeface="Arial" pitchFamily="34" charset="0"/>
        <a:buChar char="▪"/>
        <a:defRPr kumimoji="1" kern="1200">
          <a:solidFill>
            <a:schemeClr val="tx1"/>
          </a:solidFill>
          <a:latin typeface="+mn-lt"/>
          <a:ea typeface="+mn-ea"/>
          <a:cs typeface="+mn-cs"/>
        </a:defRPr>
      </a:lvl3pPr>
      <a:lvl4pPr marL="982663" indent="-174625" algn="l" rtl="0" eaLnBrk="0" fontAlgn="base" hangingPunct="0">
        <a:spcBef>
          <a:spcPct val="20000"/>
        </a:spcBef>
        <a:spcAft>
          <a:spcPct val="0"/>
        </a:spcAft>
        <a:buClr>
          <a:srgbClr val="4EA5D8"/>
        </a:buClr>
        <a:buFont typeface="Arial" pitchFamily="34" charset="0"/>
        <a:buChar char="▪"/>
        <a:defRPr kumimoji="1" kern="1200">
          <a:solidFill>
            <a:schemeClr val="tx1"/>
          </a:solidFill>
          <a:latin typeface="+mn-lt"/>
          <a:ea typeface="+mn-ea"/>
          <a:cs typeface="+mn-cs"/>
        </a:defRPr>
      </a:lvl4pPr>
      <a:lvl5pPr marL="1166813" indent="-184150" algn="l" rtl="0" eaLnBrk="0" fontAlgn="base" hangingPunct="0">
        <a:spcBef>
          <a:spcPct val="20000"/>
        </a:spcBef>
        <a:spcAft>
          <a:spcPct val="0"/>
        </a:spcAft>
        <a:buClr>
          <a:srgbClr val="4EA5D8"/>
        </a:buClr>
        <a:buFont typeface="Wingdings 3" pitchFamily="18" charset="2"/>
        <a:buChar char=""/>
        <a:defRPr kumimoji="1" lang="en-US"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1"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1"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1"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1" sz="18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タイトル 3"/>
          <p:cNvSpPr>
            <a:spLocks noGrp="1"/>
          </p:cNvSpPr>
          <p:nvPr>
            <p:ph type="ctrTitle"/>
          </p:nvPr>
        </p:nvSpPr>
        <p:spPr>
          <a:xfrm>
            <a:off x="685800" y="836712"/>
            <a:ext cx="8077200" cy="2267582"/>
          </a:xfrm>
        </p:spPr>
        <p:txBody>
          <a:bodyPr/>
          <a:lstStyle/>
          <a:p>
            <a:pPr eaLnBrk="1" hangingPunct="1">
              <a:lnSpc>
                <a:spcPts val="5200"/>
              </a:lnSpc>
              <a:spcBef>
                <a:spcPts val="1200"/>
              </a:spcBef>
            </a:pPr>
            <a:r>
              <a:rPr lang="en-CA" altLang="ja-JP" sz="3200" b="0" dirty="0" smtClean="0"/>
              <a:t>MV-HEVC/SHVC HLS:</a:t>
            </a:r>
            <a:br>
              <a:rPr lang="en-CA" altLang="ja-JP" sz="3200" b="0" dirty="0" smtClean="0"/>
            </a:br>
            <a:r>
              <a:rPr lang="en-CA" altLang="ja-JP" sz="3200" dirty="0" smtClean="0"/>
              <a:t>On conversion to ROI-oriented </a:t>
            </a:r>
            <a:br>
              <a:rPr lang="en-CA" altLang="ja-JP" sz="3200" dirty="0" smtClean="0"/>
            </a:br>
            <a:r>
              <a:rPr lang="en-CA" altLang="ja-JP" sz="3200" dirty="0" smtClean="0"/>
              <a:t>multi-layer bitstream </a:t>
            </a:r>
            <a:r>
              <a:rPr lang="en-US" altLang="ja-JP" sz="3200" dirty="0" smtClean="0"/>
              <a:t/>
            </a:r>
            <a:br>
              <a:rPr lang="en-US" altLang="ja-JP" sz="3200" dirty="0" smtClean="0"/>
            </a:br>
            <a:r>
              <a:rPr lang="en-US" altLang="ja-JP" sz="3200" b="0" dirty="0" smtClean="0"/>
              <a:t>(JCTVC-O0056, JCT3V-F0033)</a:t>
            </a:r>
            <a:endParaRPr lang="ja-JP" altLang="en-US" sz="3200" b="0" dirty="0" smtClean="0"/>
          </a:p>
        </p:txBody>
      </p:sp>
      <p:sp>
        <p:nvSpPr>
          <p:cNvPr id="5123" name="コンテンツ プレースホルダ 5"/>
          <p:cNvSpPr>
            <a:spLocks noGrp="1"/>
          </p:cNvSpPr>
          <p:nvPr>
            <p:ph sz="quarter" idx="10"/>
          </p:nvPr>
        </p:nvSpPr>
        <p:spPr>
          <a:xfrm>
            <a:off x="571500" y="6381328"/>
            <a:ext cx="4360540" cy="428625"/>
          </a:xfrm>
        </p:spPr>
        <p:txBody>
          <a:bodyPr/>
          <a:lstStyle/>
          <a:p>
            <a:pPr eaLnBrk="1" hangingPunct="1">
              <a:buNone/>
            </a:pPr>
            <a:r>
              <a:rPr lang="en-US" altLang="ja-JP" dirty="0" smtClean="0"/>
              <a:t>JCT-VC 15</a:t>
            </a:r>
            <a:r>
              <a:rPr lang="en-US" altLang="ja-JP" baseline="30000" dirty="0" smtClean="0"/>
              <a:t>th</a:t>
            </a:r>
            <a:r>
              <a:rPr lang="en-US" altLang="ja-JP" dirty="0" smtClean="0"/>
              <a:t>  Meeting in Geneva, CH, 23 Oct. - 2</a:t>
            </a:r>
            <a:r>
              <a:rPr lang="en-CA" altLang="ja-JP" dirty="0" smtClean="0"/>
              <a:t> Nov. 2013</a:t>
            </a:r>
          </a:p>
          <a:p>
            <a:pPr eaLnBrk="1" hangingPunct="1">
              <a:buNone/>
            </a:pPr>
            <a:r>
              <a:rPr lang="en-CA" altLang="ja-JP" dirty="0" smtClean="0"/>
              <a:t>JCT-3V 6</a:t>
            </a:r>
            <a:r>
              <a:rPr lang="en-CA" altLang="ja-JP" baseline="30000" dirty="0" smtClean="0"/>
              <a:t>th</a:t>
            </a:r>
            <a:r>
              <a:rPr lang="en-CA" altLang="ja-JP" dirty="0" smtClean="0"/>
              <a:t> Meeting </a:t>
            </a:r>
            <a:r>
              <a:rPr lang="en-US" altLang="ja-JP" dirty="0"/>
              <a:t>in Geneva, CH, 23 Oct. - 2</a:t>
            </a:r>
            <a:r>
              <a:rPr lang="en-CA" altLang="ja-JP" dirty="0"/>
              <a:t> Nov. 2013</a:t>
            </a:r>
            <a:endParaRPr lang="ja-JP" altLang="en-US" dirty="0" smtClean="0"/>
          </a:p>
        </p:txBody>
      </p:sp>
      <p:sp>
        <p:nvSpPr>
          <p:cNvPr id="5124" name="サブタイトル 6"/>
          <p:cNvSpPr>
            <a:spLocks noGrp="1"/>
          </p:cNvSpPr>
          <p:nvPr>
            <p:ph type="subTitle" idx="1"/>
          </p:nvPr>
        </p:nvSpPr>
        <p:spPr>
          <a:xfrm>
            <a:off x="1258888" y="3646339"/>
            <a:ext cx="7561262" cy="1366837"/>
          </a:xfrm>
        </p:spPr>
        <p:txBody>
          <a:bodyPr/>
          <a:lstStyle/>
          <a:p>
            <a:pPr eaLnBrk="1" hangingPunct="1"/>
            <a:endParaRPr lang="en-US" altLang="ja-JP" dirty="0" smtClean="0"/>
          </a:p>
          <a:p>
            <a:pPr eaLnBrk="1" hangingPunct="1"/>
            <a:r>
              <a:rPr lang="en-US" altLang="ja-JP" dirty="0" smtClean="0"/>
              <a:t>Tomoyuki Yamamoto, Tomohiro </a:t>
            </a:r>
            <a:r>
              <a:rPr lang="en-US" altLang="ja-JP" dirty="0" err="1" smtClean="0"/>
              <a:t>Ikai</a:t>
            </a:r>
            <a:r>
              <a:rPr lang="en-US" altLang="ja-JP" dirty="0" smtClean="0"/>
              <a:t>, Takeshi Tsukuba</a:t>
            </a:r>
          </a:p>
          <a:p>
            <a:pPr eaLnBrk="1" hangingPunct="1"/>
            <a:r>
              <a:rPr lang="en-US" altLang="ja-JP" dirty="0" smtClean="0"/>
              <a:t>SHARP Corporation</a:t>
            </a:r>
          </a:p>
          <a:p>
            <a:pPr eaLnBrk="1" hangingPunct="1"/>
            <a:endParaRPr lang="en-US" altLang="ja-JP"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Conclusion</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This contribution introduces:</a:t>
            </a:r>
            <a:endParaRPr kumimoji="1" lang="en-US" altLang="ja-JP" dirty="0" smtClean="0"/>
          </a:p>
          <a:p>
            <a:pPr lvl="1"/>
            <a:r>
              <a:rPr lang="en-US" altLang="ja-JP" dirty="0" smtClean="0"/>
              <a:t>ROI-capable scalable video application</a:t>
            </a:r>
          </a:p>
          <a:p>
            <a:pPr lvl="1"/>
            <a:r>
              <a:rPr lang="en-US" altLang="ja-JP" dirty="0" smtClean="0"/>
              <a:t>rewriting process by disposing non-significant VCL NALU and changing EL picture size.</a:t>
            </a:r>
          </a:p>
          <a:p>
            <a:pPr lvl="1">
              <a:buNone/>
            </a:pPr>
            <a:endParaRPr kumimoji="1" lang="en-US" altLang="ja-JP" dirty="0" smtClean="0"/>
          </a:p>
          <a:p>
            <a:r>
              <a:rPr lang="en-US" altLang="ja-JP" dirty="0" smtClean="0"/>
              <a:t>This contribution proposes modifications to keep EL and BL phase alignment before and after rewriting.</a:t>
            </a:r>
          </a:p>
          <a:p>
            <a:pPr lvl="1"/>
            <a:r>
              <a:rPr lang="en-US" altLang="ja-JP" dirty="0" smtClean="0"/>
              <a:t>Option 1: In SPS, signal pixel position where EL pixel position corresponds to BL integer pixel position.</a:t>
            </a:r>
            <a:endParaRPr lang="ja-JP" altLang="ja-JP" dirty="0" smtClean="0"/>
          </a:p>
          <a:p>
            <a:pPr lvl="1"/>
            <a:r>
              <a:rPr lang="en-US" altLang="ja-JP" dirty="0" smtClean="0"/>
              <a:t>Option 2: In SPS, signal phase offset between top-left EL pixel and corresponding BL pixel.</a:t>
            </a:r>
            <a:endParaRPr lang="ja-JP" altLang="ja-JP" dirty="0" smtClean="0"/>
          </a:p>
          <a:p>
            <a:pPr lvl="1"/>
            <a:endParaRPr lang="en-US" altLang="ja-JP" dirty="0" smtClean="0"/>
          </a:p>
          <a:p>
            <a:r>
              <a:rPr lang="en-US" altLang="ja-JP" dirty="0" smtClean="0"/>
              <a:t>It is recommended to agree on supporting ROI-capable scalable video application in SHVC, and adopt proposed modification.</a:t>
            </a:r>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10</a:t>
            </a:fld>
            <a:endParaRPr lang="ja-JP"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This contribution introduces</a:t>
            </a:r>
            <a:endParaRPr kumimoji="1" lang="en-US" altLang="ja-JP" dirty="0" smtClean="0"/>
          </a:p>
          <a:p>
            <a:pPr lvl="1"/>
            <a:r>
              <a:rPr lang="en-US" altLang="ja-JP" dirty="0" smtClean="0"/>
              <a:t>ROI-capable scalable video application</a:t>
            </a:r>
          </a:p>
          <a:p>
            <a:pPr lvl="1"/>
            <a:r>
              <a:rPr lang="en-US" altLang="ja-JP" dirty="0" smtClean="0"/>
              <a:t>Rewriting process by disposal of non-significant VCL NALU and changing EL picture size.</a:t>
            </a:r>
          </a:p>
          <a:p>
            <a:pPr lvl="1"/>
            <a:r>
              <a:rPr kumimoji="1" lang="en-US" altLang="ja-JP" dirty="0" smtClean="0"/>
              <a:t>Proposed modification to keep alignment between EL and BL pixel correspondence between before and after rewriting.</a:t>
            </a:r>
          </a:p>
          <a:p>
            <a:pPr lvl="1"/>
            <a:endParaRPr kumimoji="1" lang="en-US" altLang="ja-JP" dirty="0" smtClean="0"/>
          </a:p>
          <a:p>
            <a:r>
              <a:rPr lang="en-US" altLang="ja-JP" dirty="0" smtClean="0"/>
              <a:t>Proposed modifications:</a:t>
            </a:r>
          </a:p>
          <a:p>
            <a:pPr lvl="1"/>
            <a:r>
              <a:rPr lang="en-US" altLang="ja-JP" dirty="0" smtClean="0"/>
              <a:t>Option 1: In SPS, signal pixel position where EL pixel position corresponds to BL integer pixel position.</a:t>
            </a:r>
            <a:endParaRPr lang="ja-JP" altLang="ja-JP" dirty="0" smtClean="0"/>
          </a:p>
          <a:p>
            <a:pPr lvl="1"/>
            <a:r>
              <a:rPr lang="en-US" altLang="ja-JP" dirty="0" smtClean="0"/>
              <a:t>Option 2: In SPS, signal phase offset between top-left EL pixel and corresponding BL pixel.</a:t>
            </a:r>
            <a:endParaRPr lang="ja-JP" altLang="ja-JP" dirty="0" smtClean="0"/>
          </a:p>
          <a:p>
            <a:pPr lvl="1"/>
            <a:endParaRPr lang="en-US" altLang="ja-JP" dirty="0" smtClean="0"/>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2</a:t>
            </a:fld>
            <a:endParaRPr lang="ja-JP"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ROI application using SHVC</a:t>
            </a:r>
            <a:endParaRPr kumimoji="1" lang="ja-JP" altLang="en-US" dirty="0"/>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3</a:t>
            </a:fld>
            <a:endParaRPr lang="ja-JP" altLang="en-US" dirty="0"/>
          </a:p>
        </p:txBody>
      </p:sp>
      <p:sp>
        <p:nvSpPr>
          <p:cNvPr id="216" name="正方形/長方形 215"/>
          <p:cNvSpPr/>
          <p:nvPr/>
        </p:nvSpPr>
        <p:spPr>
          <a:xfrm>
            <a:off x="2762175" y="2159235"/>
            <a:ext cx="1116124" cy="864096"/>
          </a:xfrm>
          <a:prstGeom prst="rect">
            <a:avLst/>
          </a:prstGeom>
          <a:solidFill>
            <a:schemeClr val="accent3">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BL</a:t>
            </a:r>
            <a:endParaRPr kumimoji="1" lang="ja-JP" altLang="en-US" sz="1400" dirty="0"/>
          </a:p>
        </p:txBody>
      </p:sp>
      <p:sp>
        <p:nvSpPr>
          <p:cNvPr id="215" name="正方形/長方形 214"/>
          <p:cNvSpPr/>
          <p:nvPr/>
        </p:nvSpPr>
        <p:spPr>
          <a:xfrm>
            <a:off x="431540" y="1376772"/>
            <a:ext cx="2196244" cy="1656184"/>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00</a:t>
            </a:r>
            <a:endParaRPr kumimoji="1" lang="ja-JP" altLang="en-US" sz="1400" dirty="0"/>
          </a:p>
        </p:txBody>
      </p:sp>
      <p:sp>
        <p:nvSpPr>
          <p:cNvPr id="77" name="正方形/長方形 76"/>
          <p:cNvSpPr/>
          <p:nvPr/>
        </p:nvSpPr>
        <p:spPr>
          <a:xfrm>
            <a:off x="5832140" y="818884"/>
            <a:ext cx="2088232" cy="1566000"/>
          </a:xfrm>
          <a:prstGeom prst="rect">
            <a:avLst/>
          </a:prstGeom>
          <a:solidFill>
            <a:schemeClr val="tx1">
              <a:lumMod val="50000"/>
              <a:lumOff val="5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grpSp>
        <p:nvGrpSpPr>
          <p:cNvPr id="5" name="グループ化 73"/>
          <p:cNvGrpSpPr/>
          <p:nvPr/>
        </p:nvGrpSpPr>
        <p:grpSpPr>
          <a:xfrm rot="16200000">
            <a:off x="7771543" y="2596096"/>
            <a:ext cx="1008112" cy="1233761"/>
            <a:chOff x="7524328" y="2771303"/>
            <a:chExt cx="1008112" cy="1233761"/>
          </a:xfrm>
        </p:grpSpPr>
        <p:sp>
          <p:nvSpPr>
            <p:cNvPr id="72" name="角丸四角形 71"/>
            <p:cNvSpPr/>
            <p:nvPr/>
          </p:nvSpPr>
          <p:spPr>
            <a:xfrm>
              <a:off x="7524328" y="2771303"/>
              <a:ext cx="1008112" cy="1233761"/>
            </a:xfrm>
            <a:prstGeom prst="roundRect">
              <a:avLst>
                <a:gd name="adj" fmla="val 11893"/>
              </a:avLst>
            </a:prstGeom>
            <a:solidFill>
              <a:schemeClr val="accent4">
                <a:lumMod val="75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73" name="角丸四角形 72"/>
            <p:cNvSpPr/>
            <p:nvPr/>
          </p:nvSpPr>
          <p:spPr>
            <a:xfrm>
              <a:off x="7776356" y="3861048"/>
              <a:ext cx="504056" cy="72008"/>
            </a:xfrm>
            <a:prstGeom prst="round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grpSp>
      <p:sp>
        <p:nvSpPr>
          <p:cNvPr id="66" name="角丸四角形 65"/>
          <p:cNvSpPr/>
          <p:nvPr/>
        </p:nvSpPr>
        <p:spPr>
          <a:xfrm>
            <a:off x="6336196" y="2735299"/>
            <a:ext cx="1008112" cy="1233761"/>
          </a:xfrm>
          <a:prstGeom prst="roundRect">
            <a:avLst>
              <a:gd name="adj" fmla="val 11893"/>
            </a:avLst>
          </a:prstGeom>
          <a:solidFill>
            <a:schemeClr val="accent4">
              <a:lumMod val="75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pic>
        <p:nvPicPr>
          <p:cNvPr id="1027" name="Picture 3" descr="C:\home\s127342\projects\SHVC\shvc011_SHVCアイデア検討\寄書案\images\Houston_football_500x375.jpg"/>
          <p:cNvPicPr>
            <a:picLocks noChangeAspect="1" noChangeArrowheads="1"/>
          </p:cNvPicPr>
          <p:nvPr/>
        </p:nvPicPr>
        <p:blipFill>
          <a:blip r:embed="rId2" cstate="print"/>
          <a:srcRect/>
          <a:stretch>
            <a:fillRect/>
          </a:stretch>
        </p:blipFill>
        <p:spPr bwMode="auto">
          <a:xfrm>
            <a:off x="2795803" y="2204864"/>
            <a:ext cx="1056117" cy="792088"/>
          </a:xfrm>
          <a:prstGeom prst="rect">
            <a:avLst/>
          </a:prstGeom>
          <a:noFill/>
        </p:spPr>
      </p:pic>
      <p:pic>
        <p:nvPicPr>
          <p:cNvPr id="52" name="Picture 3" descr="C:\home\s127342\projects\SHVC\shvc011_SHVCアイデア検討\寄書案\images\Houston_football_500x375.jpg"/>
          <p:cNvPicPr>
            <a:picLocks noChangeAspect="1" noChangeArrowheads="1"/>
          </p:cNvPicPr>
          <p:nvPr/>
        </p:nvPicPr>
        <p:blipFill>
          <a:blip r:embed="rId2" cstate="print"/>
          <a:srcRect/>
          <a:stretch>
            <a:fillRect/>
          </a:stretch>
        </p:blipFill>
        <p:spPr bwMode="auto">
          <a:xfrm>
            <a:off x="467544" y="1412776"/>
            <a:ext cx="2124236" cy="1593177"/>
          </a:xfrm>
          <a:prstGeom prst="rect">
            <a:avLst/>
          </a:prstGeom>
          <a:noFill/>
        </p:spPr>
      </p:pic>
      <p:pic>
        <p:nvPicPr>
          <p:cNvPr id="54" name="Picture 3" descr="C:\home\s127342\projects\SHVC\shvc011_SHVCアイデア検討\寄書案\images\Houston_football_500x375.jpg"/>
          <p:cNvPicPr>
            <a:picLocks noChangeAspect="1" noChangeArrowheads="1"/>
          </p:cNvPicPr>
          <p:nvPr/>
        </p:nvPicPr>
        <p:blipFill>
          <a:blip r:embed="rId3" cstate="print"/>
          <a:srcRect/>
          <a:stretch>
            <a:fillRect/>
          </a:stretch>
        </p:blipFill>
        <p:spPr bwMode="auto">
          <a:xfrm>
            <a:off x="5901652" y="878686"/>
            <a:ext cx="1924466" cy="1443350"/>
          </a:xfrm>
          <a:prstGeom prst="rect">
            <a:avLst/>
          </a:prstGeom>
          <a:noFill/>
          <a:ln w="9525">
            <a:solidFill>
              <a:schemeClr val="tx1"/>
            </a:solidFill>
          </a:ln>
        </p:spPr>
      </p:pic>
      <p:grpSp>
        <p:nvGrpSpPr>
          <p:cNvPr id="6" name="グループ化 210"/>
          <p:cNvGrpSpPr/>
          <p:nvPr/>
        </p:nvGrpSpPr>
        <p:grpSpPr>
          <a:xfrm>
            <a:off x="6336196" y="5023978"/>
            <a:ext cx="1656184" cy="1573374"/>
            <a:chOff x="6336196" y="4784551"/>
            <a:chExt cx="1908212" cy="1812801"/>
          </a:xfrm>
        </p:grpSpPr>
        <p:grpSp>
          <p:nvGrpSpPr>
            <p:cNvPr id="7" name="グループ化 64"/>
            <p:cNvGrpSpPr/>
            <p:nvPr/>
          </p:nvGrpSpPr>
          <p:grpSpPr>
            <a:xfrm>
              <a:off x="6336196" y="4784551"/>
              <a:ext cx="1908212" cy="1812801"/>
              <a:chOff x="3671900" y="4509120"/>
              <a:chExt cx="1440160" cy="1368152"/>
            </a:xfrm>
          </p:grpSpPr>
          <p:sp>
            <p:nvSpPr>
              <p:cNvPr id="59" name="正方形/長方形 58"/>
              <p:cNvSpPr/>
              <p:nvPr/>
            </p:nvSpPr>
            <p:spPr>
              <a:xfrm>
                <a:off x="3671900" y="4509120"/>
                <a:ext cx="1440160" cy="1080000"/>
              </a:xfrm>
              <a:prstGeom prst="rect">
                <a:avLst/>
              </a:prstGeom>
              <a:solidFill>
                <a:schemeClr val="tx1">
                  <a:lumMod val="50000"/>
                  <a:lumOff val="5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63" name="正方形/長方形 62"/>
              <p:cNvSpPr/>
              <p:nvPr/>
            </p:nvSpPr>
            <p:spPr>
              <a:xfrm>
                <a:off x="4067944" y="5723541"/>
                <a:ext cx="648072" cy="45719"/>
              </a:xfrm>
              <a:prstGeom prst="rect">
                <a:avLst/>
              </a:prstGeom>
              <a:solidFill>
                <a:schemeClr val="tx1">
                  <a:lumMod val="50000"/>
                  <a:lumOff val="5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61" name="平行四辺形 60"/>
              <p:cNvSpPr/>
              <p:nvPr/>
            </p:nvSpPr>
            <p:spPr>
              <a:xfrm>
                <a:off x="3851920" y="5661248"/>
                <a:ext cx="360040" cy="216024"/>
              </a:xfrm>
              <a:prstGeom prst="parallelogram">
                <a:avLst>
                  <a:gd name="adj" fmla="val 131935"/>
                </a:avLst>
              </a:prstGeom>
              <a:solidFill>
                <a:schemeClr val="tx1">
                  <a:lumMod val="50000"/>
                  <a:lumOff val="5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62" name="平行四辺形 61"/>
              <p:cNvSpPr/>
              <p:nvPr/>
            </p:nvSpPr>
            <p:spPr>
              <a:xfrm flipH="1">
                <a:off x="4572000" y="5661248"/>
                <a:ext cx="360040" cy="216024"/>
              </a:xfrm>
              <a:prstGeom prst="parallelogram">
                <a:avLst>
                  <a:gd name="adj" fmla="val 131935"/>
                </a:avLst>
              </a:prstGeom>
              <a:solidFill>
                <a:schemeClr val="tx1">
                  <a:lumMod val="50000"/>
                  <a:lumOff val="5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64" name="正方形/長方形 63"/>
              <p:cNvSpPr/>
              <p:nvPr/>
            </p:nvSpPr>
            <p:spPr>
              <a:xfrm>
                <a:off x="4319972" y="5589240"/>
                <a:ext cx="108012" cy="144016"/>
              </a:xfrm>
              <a:prstGeom prst="rect">
                <a:avLst/>
              </a:prstGeom>
              <a:solidFill>
                <a:schemeClr val="tx1">
                  <a:lumMod val="50000"/>
                  <a:lumOff val="5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grpSp>
        <p:pic>
          <p:nvPicPr>
            <p:cNvPr id="55" name="Picture 3" descr="C:\home\s127342\projects\SHVC\shvc011_SHVCアイデア検討\寄書案\images\Houston_football_500x375.jpg"/>
            <p:cNvPicPr>
              <a:picLocks noChangeAspect="1" noChangeArrowheads="1"/>
            </p:cNvPicPr>
            <p:nvPr/>
          </p:nvPicPr>
          <p:blipFill>
            <a:blip r:embed="rId2" cstate="print"/>
            <a:srcRect/>
            <a:stretch>
              <a:fillRect/>
            </a:stretch>
          </p:blipFill>
          <p:spPr bwMode="auto">
            <a:xfrm>
              <a:off x="6424958" y="4856559"/>
              <a:ext cx="1728192" cy="1296144"/>
            </a:xfrm>
            <a:prstGeom prst="rect">
              <a:avLst/>
            </a:prstGeom>
            <a:noFill/>
            <a:ln>
              <a:solidFill>
                <a:schemeClr val="tx1"/>
              </a:solidFill>
            </a:ln>
          </p:spPr>
        </p:pic>
        <p:pic>
          <p:nvPicPr>
            <p:cNvPr id="1026" name="Picture 2" descr="C:\home\s127342\projects\SHVC\shvc011_SHVCアイデア検討\寄書案\images\football_part_s.jpg"/>
            <p:cNvPicPr>
              <a:picLocks noChangeAspect="1" noChangeArrowheads="1"/>
            </p:cNvPicPr>
            <p:nvPr/>
          </p:nvPicPr>
          <p:blipFill>
            <a:blip r:embed="rId4" cstate="print"/>
            <a:srcRect/>
            <a:stretch>
              <a:fillRect/>
            </a:stretch>
          </p:blipFill>
          <p:spPr bwMode="auto">
            <a:xfrm>
              <a:off x="7485828" y="4884186"/>
              <a:ext cx="648072" cy="613250"/>
            </a:xfrm>
            <a:prstGeom prst="rect">
              <a:avLst/>
            </a:prstGeom>
            <a:noFill/>
            <a:ln w="19050">
              <a:solidFill>
                <a:schemeClr val="tx1"/>
              </a:solidFill>
            </a:ln>
          </p:spPr>
        </p:pic>
        <p:sp>
          <p:nvSpPr>
            <p:cNvPr id="57" name="正方形/長方形 56"/>
            <p:cNvSpPr/>
            <p:nvPr/>
          </p:nvSpPr>
          <p:spPr>
            <a:xfrm>
              <a:off x="7037026" y="5522633"/>
              <a:ext cx="360040" cy="360040"/>
            </a:xfrm>
            <a:prstGeom prst="rect">
              <a:avLst/>
            </a:prstGeom>
            <a:noFill/>
            <a:ln w="19050">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grpSp>
      <p:pic>
        <p:nvPicPr>
          <p:cNvPr id="58" name="Picture 2" descr="C:\home\s127342\projects\SHVC\shvc011_SHVCアイデア検討\寄書案\images\football_part_s.jpg"/>
          <p:cNvPicPr>
            <a:picLocks noChangeAspect="1" noChangeArrowheads="1"/>
          </p:cNvPicPr>
          <p:nvPr/>
        </p:nvPicPr>
        <p:blipFill>
          <a:blip r:embed="rId4" cstate="print"/>
          <a:srcRect/>
          <a:stretch>
            <a:fillRect/>
          </a:stretch>
        </p:blipFill>
        <p:spPr bwMode="auto">
          <a:xfrm>
            <a:off x="6470337" y="2852936"/>
            <a:ext cx="739830" cy="900100"/>
          </a:xfrm>
          <a:prstGeom prst="rect">
            <a:avLst/>
          </a:prstGeom>
          <a:noFill/>
          <a:ln w="19050">
            <a:solidFill>
              <a:schemeClr val="tx1"/>
            </a:solidFill>
          </a:ln>
        </p:spPr>
      </p:pic>
      <p:pic>
        <p:nvPicPr>
          <p:cNvPr id="1028" name="Picture 4" descr="C:\home\s127342\projects\SHVC\shvc011_SHVCアイデア検討\寄書案\images\football_part3.jpg"/>
          <p:cNvPicPr>
            <a:picLocks noChangeAspect="1" noChangeArrowheads="1"/>
          </p:cNvPicPr>
          <p:nvPr/>
        </p:nvPicPr>
        <p:blipFill>
          <a:blip r:embed="rId5" cstate="print"/>
          <a:srcRect/>
          <a:stretch>
            <a:fillRect/>
          </a:stretch>
        </p:blipFill>
        <p:spPr bwMode="auto">
          <a:xfrm>
            <a:off x="7730727" y="2816933"/>
            <a:ext cx="734931" cy="828000"/>
          </a:xfrm>
          <a:prstGeom prst="rect">
            <a:avLst/>
          </a:prstGeom>
          <a:noFill/>
          <a:ln w="9525">
            <a:solidFill>
              <a:schemeClr val="tx1"/>
            </a:solidFill>
          </a:ln>
        </p:spPr>
      </p:pic>
      <p:sp>
        <p:nvSpPr>
          <p:cNvPr id="67" name="角丸四角形 66"/>
          <p:cNvSpPr/>
          <p:nvPr/>
        </p:nvSpPr>
        <p:spPr>
          <a:xfrm>
            <a:off x="6588224" y="3825044"/>
            <a:ext cx="504056" cy="72008"/>
          </a:xfrm>
          <a:prstGeom prst="round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68" name="角丸四角形 67"/>
          <p:cNvSpPr/>
          <p:nvPr/>
        </p:nvSpPr>
        <p:spPr>
          <a:xfrm>
            <a:off x="5400092" y="2744925"/>
            <a:ext cx="720080" cy="900100"/>
          </a:xfrm>
          <a:prstGeom prst="roundRect">
            <a:avLst>
              <a:gd name="adj" fmla="val 11893"/>
            </a:avLst>
          </a:prstGeom>
          <a:solidFill>
            <a:schemeClr val="accent4">
              <a:lumMod val="75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69" name="角丸四角形 68"/>
          <p:cNvSpPr/>
          <p:nvPr/>
        </p:nvSpPr>
        <p:spPr>
          <a:xfrm>
            <a:off x="5544108" y="3501008"/>
            <a:ext cx="144000" cy="72008"/>
          </a:xfrm>
          <a:prstGeom prst="round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70" name="角丸四角形 69"/>
          <p:cNvSpPr/>
          <p:nvPr/>
        </p:nvSpPr>
        <p:spPr>
          <a:xfrm>
            <a:off x="5832156" y="3501008"/>
            <a:ext cx="144000" cy="72008"/>
          </a:xfrm>
          <a:prstGeom prst="round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pic>
        <p:nvPicPr>
          <p:cNvPr id="1029" name="Picture 5" descr="C:\home\s127342\projects\SHVC\shvc011_SHVCアイデア検討\寄書案\images\football_part2.jpg"/>
          <p:cNvPicPr>
            <a:picLocks noChangeAspect="1" noChangeArrowheads="1"/>
          </p:cNvPicPr>
          <p:nvPr/>
        </p:nvPicPr>
        <p:blipFill>
          <a:blip r:embed="rId6" cstate="print"/>
          <a:srcRect/>
          <a:stretch>
            <a:fillRect/>
          </a:stretch>
        </p:blipFill>
        <p:spPr bwMode="auto">
          <a:xfrm>
            <a:off x="5481725" y="2807307"/>
            <a:ext cx="559810" cy="647951"/>
          </a:xfrm>
          <a:prstGeom prst="rect">
            <a:avLst/>
          </a:prstGeom>
          <a:noFill/>
          <a:ln w="9525">
            <a:solidFill>
              <a:schemeClr val="tx1"/>
            </a:solidFill>
          </a:ln>
        </p:spPr>
      </p:pic>
      <p:sp>
        <p:nvSpPr>
          <p:cNvPr id="75" name="正方形/長方形 74"/>
          <p:cNvSpPr/>
          <p:nvPr/>
        </p:nvSpPr>
        <p:spPr>
          <a:xfrm>
            <a:off x="8378798" y="2816933"/>
            <a:ext cx="288033" cy="828000"/>
          </a:xfrm>
          <a:prstGeom prst="rect">
            <a:avLst/>
          </a:prstGeom>
          <a:solidFill>
            <a:schemeClr val="accent4">
              <a:lumMod val="20000"/>
              <a:lumOff val="8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800" dirty="0" smtClean="0"/>
              <a:t>S. Ha</a:t>
            </a:r>
            <a:br>
              <a:rPr lang="en-US" altLang="ja-JP" sz="800" dirty="0" smtClean="0"/>
            </a:br>
            <a:r>
              <a:rPr lang="en-US" altLang="ja-JP" sz="800" dirty="0" smtClean="0"/>
              <a:t>QB</a:t>
            </a:r>
            <a:br>
              <a:rPr lang="en-US" altLang="ja-JP" sz="800" dirty="0" smtClean="0"/>
            </a:br>
            <a:r>
              <a:rPr lang="en-US" altLang="ja-JP" sz="800" dirty="0" smtClean="0"/>
              <a:t>Field</a:t>
            </a:r>
            <a:br>
              <a:rPr lang="en-US" altLang="ja-JP" sz="800" dirty="0" smtClean="0"/>
            </a:br>
            <a:r>
              <a:rPr lang="en-US" altLang="ja-JP" sz="800" dirty="0" smtClean="0"/>
              <a:t>3/9</a:t>
            </a:r>
            <a:endParaRPr kumimoji="1" lang="ja-JP" altLang="en-US" sz="800" dirty="0"/>
          </a:p>
        </p:txBody>
      </p:sp>
      <p:sp>
        <p:nvSpPr>
          <p:cNvPr id="103" name="テキスト ボックス 102"/>
          <p:cNvSpPr txBox="1"/>
          <p:nvPr/>
        </p:nvSpPr>
        <p:spPr>
          <a:xfrm>
            <a:off x="400169" y="1107990"/>
            <a:ext cx="1836204" cy="257369"/>
          </a:xfrm>
          <a:prstGeom prst="rect">
            <a:avLst/>
          </a:prstGeom>
          <a:noFill/>
        </p:spPr>
        <p:txBody>
          <a:bodyPr wrap="square" lIns="36000" tIns="36000" rIns="36000" bIns="36000" rtlCol="0">
            <a:spAutoFit/>
          </a:bodyPr>
          <a:lstStyle/>
          <a:p>
            <a:r>
              <a:rPr lang="en-US" altLang="ja-JP" sz="1200" b="1" dirty="0" smtClean="0">
                <a:solidFill>
                  <a:schemeClr val="accent2"/>
                </a:solidFill>
              </a:rPr>
              <a:t>EL: Enhancement Layer</a:t>
            </a:r>
            <a:endParaRPr kumimoji="1" lang="ja-JP" altLang="en-US" sz="1200" b="1" dirty="0">
              <a:solidFill>
                <a:schemeClr val="accent2"/>
              </a:solidFill>
            </a:endParaRPr>
          </a:p>
        </p:txBody>
      </p:sp>
      <p:sp>
        <p:nvSpPr>
          <p:cNvPr id="104" name="テキスト ボックス 103"/>
          <p:cNvSpPr txBox="1"/>
          <p:nvPr/>
        </p:nvSpPr>
        <p:spPr>
          <a:xfrm>
            <a:off x="2723675" y="1892949"/>
            <a:ext cx="1188132" cy="257369"/>
          </a:xfrm>
          <a:prstGeom prst="rect">
            <a:avLst/>
          </a:prstGeom>
          <a:noFill/>
        </p:spPr>
        <p:txBody>
          <a:bodyPr wrap="square" lIns="36000" tIns="36000" rIns="36000" bIns="36000" rtlCol="0">
            <a:spAutoFit/>
          </a:bodyPr>
          <a:lstStyle/>
          <a:p>
            <a:r>
              <a:rPr lang="en-US" altLang="ja-JP" sz="1200" b="1" dirty="0" smtClean="0">
                <a:solidFill>
                  <a:schemeClr val="accent3"/>
                </a:solidFill>
              </a:rPr>
              <a:t>BL: Base Layer</a:t>
            </a:r>
            <a:endParaRPr kumimoji="1" lang="ja-JP" altLang="en-US" sz="1200" b="1" dirty="0">
              <a:solidFill>
                <a:schemeClr val="accent3"/>
              </a:solidFill>
            </a:endParaRPr>
          </a:p>
        </p:txBody>
      </p:sp>
      <p:grpSp>
        <p:nvGrpSpPr>
          <p:cNvPr id="8" name="グループ化 112"/>
          <p:cNvGrpSpPr/>
          <p:nvPr/>
        </p:nvGrpSpPr>
        <p:grpSpPr>
          <a:xfrm>
            <a:off x="467544" y="1385773"/>
            <a:ext cx="2124236" cy="1620180"/>
            <a:chOff x="467544" y="1421777"/>
            <a:chExt cx="2124236" cy="1620180"/>
          </a:xfrm>
        </p:grpSpPr>
        <p:cxnSp>
          <p:nvCxnSpPr>
            <p:cNvPr id="106" name="直線コネクタ 105"/>
            <p:cNvCxnSpPr>
              <a:stCxn id="52" idx="1"/>
              <a:endCxn id="52" idx="3"/>
            </p:cNvCxnSpPr>
            <p:nvPr/>
          </p:nvCxnSpPr>
          <p:spPr>
            <a:xfrm>
              <a:off x="467544" y="2218366"/>
              <a:ext cx="2124236" cy="0"/>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07" name="直線コネクタ 106"/>
            <p:cNvCxnSpPr/>
            <p:nvPr/>
          </p:nvCxnSpPr>
          <p:spPr>
            <a:xfrm>
              <a:off x="467544" y="1842328"/>
              <a:ext cx="2124236" cy="0"/>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08" name="直線コネクタ 107"/>
            <p:cNvCxnSpPr/>
            <p:nvPr/>
          </p:nvCxnSpPr>
          <p:spPr>
            <a:xfrm>
              <a:off x="467544" y="2636912"/>
              <a:ext cx="2124236" cy="0"/>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10" name="直線コネクタ 109"/>
            <p:cNvCxnSpPr>
              <a:stCxn id="52" idx="0"/>
              <a:endCxn id="52" idx="2"/>
            </p:cNvCxnSpPr>
            <p:nvPr/>
          </p:nvCxnSpPr>
          <p:spPr>
            <a:xfrm>
              <a:off x="1529662" y="1421777"/>
              <a:ext cx="0" cy="159317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11" name="直線コネクタ 110"/>
            <p:cNvCxnSpPr/>
            <p:nvPr/>
          </p:nvCxnSpPr>
          <p:spPr>
            <a:xfrm>
              <a:off x="971600" y="1448780"/>
              <a:ext cx="0" cy="159317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12" name="直線コネクタ 111"/>
            <p:cNvCxnSpPr/>
            <p:nvPr/>
          </p:nvCxnSpPr>
          <p:spPr>
            <a:xfrm>
              <a:off x="2051720" y="1448780"/>
              <a:ext cx="0" cy="159317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grpSp>
      <p:sp>
        <p:nvSpPr>
          <p:cNvPr id="114" name="テキスト ボックス 113"/>
          <p:cNvSpPr txBox="1"/>
          <p:nvPr/>
        </p:nvSpPr>
        <p:spPr>
          <a:xfrm>
            <a:off x="503548" y="1484784"/>
            <a:ext cx="468052" cy="257369"/>
          </a:xfrm>
          <a:prstGeom prst="rect">
            <a:avLst/>
          </a:prstGeom>
          <a:noFill/>
        </p:spPr>
        <p:txBody>
          <a:bodyPr wrap="square" lIns="36000" tIns="36000" rIns="36000" bIns="36000" rtlCol="0">
            <a:spAutoFit/>
          </a:bodyPr>
          <a:lstStyle/>
          <a:p>
            <a:r>
              <a:rPr kumimoji="1" lang="en-US" altLang="ja-JP" sz="1200" dirty="0" smtClean="0">
                <a:solidFill>
                  <a:schemeClr val="bg1"/>
                </a:solidFill>
              </a:rPr>
              <a:t>EL00</a:t>
            </a:r>
            <a:endParaRPr kumimoji="1" lang="ja-JP" altLang="en-US" sz="1200" dirty="0">
              <a:solidFill>
                <a:schemeClr val="bg1"/>
              </a:solidFill>
            </a:endParaRPr>
          </a:p>
        </p:txBody>
      </p:sp>
      <p:sp>
        <p:nvSpPr>
          <p:cNvPr id="116" name="テキスト ボックス 115"/>
          <p:cNvSpPr txBox="1"/>
          <p:nvPr/>
        </p:nvSpPr>
        <p:spPr>
          <a:xfrm>
            <a:off x="971600" y="3527025"/>
            <a:ext cx="1116124" cy="442035"/>
          </a:xfrm>
          <a:prstGeom prst="rect">
            <a:avLst/>
          </a:prstGeom>
          <a:solidFill>
            <a:schemeClr val="bg1">
              <a:lumMod val="75000"/>
            </a:schemeClr>
          </a:solidFill>
          <a:ln w="19050">
            <a:solidFill>
              <a:schemeClr val="tx1"/>
            </a:solidFill>
          </a:ln>
        </p:spPr>
        <p:txBody>
          <a:bodyPr wrap="square" lIns="36000" tIns="36000" rIns="36000" bIns="36000" rtlCol="0">
            <a:spAutoFit/>
          </a:bodyPr>
          <a:lstStyle/>
          <a:p>
            <a:pPr algn="ctr"/>
            <a:r>
              <a:rPr kumimoji="1" lang="en-US" altLang="ja-JP" sz="1200" dirty="0" smtClean="0"/>
              <a:t>SHVC</a:t>
            </a:r>
            <a:br>
              <a:rPr kumimoji="1" lang="en-US" altLang="ja-JP" sz="1200" dirty="0" smtClean="0"/>
            </a:br>
            <a:r>
              <a:rPr kumimoji="1" lang="en-US" altLang="ja-JP" sz="1200" dirty="0" smtClean="0"/>
              <a:t>encoder</a:t>
            </a:r>
            <a:endParaRPr kumimoji="1" lang="ja-JP" altLang="en-US" sz="1200" dirty="0"/>
          </a:p>
        </p:txBody>
      </p:sp>
      <p:cxnSp>
        <p:nvCxnSpPr>
          <p:cNvPr id="122" name="直線矢印コネクタ 121"/>
          <p:cNvCxnSpPr/>
          <p:nvPr/>
        </p:nvCxnSpPr>
        <p:spPr>
          <a:xfrm>
            <a:off x="1529662" y="3032956"/>
            <a:ext cx="0" cy="49406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 name="図形 117"/>
          <p:cNvCxnSpPr/>
          <p:nvPr/>
        </p:nvCxnSpPr>
        <p:spPr>
          <a:xfrm rot="5400000">
            <a:off x="2175227" y="2378390"/>
            <a:ext cx="503070" cy="179420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8" name="テキスト ボックス 127"/>
          <p:cNvSpPr txBox="1"/>
          <p:nvPr/>
        </p:nvSpPr>
        <p:spPr>
          <a:xfrm>
            <a:off x="3815916" y="4257092"/>
            <a:ext cx="1116124" cy="626701"/>
          </a:xfrm>
          <a:prstGeom prst="rect">
            <a:avLst/>
          </a:prstGeom>
          <a:solidFill>
            <a:schemeClr val="bg1">
              <a:lumMod val="75000"/>
            </a:schemeClr>
          </a:solidFill>
          <a:ln w="19050">
            <a:solidFill>
              <a:schemeClr val="tx1"/>
            </a:solidFill>
          </a:ln>
        </p:spPr>
        <p:txBody>
          <a:bodyPr wrap="square" lIns="36000" tIns="36000" rIns="36000" bIns="36000" rtlCol="0">
            <a:spAutoFit/>
          </a:bodyPr>
          <a:lstStyle/>
          <a:p>
            <a:pPr algn="ctr"/>
            <a:r>
              <a:rPr lang="en-US" altLang="ja-JP" sz="1200" dirty="0" smtClean="0"/>
              <a:t>Intelligent</a:t>
            </a:r>
            <a:br>
              <a:rPr lang="en-US" altLang="ja-JP" sz="1200" dirty="0" smtClean="0"/>
            </a:br>
            <a:r>
              <a:rPr lang="en-US" altLang="ja-JP" sz="1200" dirty="0" smtClean="0"/>
              <a:t>network element</a:t>
            </a:r>
            <a:endParaRPr kumimoji="1" lang="ja-JP" altLang="en-US" sz="1200" dirty="0"/>
          </a:p>
        </p:txBody>
      </p:sp>
      <p:sp>
        <p:nvSpPr>
          <p:cNvPr id="130" name="角丸四角形 129"/>
          <p:cNvSpPr/>
          <p:nvPr/>
        </p:nvSpPr>
        <p:spPr>
          <a:xfrm>
            <a:off x="4680012" y="5733256"/>
            <a:ext cx="1260140" cy="576064"/>
          </a:xfrm>
          <a:prstGeom prst="roundRect">
            <a:avLst/>
          </a:prstGeom>
          <a:solidFill>
            <a:schemeClr val="accent1">
              <a:lumMod val="20000"/>
              <a:lumOff val="8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31" name="正方形/長方形 130"/>
          <p:cNvSpPr/>
          <p:nvPr/>
        </p:nvSpPr>
        <p:spPr>
          <a:xfrm>
            <a:off x="4788124" y="6057312"/>
            <a:ext cx="972000" cy="180000"/>
          </a:xfrm>
          <a:prstGeom prst="rect">
            <a:avLst/>
          </a:prstGeom>
          <a:solidFill>
            <a:schemeClr val="accent3">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BL</a:t>
            </a:r>
            <a:endParaRPr kumimoji="1" lang="ja-JP" altLang="en-US" sz="1400" dirty="0"/>
          </a:p>
        </p:txBody>
      </p:sp>
      <p:sp>
        <p:nvSpPr>
          <p:cNvPr id="135" name="正方形/長方形 134"/>
          <p:cNvSpPr/>
          <p:nvPr/>
        </p:nvSpPr>
        <p:spPr>
          <a:xfrm>
            <a:off x="4788024" y="5841288"/>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21</a:t>
            </a:r>
            <a:endParaRPr kumimoji="1" lang="ja-JP" altLang="en-US" sz="1400" dirty="0"/>
          </a:p>
        </p:txBody>
      </p:sp>
      <p:sp>
        <p:nvSpPr>
          <p:cNvPr id="141" name="正方形/長方形 140"/>
          <p:cNvSpPr/>
          <p:nvPr/>
        </p:nvSpPr>
        <p:spPr>
          <a:xfrm>
            <a:off x="5292080" y="5841288"/>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22</a:t>
            </a:r>
            <a:endParaRPr kumimoji="1" lang="ja-JP" altLang="en-US" sz="1400" dirty="0"/>
          </a:p>
        </p:txBody>
      </p:sp>
      <p:cxnSp>
        <p:nvCxnSpPr>
          <p:cNvPr id="152" name="カギ線コネクタ 151"/>
          <p:cNvCxnSpPr>
            <a:stCxn id="116" idx="2"/>
            <a:endCxn id="128" idx="1"/>
          </p:cNvCxnSpPr>
          <p:nvPr/>
        </p:nvCxnSpPr>
        <p:spPr>
          <a:xfrm rot="16200000" flipH="1">
            <a:off x="2372098" y="3126624"/>
            <a:ext cx="601383" cy="2286254"/>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4" name="図形 153"/>
          <p:cNvCxnSpPr>
            <a:stCxn id="128" idx="2"/>
            <a:endCxn id="59" idx="1"/>
          </p:cNvCxnSpPr>
          <p:nvPr/>
        </p:nvCxnSpPr>
        <p:spPr>
          <a:xfrm rot="16200000" flipH="1">
            <a:off x="4974495" y="4283276"/>
            <a:ext cx="761185" cy="1962218"/>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9" name="グループ化 175"/>
          <p:cNvGrpSpPr/>
          <p:nvPr/>
        </p:nvGrpSpPr>
        <p:grpSpPr>
          <a:xfrm>
            <a:off x="4031940" y="960984"/>
            <a:ext cx="1584176" cy="919844"/>
            <a:chOff x="3491880" y="1124744"/>
            <a:chExt cx="2232248" cy="1296144"/>
          </a:xfrm>
        </p:grpSpPr>
        <p:sp>
          <p:nvSpPr>
            <p:cNvPr id="157" name="角丸四角形 156"/>
            <p:cNvSpPr/>
            <p:nvPr/>
          </p:nvSpPr>
          <p:spPr>
            <a:xfrm>
              <a:off x="3491880" y="1124744"/>
              <a:ext cx="2232248" cy="1296144"/>
            </a:xfrm>
            <a:prstGeom prst="roundRect">
              <a:avLst/>
            </a:prstGeom>
            <a:solidFill>
              <a:schemeClr val="accent1">
                <a:lumMod val="20000"/>
                <a:lumOff val="8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158" name="正方形/長方形 157"/>
            <p:cNvSpPr/>
            <p:nvPr/>
          </p:nvSpPr>
          <p:spPr>
            <a:xfrm>
              <a:off x="3635896" y="2132876"/>
              <a:ext cx="972000" cy="180000"/>
            </a:xfrm>
            <a:prstGeom prst="rect">
              <a:avLst/>
            </a:prstGeom>
            <a:solidFill>
              <a:schemeClr val="accent3">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BL</a:t>
              </a:r>
              <a:endParaRPr kumimoji="1" lang="ja-JP" altLang="en-US" sz="900" dirty="0"/>
            </a:p>
          </p:txBody>
        </p:sp>
        <p:sp>
          <p:nvSpPr>
            <p:cNvPr id="159" name="正方形/長方形 158"/>
            <p:cNvSpPr/>
            <p:nvPr/>
          </p:nvSpPr>
          <p:spPr>
            <a:xfrm>
              <a:off x="3635896" y="1890473"/>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30</a:t>
              </a:r>
              <a:endParaRPr kumimoji="1" lang="ja-JP" altLang="en-US" sz="900" dirty="0"/>
            </a:p>
          </p:txBody>
        </p:sp>
        <p:sp>
          <p:nvSpPr>
            <p:cNvPr id="160" name="正方形/長方形 159"/>
            <p:cNvSpPr/>
            <p:nvPr/>
          </p:nvSpPr>
          <p:spPr>
            <a:xfrm>
              <a:off x="3635896" y="1674449"/>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20</a:t>
              </a:r>
              <a:endParaRPr kumimoji="1" lang="ja-JP" altLang="en-US" sz="900" dirty="0"/>
            </a:p>
          </p:txBody>
        </p:sp>
        <p:sp>
          <p:nvSpPr>
            <p:cNvPr id="161" name="正方形/長方形 160"/>
            <p:cNvSpPr/>
            <p:nvPr/>
          </p:nvSpPr>
          <p:spPr>
            <a:xfrm>
              <a:off x="4139952" y="1890473"/>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31</a:t>
              </a:r>
              <a:endParaRPr kumimoji="1" lang="ja-JP" altLang="en-US" sz="900" dirty="0"/>
            </a:p>
          </p:txBody>
        </p:sp>
        <p:sp>
          <p:nvSpPr>
            <p:cNvPr id="162" name="正方形/長方形 161"/>
            <p:cNvSpPr/>
            <p:nvPr/>
          </p:nvSpPr>
          <p:spPr>
            <a:xfrm>
              <a:off x="4139952" y="1674449"/>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21</a:t>
              </a:r>
              <a:endParaRPr kumimoji="1" lang="ja-JP" altLang="en-US" sz="900" dirty="0"/>
            </a:p>
          </p:txBody>
        </p:sp>
        <p:sp>
          <p:nvSpPr>
            <p:cNvPr id="163" name="正方形/長方形 162"/>
            <p:cNvSpPr/>
            <p:nvPr/>
          </p:nvSpPr>
          <p:spPr>
            <a:xfrm>
              <a:off x="3635896" y="1451296"/>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10</a:t>
              </a:r>
              <a:endParaRPr kumimoji="1" lang="ja-JP" altLang="en-US" sz="900" dirty="0"/>
            </a:p>
          </p:txBody>
        </p:sp>
        <p:sp>
          <p:nvSpPr>
            <p:cNvPr id="164" name="正方形/長方形 163"/>
            <p:cNvSpPr/>
            <p:nvPr/>
          </p:nvSpPr>
          <p:spPr>
            <a:xfrm>
              <a:off x="3635896" y="1235272"/>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00</a:t>
              </a:r>
              <a:endParaRPr kumimoji="1" lang="ja-JP" altLang="en-US" sz="900" dirty="0"/>
            </a:p>
          </p:txBody>
        </p:sp>
        <p:sp>
          <p:nvSpPr>
            <p:cNvPr id="165" name="正方形/長方形 164"/>
            <p:cNvSpPr/>
            <p:nvPr/>
          </p:nvSpPr>
          <p:spPr>
            <a:xfrm>
              <a:off x="4139952" y="1451296"/>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11</a:t>
              </a:r>
              <a:endParaRPr kumimoji="1" lang="ja-JP" altLang="en-US" sz="900" dirty="0"/>
            </a:p>
          </p:txBody>
        </p:sp>
        <p:sp>
          <p:nvSpPr>
            <p:cNvPr id="166" name="正方形/長方形 165"/>
            <p:cNvSpPr/>
            <p:nvPr/>
          </p:nvSpPr>
          <p:spPr>
            <a:xfrm>
              <a:off x="4139952" y="1235272"/>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01</a:t>
              </a:r>
              <a:endParaRPr kumimoji="1" lang="ja-JP" altLang="en-US" sz="900" dirty="0"/>
            </a:p>
          </p:txBody>
        </p:sp>
        <p:sp>
          <p:nvSpPr>
            <p:cNvPr id="167" name="正方形/長方形 166"/>
            <p:cNvSpPr/>
            <p:nvPr/>
          </p:nvSpPr>
          <p:spPr>
            <a:xfrm>
              <a:off x="4644008" y="1890473"/>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32</a:t>
              </a:r>
              <a:endParaRPr kumimoji="1" lang="ja-JP" altLang="en-US" sz="900" dirty="0"/>
            </a:p>
          </p:txBody>
        </p:sp>
        <p:sp>
          <p:nvSpPr>
            <p:cNvPr id="168" name="正方形/長方形 167"/>
            <p:cNvSpPr/>
            <p:nvPr/>
          </p:nvSpPr>
          <p:spPr>
            <a:xfrm>
              <a:off x="4644008" y="1674449"/>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22</a:t>
              </a:r>
              <a:endParaRPr kumimoji="1" lang="ja-JP" altLang="en-US" sz="900" dirty="0"/>
            </a:p>
          </p:txBody>
        </p:sp>
        <p:sp>
          <p:nvSpPr>
            <p:cNvPr id="169" name="正方形/長方形 168"/>
            <p:cNvSpPr/>
            <p:nvPr/>
          </p:nvSpPr>
          <p:spPr>
            <a:xfrm>
              <a:off x="5148064" y="1890473"/>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33</a:t>
              </a:r>
              <a:endParaRPr kumimoji="1" lang="ja-JP" altLang="en-US" sz="900" dirty="0"/>
            </a:p>
          </p:txBody>
        </p:sp>
        <p:sp>
          <p:nvSpPr>
            <p:cNvPr id="170" name="正方形/長方形 169"/>
            <p:cNvSpPr/>
            <p:nvPr/>
          </p:nvSpPr>
          <p:spPr>
            <a:xfrm>
              <a:off x="5148064" y="1674449"/>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23</a:t>
              </a:r>
              <a:endParaRPr kumimoji="1" lang="ja-JP" altLang="en-US" sz="900" dirty="0"/>
            </a:p>
          </p:txBody>
        </p:sp>
        <p:sp>
          <p:nvSpPr>
            <p:cNvPr id="171" name="正方形/長方形 170"/>
            <p:cNvSpPr/>
            <p:nvPr/>
          </p:nvSpPr>
          <p:spPr>
            <a:xfrm>
              <a:off x="4644008" y="1451296"/>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12</a:t>
              </a:r>
              <a:endParaRPr kumimoji="1" lang="ja-JP" altLang="en-US" sz="900" dirty="0"/>
            </a:p>
          </p:txBody>
        </p:sp>
        <p:sp>
          <p:nvSpPr>
            <p:cNvPr id="172" name="正方形/長方形 171"/>
            <p:cNvSpPr/>
            <p:nvPr/>
          </p:nvSpPr>
          <p:spPr>
            <a:xfrm>
              <a:off x="4644008" y="1235272"/>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02</a:t>
              </a:r>
              <a:endParaRPr kumimoji="1" lang="ja-JP" altLang="en-US" sz="900" dirty="0"/>
            </a:p>
          </p:txBody>
        </p:sp>
        <p:sp>
          <p:nvSpPr>
            <p:cNvPr id="173" name="正方形/長方形 172"/>
            <p:cNvSpPr/>
            <p:nvPr/>
          </p:nvSpPr>
          <p:spPr>
            <a:xfrm>
              <a:off x="5148064" y="1451296"/>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13</a:t>
              </a:r>
              <a:endParaRPr kumimoji="1" lang="ja-JP" altLang="en-US" sz="900" dirty="0"/>
            </a:p>
          </p:txBody>
        </p:sp>
        <p:sp>
          <p:nvSpPr>
            <p:cNvPr id="174" name="正方形/長方形 173"/>
            <p:cNvSpPr/>
            <p:nvPr/>
          </p:nvSpPr>
          <p:spPr>
            <a:xfrm>
              <a:off x="5148064" y="1235272"/>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03</a:t>
              </a:r>
              <a:endParaRPr kumimoji="1" lang="ja-JP" altLang="en-US" sz="900" dirty="0"/>
            </a:p>
          </p:txBody>
        </p:sp>
      </p:grpSp>
      <p:cxnSp>
        <p:nvCxnSpPr>
          <p:cNvPr id="178" name="図形 177"/>
          <p:cNvCxnSpPr/>
          <p:nvPr/>
        </p:nvCxnSpPr>
        <p:spPr>
          <a:xfrm rot="5400000" flipH="1" flipV="1">
            <a:off x="4005059" y="2413013"/>
            <a:ext cx="2196000" cy="1458162"/>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0" name="角丸四角形 179"/>
          <p:cNvSpPr/>
          <p:nvPr/>
        </p:nvSpPr>
        <p:spPr>
          <a:xfrm>
            <a:off x="5328084" y="4093332"/>
            <a:ext cx="900100" cy="415788"/>
          </a:xfrm>
          <a:prstGeom prst="roundRect">
            <a:avLst/>
          </a:prstGeom>
          <a:solidFill>
            <a:schemeClr val="accent1">
              <a:lumMod val="20000"/>
              <a:lumOff val="8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181" name="正方形/長方形 180"/>
          <p:cNvSpPr/>
          <p:nvPr/>
        </p:nvSpPr>
        <p:spPr>
          <a:xfrm>
            <a:off x="5430289" y="4304724"/>
            <a:ext cx="689806" cy="127742"/>
          </a:xfrm>
          <a:prstGeom prst="rect">
            <a:avLst/>
          </a:prstGeom>
          <a:solidFill>
            <a:schemeClr val="accent3">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BL</a:t>
            </a:r>
            <a:endParaRPr kumimoji="1" lang="ja-JP" altLang="en-US" sz="900" dirty="0"/>
          </a:p>
        </p:txBody>
      </p:sp>
      <p:sp>
        <p:nvSpPr>
          <p:cNvPr id="188" name="正方形/長方形 187"/>
          <p:cNvSpPr/>
          <p:nvPr/>
        </p:nvSpPr>
        <p:spPr>
          <a:xfrm>
            <a:off x="5436096" y="4145610"/>
            <a:ext cx="332129" cy="127742"/>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21</a:t>
            </a:r>
            <a:endParaRPr kumimoji="1" lang="ja-JP" altLang="en-US" sz="900" dirty="0"/>
          </a:p>
        </p:txBody>
      </p:sp>
      <p:sp>
        <p:nvSpPr>
          <p:cNvPr id="198" name="角丸四角形 197"/>
          <p:cNvSpPr/>
          <p:nvPr/>
        </p:nvSpPr>
        <p:spPr>
          <a:xfrm>
            <a:off x="4427984" y="2780928"/>
            <a:ext cx="900100" cy="415788"/>
          </a:xfrm>
          <a:prstGeom prst="roundRect">
            <a:avLst/>
          </a:prstGeom>
          <a:solidFill>
            <a:schemeClr val="accent1">
              <a:lumMod val="20000"/>
              <a:lumOff val="8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199" name="正方形/長方形 198"/>
          <p:cNvSpPr/>
          <p:nvPr/>
        </p:nvSpPr>
        <p:spPr>
          <a:xfrm>
            <a:off x="4530189" y="2992320"/>
            <a:ext cx="689806" cy="127742"/>
          </a:xfrm>
          <a:prstGeom prst="rect">
            <a:avLst/>
          </a:prstGeom>
          <a:solidFill>
            <a:schemeClr val="accent3">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BL</a:t>
            </a:r>
            <a:endParaRPr kumimoji="1" lang="ja-JP" altLang="en-US" sz="900" dirty="0"/>
          </a:p>
        </p:txBody>
      </p:sp>
      <p:sp>
        <p:nvSpPr>
          <p:cNvPr id="200" name="正方形/長方形 199"/>
          <p:cNvSpPr/>
          <p:nvPr/>
        </p:nvSpPr>
        <p:spPr>
          <a:xfrm>
            <a:off x="4535996" y="2833206"/>
            <a:ext cx="332129" cy="127742"/>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11</a:t>
            </a:r>
            <a:endParaRPr kumimoji="1" lang="ja-JP" altLang="en-US" sz="900" dirty="0"/>
          </a:p>
        </p:txBody>
      </p:sp>
      <p:sp>
        <p:nvSpPr>
          <p:cNvPr id="201" name="角丸四角形 200"/>
          <p:cNvSpPr/>
          <p:nvPr/>
        </p:nvSpPr>
        <p:spPr>
          <a:xfrm>
            <a:off x="8064388" y="4149080"/>
            <a:ext cx="900100" cy="415788"/>
          </a:xfrm>
          <a:prstGeom prst="roundRect">
            <a:avLst/>
          </a:prstGeom>
          <a:solidFill>
            <a:schemeClr val="accent1">
              <a:lumMod val="20000"/>
              <a:lumOff val="8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202" name="正方形/長方形 201"/>
          <p:cNvSpPr/>
          <p:nvPr/>
        </p:nvSpPr>
        <p:spPr>
          <a:xfrm>
            <a:off x="8130589" y="4380216"/>
            <a:ext cx="689806" cy="127742"/>
          </a:xfrm>
          <a:prstGeom prst="rect">
            <a:avLst/>
          </a:prstGeom>
          <a:solidFill>
            <a:schemeClr val="accent3">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BL</a:t>
            </a:r>
            <a:endParaRPr kumimoji="1" lang="ja-JP" altLang="en-US" sz="900" dirty="0"/>
          </a:p>
        </p:txBody>
      </p:sp>
      <p:sp>
        <p:nvSpPr>
          <p:cNvPr id="203" name="正方形/長方形 202"/>
          <p:cNvSpPr/>
          <p:nvPr/>
        </p:nvSpPr>
        <p:spPr>
          <a:xfrm>
            <a:off x="8136396" y="4221102"/>
            <a:ext cx="332129" cy="127742"/>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22</a:t>
            </a:r>
            <a:endParaRPr kumimoji="1" lang="ja-JP" altLang="en-US" sz="900" dirty="0"/>
          </a:p>
        </p:txBody>
      </p:sp>
      <p:cxnSp>
        <p:nvCxnSpPr>
          <p:cNvPr id="205" name="カギ線コネクタ 204"/>
          <p:cNvCxnSpPr/>
          <p:nvPr/>
        </p:nvCxnSpPr>
        <p:spPr>
          <a:xfrm flipV="1">
            <a:off x="4932040" y="3285116"/>
            <a:ext cx="468052" cy="118800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7" name="図形 206"/>
          <p:cNvCxnSpPr>
            <a:stCxn id="128" idx="3"/>
            <a:endCxn id="66" idx="2"/>
          </p:cNvCxnSpPr>
          <p:nvPr/>
        </p:nvCxnSpPr>
        <p:spPr>
          <a:xfrm flipV="1">
            <a:off x="4932040" y="3969060"/>
            <a:ext cx="1908212" cy="601383"/>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9" name="図形 208"/>
          <p:cNvCxnSpPr/>
          <p:nvPr/>
        </p:nvCxnSpPr>
        <p:spPr>
          <a:xfrm flipV="1">
            <a:off x="4932040" y="3825043"/>
            <a:ext cx="2988000" cy="828000"/>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2" name="正方形/長方形 211"/>
          <p:cNvSpPr/>
          <p:nvPr/>
        </p:nvSpPr>
        <p:spPr>
          <a:xfrm>
            <a:off x="6614603" y="1619175"/>
            <a:ext cx="324036" cy="36004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213" name="正方形/長方形 212"/>
          <p:cNvSpPr/>
          <p:nvPr/>
        </p:nvSpPr>
        <p:spPr>
          <a:xfrm>
            <a:off x="6542595" y="1448780"/>
            <a:ext cx="129614" cy="144016"/>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214" name="正方形/長方形 213"/>
          <p:cNvSpPr/>
          <p:nvPr/>
        </p:nvSpPr>
        <p:spPr>
          <a:xfrm>
            <a:off x="7111530" y="1547167"/>
            <a:ext cx="129614" cy="144016"/>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grpSp>
        <p:nvGrpSpPr>
          <p:cNvPr id="144" name="グループ化 143"/>
          <p:cNvGrpSpPr/>
          <p:nvPr/>
        </p:nvGrpSpPr>
        <p:grpSpPr>
          <a:xfrm>
            <a:off x="647564" y="4761148"/>
            <a:ext cx="2592288" cy="1584176"/>
            <a:chOff x="647564" y="4653136"/>
            <a:chExt cx="2592288" cy="1584176"/>
          </a:xfrm>
        </p:grpSpPr>
        <p:sp>
          <p:nvSpPr>
            <p:cNvPr id="115" name="角丸四角形 114"/>
            <p:cNvSpPr/>
            <p:nvPr/>
          </p:nvSpPr>
          <p:spPr>
            <a:xfrm>
              <a:off x="647564" y="4653136"/>
              <a:ext cx="2592288" cy="1584176"/>
            </a:xfrm>
            <a:prstGeom prst="roundRect">
              <a:avLst/>
            </a:prstGeom>
            <a:solidFill>
              <a:schemeClr val="accent1">
                <a:lumMod val="20000"/>
                <a:lumOff val="8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17" name="正方形/長方形 116"/>
            <p:cNvSpPr/>
            <p:nvPr/>
          </p:nvSpPr>
          <p:spPr>
            <a:xfrm>
              <a:off x="1151620" y="5841288"/>
              <a:ext cx="972000" cy="180000"/>
            </a:xfrm>
            <a:prstGeom prst="rect">
              <a:avLst/>
            </a:prstGeom>
            <a:solidFill>
              <a:schemeClr val="accent3">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BL</a:t>
              </a:r>
              <a:endParaRPr kumimoji="1" lang="ja-JP" altLang="en-US" sz="1400" dirty="0"/>
            </a:p>
          </p:txBody>
        </p:sp>
        <p:sp>
          <p:nvSpPr>
            <p:cNvPr id="118" name="正方形/長方形 117"/>
            <p:cNvSpPr/>
            <p:nvPr/>
          </p:nvSpPr>
          <p:spPr>
            <a:xfrm>
              <a:off x="1151620" y="5598885"/>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30</a:t>
              </a:r>
              <a:endParaRPr kumimoji="1" lang="ja-JP" altLang="en-US" sz="1400" dirty="0"/>
            </a:p>
          </p:txBody>
        </p:sp>
        <p:sp>
          <p:nvSpPr>
            <p:cNvPr id="119" name="正方形/長方形 118"/>
            <p:cNvSpPr/>
            <p:nvPr/>
          </p:nvSpPr>
          <p:spPr>
            <a:xfrm>
              <a:off x="1151620" y="5382861"/>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20</a:t>
              </a:r>
              <a:endParaRPr kumimoji="1" lang="ja-JP" altLang="en-US" sz="1400" dirty="0"/>
            </a:p>
          </p:txBody>
        </p:sp>
        <p:sp>
          <p:nvSpPr>
            <p:cNvPr id="120" name="正方形/長方形 119"/>
            <p:cNvSpPr/>
            <p:nvPr/>
          </p:nvSpPr>
          <p:spPr>
            <a:xfrm>
              <a:off x="1655676" y="5598885"/>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31</a:t>
              </a:r>
              <a:endParaRPr kumimoji="1" lang="ja-JP" altLang="en-US" sz="1400" dirty="0"/>
            </a:p>
          </p:txBody>
        </p:sp>
        <p:sp>
          <p:nvSpPr>
            <p:cNvPr id="121" name="正方形/長方形 120"/>
            <p:cNvSpPr/>
            <p:nvPr/>
          </p:nvSpPr>
          <p:spPr>
            <a:xfrm>
              <a:off x="1655676" y="5382861"/>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21</a:t>
              </a:r>
              <a:endParaRPr kumimoji="1" lang="ja-JP" altLang="en-US" sz="1400" dirty="0"/>
            </a:p>
          </p:txBody>
        </p:sp>
        <p:sp>
          <p:nvSpPr>
            <p:cNvPr id="124" name="正方形/長方形 123"/>
            <p:cNvSpPr/>
            <p:nvPr/>
          </p:nvSpPr>
          <p:spPr>
            <a:xfrm>
              <a:off x="1151620" y="5159708"/>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10</a:t>
              </a:r>
              <a:endParaRPr kumimoji="1" lang="ja-JP" altLang="en-US" sz="1400" dirty="0"/>
            </a:p>
          </p:txBody>
        </p:sp>
        <p:sp>
          <p:nvSpPr>
            <p:cNvPr id="125" name="正方形/長方形 124"/>
            <p:cNvSpPr/>
            <p:nvPr/>
          </p:nvSpPr>
          <p:spPr>
            <a:xfrm>
              <a:off x="1151620" y="4943684"/>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00</a:t>
              </a:r>
              <a:endParaRPr kumimoji="1" lang="ja-JP" altLang="en-US" sz="1400" dirty="0"/>
            </a:p>
          </p:txBody>
        </p:sp>
        <p:sp>
          <p:nvSpPr>
            <p:cNvPr id="126" name="正方形/長方形 125"/>
            <p:cNvSpPr/>
            <p:nvPr/>
          </p:nvSpPr>
          <p:spPr>
            <a:xfrm>
              <a:off x="1655676" y="5159708"/>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11</a:t>
              </a:r>
              <a:endParaRPr kumimoji="1" lang="ja-JP" altLang="en-US" sz="1400" dirty="0"/>
            </a:p>
          </p:txBody>
        </p:sp>
        <p:sp>
          <p:nvSpPr>
            <p:cNvPr id="127" name="正方形/長方形 126"/>
            <p:cNvSpPr/>
            <p:nvPr/>
          </p:nvSpPr>
          <p:spPr>
            <a:xfrm>
              <a:off x="1655676" y="4943684"/>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01</a:t>
              </a:r>
              <a:endParaRPr kumimoji="1" lang="ja-JP" altLang="en-US" sz="1400" dirty="0"/>
            </a:p>
          </p:txBody>
        </p:sp>
        <p:sp>
          <p:nvSpPr>
            <p:cNvPr id="129" name="正方形/長方形 128"/>
            <p:cNvSpPr/>
            <p:nvPr/>
          </p:nvSpPr>
          <p:spPr>
            <a:xfrm>
              <a:off x="2159732" y="5598885"/>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32</a:t>
              </a:r>
              <a:endParaRPr kumimoji="1" lang="ja-JP" altLang="en-US" sz="1400" dirty="0"/>
            </a:p>
          </p:txBody>
        </p:sp>
        <p:sp>
          <p:nvSpPr>
            <p:cNvPr id="132" name="正方形/長方形 131"/>
            <p:cNvSpPr/>
            <p:nvPr/>
          </p:nvSpPr>
          <p:spPr>
            <a:xfrm>
              <a:off x="2159732" y="5382861"/>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22</a:t>
              </a:r>
              <a:endParaRPr kumimoji="1" lang="ja-JP" altLang="en-US" sz="1400" dirty="0"/>
            </a:p>
          </p:txBody>
        </p:sp>
        <p:sp>
          <p:nvSpPr>
            <p:cNvPr id="133" name="正方形/長方形 132"/>
            <p:cNvSpPr/>
            <p:nvPr/>
          </p:nvSpPr>
          <p:spPr>
            <a:xfrm>
              <a:off x="2663788" y="5598885"/>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33</a:t>
              </a:r>
              <a:endParaRPr kumimoji="1" lang="ja-JP" altLang="en-US" sz="1400" dirty="0"/>
            </a:p>
          </p:txBody>
        </p:sp>
        <p:sp>
          <p:nvSpPr>
            <p:cNvPr id="134" name="正方形/長方形 133"/>
            <p:cNvSpPr/>
            <p:nvPr/>
          </p:nvSpPr>
          <p:spPr>
            <a:xfrm>
              <a:off x="2663788" y="5382861"/>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23</a:t>
              </a:r>
              <a:endParaRPr kumimoji="1" lang="ja-JP" altLang="en-US" sz="1400" dirty="0"/>
            </a:p>
          </p:txBody>
        </p:sp>
        <p:sp>
          <p:nvSpPr>
            <p:cNvPr id="136" name="正方形/長方形 135"/>
            <p:cNvSpPr/>
            <p:nvPr/>
          </p:nvSpPr>
          <p:spPr>
            <a:xfrm>
              <a:off x="2159732" y="5159708"/>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12</a:t>
              </a:r>
              <a:endParaRPr kumimoji="1" lang="ja-JP" altLang="en-US" sz="1400" dirty="0"/>
            </a:p>
          </p:txBody>
        </p:sp>
        <p:sp>
          <p:nvSpPr>
            <p:cNvPr id="137" name="正方形/長方形 136"/>
            <p:cNvSpPr/>
            <p:nvPr/>
          </p:nvSpPr>
          <p:spPr>
            <a:xfrm>
              <a:off x="2159732" y="4943684"/>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02</a:t>
              </a:r>
              <a:endParaRPr kumimoji="1" lang="ja-JP" altLang="en-US" sz="1400" dirty="0"/>
            </a:p>
          </p:txBody>
        </p:sp>
        <p:sp>
          <p:nvSpPr>
            <p:cNvPr id="138" name="正方形/長方形 137"/>
            <p:cNvSpPr/>
            <p:nvPr/>
          </p:nvSpPr>
          <p:spPr>
            <a:xfrm>
              <a:off x="2663788" y="5159708"/>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13</a:t>
              </a:r>
              <a:endParaRPr kumimoji="1" lang="ja-JP" altLang="en-US" sz="1400" dirty="0"/>
            </a:p>
          </p:txBody>
        </p:sp>
        <p:sp>
          <p:nvSpPr>
            <p:cNvPr id="139" name="正方形/長方形 138"/>
            <p:cNvSpPr/>
            <p:nvPr/>
          </p:nvSpPr>
          <p:spPr>
            <a:xfrm>
              <a:off x="2663788" y="4943684"/>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03</a:t>
              </a:r>
              <a:endParaRPr kumimoji="1" lang="ja-JP" altLang="en-US" sz="1400" dirty="0"/>
            </a:p>
          </p:txBody>
        </p:sp>
        <p:sp>
          <p:nvSpPr>
            <p:cNvPr id="140" name="テキスト ボックス 139"/>
            <p:cNvSpPr txBox="1"/>
            <p:nvPr/>
          </p:nvSpPr>
          <p:spPr>
            <a:xfrm>
              <a:off x="827584" y="4683799"/>
              <a:ext cx="1260140" cy="257369"/>
            </a:xfrm>
            <a:prstGeom prst="rect">
              <a:avLst/>
            </a:prstGeom>
            <a:noFill/>
          </p:spPr>
          <p:txBody>
            <a:bodyPr wrap="square" lIns="36000" tIns="36000" rIns="36000" bIns="36000" rtlCol="0">
              <a:spAutoFit/>
            </a:bodyPr>
            <a:lstStyle/>
            <a:p>
              <a:r>
                <a:rPr kumimoji="1" lang="en-US" altLang="ja-JP" sz="1200" dirty="0" smtClean="0"/>
                <a:t>SHVC </a:t>
              </a:r>
              <a:r>
                <a:rPr kumimoji="1" lang="en-US" altLang="ja-JP" sz="1200" dirty="0" err="1" smtClean="0"/>
                <a:t>bitstream</a:t>
              </a:r>
              <a:endParaRPr kumimoji="1" lang="ja-JP" altLang="en-US" sz="1200" dirty="0"/>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CA" altLang="ja-JP" dirty="0" smtClean="0"/>
              <a:t>System components and data requirements</a:t>
            </a:r>
            <a:endParaRPr kumimoji="1" lang="ja-JP" altLang="en-US" dirty="0"/>
          </a:p>
        </p:txBody>
      </p:sp>
      <p:sp>
        <p:nvSpPr>
          <p:cNvPr id="3" name="コンテンツ プレースホルダ 2"/>
          <p:cNvSpPr>
            <a:spLocks noGrp="1"/>
          </p:cNvSpPr>
          <p:nvPr>
            <p:ph idx="1"/>
          </p:nvPr>
        </p:nvSpPr>
        <p:spPr/>
        <p:txBody>
          <a:bodyPr/>
          <a:lstStyle/>
          <a:p>
            <a:pPr lvl="0"/>
            <a:r>
              <a:rPr lang="en-CA" altLang="ja-JP" dirty="0" smtClean="0"/>
              <a:t>SHVC encoder / SHVC bitstream</a:t>
            </a:r>
            <a:endParaRPr lang="ja-JP" altLang="ja-JP" dirty="0" smtClean="0"/>
          </a:p>
          <a:p>
            <a:pPr lvl="1"/>
            <a:r>
              <a:rPr lang="en-CA" altLang="ja-JP" dirty="0" smtClean="0"/>
              <a:t>Part of EL bitstream need to be decoded independent of rest parts of EL. When encoding such EL tile, non-collocated part of BL region could be referenced via inter-layer prediction.</a:t>
            </a:r>
            <a:endParaRPr lang="ja-JP" altLang="ja-JP" dirty="0" smtClean="0"/>
          </a:p>
          <a:p>
            <a:pPr lvl="0"/>
            <a:r>
              <a:rPr lang="en-CA" altLang="ja-JP" dirty="0" smtClean="0"/>
              <a:t>Intelligent Network Element (INE)</a:t>
            </a:r>
            <a:endParaRPr lang="ja-JP" altLang="ja-JP" dirty="0" smtClean="0"/>
          </a:p>
          <a:p>
            <a:pPr lvl="1"/>
            <a:r>
              <a:rPr lang="en-CA" altLang="ja-JP" dirty="0" smtClean="0"/>
              <a:t>INE receives ROI requests from a user.</a:t>
            </a:r>
            <a:endParaRPr lang="ja-JP" altLang="ja-JP" dirty="0" smtClean="0"/>
          </a:p>
          <a:p>
            <a:pPr lvl="1"/>
            <a:r>
              <a:rPr lang="en-CA" altLang="ja-JP" dirty="0" smtClean="0"/>
              <a:t>INE extracts the sub bitstream corresponding to the requested ROI from the whole bitstreams.</a:t>
            </a:r>
            <a:endParaRPr lang="ja-JP" altLang="ja-JP" dirty="0" smtClean="0"/>
          </a:p>
          <a:p>
            <a:pPr lvl="2"/>
            <a:r>
              <a:rPr lang="en-CA" altLang="ja-JP" dirty="0" smtClean="0"/>
              <a:t>Extraction process should be easy. INE could discard NAL units based on NAL unit header, VPS, and SPSs. INE overwrite syntax values in VPS, SPS and PPS parameters. INE might overwrite some slice header syntax corresponding to the ROI but should not modify slice data corresponding to the non-ROI. INE should not use information acquired by decoding slice data (e.g. decoded picture, syntax elements below slice data, etc.).</a:t>
            </a:r>
            <a:endParaRPr lang="ja-JP" altLang="ja-JP" dirty="0" smtClean="0"/>
          </a:p>
          <a:p>
            <a:pPr lvl="0"/>
            <a:r>
              <a:rPr lang="en-CA" altLang="ja-JP" dirty="0" smtClean="0"/>
              <a:t>Client terminal</a:t>
            </a:r>
            <a:endParaRPr lang="ja-JP" altLang="ja-JP" dirty="0" smtClean="0"/>
          </a:p>
          <a:p>
            <a:pPr lvl="1"/>
            <a:r>
              <a:rPr lang="en-CA" altLang="ja-JP" dirty="0" smtClean="0"/>
              <a:t>Client terminal shall have SHVC decoder to decode sub bitstream corresponding to ROI.</a:t>
            </a:r>
            <a:endParaRPr lang="ja-JP" altLang="ja-JP" dirty="0" smtClean="0"/>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4</a:t>
            </a:fld>
            <a:endParaRPr lang="ja-JP"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Codec support</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There are several ways to support ROI-capable scalable video application with SHVC in combination with “constrained tile set”.</a:t>
            </a:r>
          </a:p>
          <a:p>
            <a:pPr lvl="1">
              <a:buNone/>
            </a:pPr>
            <a:endParaRPr lang="en-US" altLang="ja-JP" dirty="0" smtClean="0"/>
          </a:p>
          <a:p>
            <a:pPr>
              <a:buNone/>
            </a:pPr>
            <a:r>
              <a:rPr lang="en-US" altLang="ja-JP" dirty="0" smtClean="0"/>
              <a:t>  Method 1: Drop VCL NALU containing non-significant slice and change EL picture sizes.</a:t>
            </a:r>
          </a:p>
          <a:p>
            <a:endParaRPr lang="en-US" altLang="ja-JP" dirty="0" smtClean="0"/>
          </a:p>
          <a:p>
            <a:pPr>
              <a:buNone/>
            </a:pPr>
            <a:r>
              <a:rPr lang="en-US" altLang="ja-JP" dirty="0" smtClean="0"/>
              <a:t>  Method 2: Change non-significant slice to skipped slice and remove associated slice data.</a:t>
            </a:r>
          </a:p>
          <a:p>
            <a:endParaRPr lang="en-US" altLang="ja-JP" dirty="0" smtClean="0"/>
          </a:p>
          <a:p>
            <a:pPr>
              <a:buNone/>
            </a:pPr>
            <a:r>
              <a:rPr lang="en-US" altLang="ja-JP" dirty="0" smtClean="0"/>
              <a:t>  Method 3: Remove coefficients data in non-significant slice.</a:t>
            </a:r>
          </a:p>
          <a:p>
            <a:pPr>
              <a:buNone/>
            </a:pPr>
            <a:endParaRPr lang="en-US" altLang="ja-JP" dirty="0" smtClean="0"/>
          </a:p>
          <a:p>
            <a:r>
              <a:rPr lang="en-US" altLang="ja-JP" dirty="0" smtClean="0"/>
              <a:t>In this contribution, changes relating to Method 1 is introduced.</a:t>
            </a:r>
          </a:p>
          <a:p>
            <a:pPr>
              <a:buNone/>
            </a:pPr>
            <a:endParaRPr lang="en-US" altLang="ja-JP" dirty="0" smtClean="0"/>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5</a:t>
            </a:fld>
            <a:endParaRPr lang="ja-JP"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Rewriting process</a:t>
            </a:r>
            <a:endParaRPr kumimoji="1" lang="ja-JP" altLang="en-US" dirty="0"/>
          </a:p>
        </p:txBody>
      </p:sp>
      <p:sp>
        <p:nvSpPr>
          <p:cNvPr id="3" name="コンテンツ プレースホルダ 2"/>
          <p:cNvSpPr>
            <a:spLocks noGrp="1"/>
          </p:cNvSpPr>
          <p:nvPr>
            <p:ph idx="1"/>
          </p:nvPr>
        </p:nvSpPr>
        <p:spPr>
          <a:xfrm>
            <a:off x="457200" y="785813"/>
            <a:ext cx="8229600" cy="1023007"/>
          </a:xfrm>
        </p:spPr>
        <p:txBody>
          <a:bodyPr/>
          <a:lstStyle/>
          <a:p>
            <a:r>
              <a:rPr lang="en-US" altLang="ja-JP" dirty="0" smtClean="0"/>
              <a:t>Method 1: Drop VCL NALU containing non-significant slice and change EL picture sizes.</a:t>
            </a:r>
            <a:endParaRPr kumimoji="1" lang="ja-JP" altLang="en-US" dirty="0"/>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6</a:t>
            </a:fld>
            <a:endParaRPr lang="ja-JP" altLang="en-US" dirty="0"/>
          </a:p>
        </p:txBody>
      </p:sp>
      <p:sp>
        <p:nvSpPr>
          <p:cNvPr id="1025" name="Rectangle 1"/>
          <p:cNvSpPr>
            <a:spLocks noChangeArrowheads="1"/>
          </p:cNvSpPr>
          <p:nvPr/>
        </p:nvSpPr>
        <p:spPr bwMode="auto">
          <a:xfrm>
            <a:off x="827584" y="1808820"/>
            <a:ext cx="7632848" cy="27853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ts val="4200"/>
              </a:lnSpc>
              <a:spcBef>
                <a:spcPct val="0"/>
              </a:spcBef>
              <a:spcAft>
                <a:spcPct val="0"/>
              </a:spcAft>
              <a:buClrTx/>
              <a:buSzTx/>
              <a:buFontTx/>
              <a:buNone/>
              <a:tabLst>
                <a:tab pos="228600" algn="l"/>
                <a:tab pos="457200" algn="l"/>
                <a:tab pos="685800" algn="l"/>
                <a:tab pos="914400" algn="l"/>
              </a:tabLst>
            </a:pPr>
            <a:r>
              <a:rPr kumimoji="1" lang="en-CA" altLang="ja-JP" sz="2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(1) Drop VCL NALU of non-significant tile region</a:t>
            </a:r>
            <a:endParaRPr kumimoji="1" lang="en-CA" altLang="ja-JP" sz="20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l" defTabSz="914400" rtl="0" eaLnBrk="0" fontAlgn="base" latinLnBrk="0" hangingPunct="0">
              <a:lnSpc>
                <a:spcPts val="4200"/>
              </a:lnSpc>
              <a:spcBef>
                <a:spcPct val="0"/>
              </a:spcBef>
              <a:spcAft>
                <a:spcPct val="0"/>
              </a:spcAft>
              <a:buClrTx/>
              <a:buSzTx/>
              <a:buFontTx/>
              <a:buNone/>
              <a:tabLst>
                <a:tab pos="228600" algn="l"/>
                <a:tab pos="457200" algn="l"/>
                <a:tab pos="685800" algn="l"/>
                <a:tab pos="914400" algn="l"/>
              </a:tabLst>
            </a:pPr>
            <a:r>
              <a:rPr kumimoji="1" lang="en-CA" altLang="ja-JP" sz="2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(2) Rewrite picture information</a:t>
            </a:r>
            <a:endParaRPr kumimoji="1" lang="en-CA" altLang="ja-JP" sz="20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l" defTabSz="914400" rtl="0" eaLnBrk="0" fontAlgn="base" latinLnBrk="0" hangingPunct="0">
              <a:lnSpc>
                <a:spcPts val="4200"/>
              </a:lnSpc>
              <a:spcBef>
                <a:spcPct val="0"/>
              </a:spcBef>
              <a:spcAft>
                <a:spcPct val="0"/>
              </a:spcAft>
              <a:buClrTx/>
              <a:buSzTx/>
              <a:buFontTx/>
              <a:buNone/>
              <a:tabLst>
                <a:tab pos="228600" algn="l"/>
                <a:tab pos="457200" algn="l"/>
                <a:tab pos="685800" algn="l"/>
                <a:tab pos="914400" algn="l"/>
              </a:tabLst>
            </a:pPr>
            <a:r>
              <a:rPr kumimoji="1" lang="en-CA" altLang="ja-JP" sz="2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(3) Rewrite tile information</a:t>
            </a:r>
            <a:endParaRPr kumimoji="1" lang="en-CA" altLang="ja-JP" sz="20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l" defTabSz="914400" rtl="0" eaLnBrk="0" fontAlgn="base" latinLnBrk="0" hangingPunct="0">
              <a:lnSpc>
                <a:spcPts val="4200"/>
              </a:lnSpc>
              <a:spcBef>
                <a:spcPct val="0"/>
              </a:spcBef>
              <a:spcAft>
                <a:spcPct val="0"/>
              </a:spcAft>
              <a:buClrTx/>
              <a:buSzTx/>
              <a:buFontTx/>
              <a:buNone/>
              <a:tabLst>
                <a:tab pos="228600" algn="l"/>
                <a:tab pos="457200" algn="l"/>
                <a:tab pos="685800" algn="l"/>
                <a:tab pos="914400" algn="l"/>
              </a:tabLst>
            </a:pPr>
            <a:r>
              <a:rPr kumimoji="1" lang="en-CA" altLang="ja-JP" sz="2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(4) Add BL ROI region information (modify scaled ref. layer offset)</a:t>
            </a:r>
            <a:endParaRPr kumimoji="1" lang="en-CA" altLang="ja-JP" sz="20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l" defTabSz="914400" rtl="0" eaLnBrk="0" fontAlgn="base" latinLnBrk="0" hangingPunct="0">
              <a:lnSpc>
                <a:spcPts val="4200"/>
              </a:lnSpc>
              <a:spcBef>
                <a:spcPct val="0"/>
              </a:spcBef>
              <a:spcAft>
                <a:spcPct val="0"/>
              </a:spcAft>
              <a:buClrTx/>
              <a:buSzTx/>
              <a:buFontTx/>
              <a:buNone/>
              <a:tabLst>
                <a:tab pos="228600" algn="l"/>
                <a:tab pos="457200" algn="l"/>
                <a:tab pos="685800" algn="l"/>
                <a:tab pos="914400" algn="l"/>
              </a:tabLst>
            </a:pPr>
            <a:r>
              <a:rPr kumimoji="1" lang="en-CA" altLang="ja-JP" sz="2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(5) </a:t>
            </a:r>
            <a:r>
              <a:rPr kumimoji="1" lang="en-CA" altLang="ja-JP" sz="2000" b="0" i="0" u="sng"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Add EL-to-BL phase shift information</a:t>
            </a:r>
          </a:p>
        </p:txBody>
      </p:sp>
      <p:sp>
        <p:nvSpPr>
          <p:cNvPr id="6" name="コンテンツ プレースホルダ 2"/>
          <p:cNvSpPr txBox="1">
            <a:spLocks/>
          </p:cNvSpPr>
          <p:nvPr/>
        </p:nvSpPr>
        <p:spPr bwMode="auto">
          <a:xfrm>
            <a:off x="457200" y="5013176"/>
            <a:ext cx="8229600" cy="1023007"/>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marL="360363" marR="0" lvl="0" indent="-241300" algn="l" defTabSz="914400" rtl="0" eaLnBrk="0" fontAlgn="base" latinLnBrk="0" hangingPunct="0">
              <a:lnSpc>
                <a:spcPct val="100000"/>
              </a:lnSpc>
              <a:spcBef>
                <a:spcPct val="0"/>
              </a:spcBef>
              <a:spcAft>
                <a:spcPct val="0"/>
              </a:spcAft>
              <a:buClr>
                <a:srgbClr val="0E2C3E"/>
              </a:buClr>
              <a:buSzPct val="80000"/>
              <a:buFont typeface="Wingdings 2" pitchFamily="18" charset="2"/>
              <a:buChar char=""/>
              <a:tabLst/>
              <a:defRPr/>
            </a:pPr>
            <a:r>
              <a:rPr lang="en-US" altLang="ja-JP" sz="2400" dirty="0" smtClean="0">
                <a:latin typeface="+mn-lt"/>
                <a:ea typeface="+mn-ea"/>
              </a:rPr>
              <a:t>Following slides explain modification regarding step 5.</a:t>
            </a:r>
            <a:endParaRPr kumimoji="1" lang="ja-JP" alt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Phase shift problem caused by extraction</a:t>
            </a:r>
            <a:endParaRPr kumimoji="1" lang="ja-JP" altLang="en-US" dirty="0"/>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7</a:t>
            </a:fld>
            <a:endParaRPr lang="ja-JP" altLang="en-US" dirty="0"/>
          </a:p>
        </p:txBody>
      </p:sp>
      <p:sp>
        <p:nvSpPr>
          <p:cNvPr id="5" name="正方形/長方形 4"/>
          <p:cNvSpPr/>
          <p:nvPr/>
        </p:nvSpPr>
        <p:spPr>
          <a:xfrm>
            <a:off x="791580" y="116074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6" name="正方形/長方形 5"/>
          <p:cNvSpPr/>
          <p:nvPr/>
        </p:nvSpPr>
        <p:spPr>
          <a:xfrm>
            <a:off x="1871700" y="116074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7" name="正方形/長方形 6"/>
          <p:cNvSpPr/>
          <p:nvPr/>
        </p:nvSpPr>
        <p:spPr>
          <a:xfrm>
            <a:off x="2951820" y="116074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8" name="正方形/長方形 7"/>
          <p:cNvSpPr/>
          <p:nvPr/>
        </p:nvSpPr>
        <p:spPr>
          <a:xfrm>
            <a:off x="791580" y="188082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9" name="正方形/長方形 8"/>
          <p:cNvSpPr/>
          <p:nvPr/>
        </p:nvSpPr>
        <p:spPr>
          <a:xfrm>
            <a:off x="1871700" y="188082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0" name="正方形/長方形 9"/>
          <p:cNvSpPr/>
          <p:nvPr/>
        </p:nvSpPr>
        <p:spPr>
          <a:xfrm>
            <a:off x="2951820" y="188082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1" name="正方形/長方形 10"/>
          <p:cNvSpPr/>
          <p:nvPr/>
        </p:nvSpPr>
        <p:spPr>
          <a:xfrm>
            <a:off x="791580" y="260090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2" name="正方形/長方形 11"/>
          <p:cNvSpPr/>
          <p:nvPr/>
        </p:nvSpPr>
        <p:spPr>
          <a:xfrm>
            <a:off x="1871700" y="260090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3" name="正方形/長方形 12"/>
          <p:cNvSpPr/>
          <p:nvPr/>
        </p:nvSpPr>
        <p:spPr>
          <a:xfrm>
            <a:off x="2951820" y="260090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grpSp>
        <p:nvGrpSpPr>
          <p:cNvPr id="32" name="グループ化 31"/>
          <p:cNvGrpSpPr>
            <a:grpSpLocks noChangeAspect="1"/>
          </p:cNvGrpSpPr>
          <p:nvPr/>
        </p:nvGrpSpPr>
        <p:grpSpPr>
          <a:xfrm>
            <a:off x="791580" y="4077072"/>
            <a:ext cx="1620120" cy="1080080"/>
            <a:chOff x="575556" y="4113076"/>
            <a:chExt cx="3240240" cy="2160160"/>
          </a:xfrm>
        </p:grpSpPr>
        <p:sp>
          <p:nvSpPr>
            <p:cNvPr id="23" name="正方形/長方形 22"/>
            <p:cNvSpPr/>
            <p:nvPr/>
          </p:nvSpPr>
          <p:spPr>
            <a:xfrm>
              <a:off x="575556" y="4113076"/>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24" name="正方形/長方形 23"/>
            <p:cNvSpPr/>
            <p:nvPr/>
          </p:nvSpPr>
          <p:spPr>
            <a:xfrm>
              <a:off x="1655676" y="4113076"/>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25" name="正方形/長方形 24"/>
            <p:cNvSpPr/>
            <p:nvPr/>
          </p:nvSpPr>
          <p:spPr>
            <a:xfrm>
              <a:off x="2735796" y="4113076"/>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26" name="正方形/長方形 25"/>
            <p:cNvSpPr/>
            <p:nvPr/>
          </p:nvSpPr>
          <p:spPr>
            <a:xfrm>
              <a:off x="575556" y="4833156"/>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27" name="正方形/長方形 26"/>
            <p:cNvSpPr/>
            <p:nvPr/>
          </p:nvSpPr>
          <p:spPr>
            <a:xfrm>
              <a:off x="1655676" y="4833156"/>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28" name="正方形/長方形 27"/>
            <p:cNvSpPr/>
            <p:nvPr/>
          </p:nvSpPr>
          <p:spPr>
            <a:xfrm>
              <a:off x="2735796" y="4833156"/>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29" name="正方形/長方形 28"/>
            <p:cNvSpPr/>
            <p:nvPr/>
          </p:nvSpPr>
          <p:spPr>
            <a:xfrm>
              <a:off x="575556" y="5553236"/>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30" name="正方形/長方形 29"/>
            <p:cNvSpPr/>
            <p:nvPr/>
          </p:nvSpPr>
          <p:spPr>
            <a:xfrm>
              <a:off x="1655676" y="5553236"/>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31" name="正方形/長方形 30"/>
            <p:cNvSpPr/>
            <p:nvPr/>
          </p:nvSpPr>
          <p:spPr>
            <a:xfrm>
              <a:off x="2735796" y="5553236"/>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grpSp>
      <p:sp>
        <p:nvSpPr>
          <p:cNvPr id="43" name="正方形/長方形 42"/>
          <p:cNvSpPr/>
          <p:nvPr/>
        </p:nvSpPr>
        <p:spPr>
          <a:xfrm>
            <a:off x="1871700" y="1880828"/>
            <a:ext cx="180000" cy="180000"/>
          </a:xfrm>
          <a:prstGeom prst="rect">
            <a:avLst/>
          </a:prstGeom>
          <a:noFill/>
          <a:ln w="38100">
            <a:solidFill>
              <a:schemeClr val="accent1"/>
            </a:solidFill>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44" name="正方形/長方形 43"/>
          <p:cNvSpPr/>
          <p:nvPr/>
        </p:nvSpPr>
        <p:spPr>
          <a:xfrm>
            <a:off x="1331640" y="4437112"/>
            <a:ext cx="90000" cy="90000"/>
          </a:xfrm>
          <a:prstGeom prst="rect">
            <a:avLst/>
          </a:prstGeom>
          <a:noFill/>
          <a:ln w="38100">
            <a:solidFill>
              <a:schemeClr val="accent1"/>
            </a:solidFill>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47" name="右矢印 46"/>
          <p:cNvSpPr/>
          <p:nvPr/>
        </p:nvSpPr>
        <p:spPr>
          <a:xfrm>
            <a:off x="4355976" y="3032956"/>
            <a:ext cx="792088" cy="792088"/>
          </a:xfrm>
          <a:prstGeom prst="rightArrow">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48" name="テキスト ボックス 47"/>
          <p:cNvSpPr txBox="1"/>
          <p:nvPr/>
        </p:nvSpPr>
        <p:spPr>
          <a:xfrm>
            <a:off x="3743908" y="3897052"/>
            <a:ext cx="1440160" cy="380480"/>
          </a:xfrm>
          <a:prstGeom prst="rect">
            <a:avLst/>
          </a:prstGeom>
          <a:noFill/>
        </p:spPr>
        <p:txBody>
          <a:bodyPr wrap="square" lIns="36000" tIns="36000" rIns="36000" bIns="36000" rtlCol="0">
            <a:spAutoFit/>
          </a:bodyPr>
          <a:lstStyle/>
          <a:p>
            <a:pPr algn="r"/>
            <a:r>
              <a:rPr lang="en-US" altLang="ja-JP" sz="2000" dirty="0" smtClean="0"/>
              <a:t>extraction</a:t>
            </a:r>
            <a:endParaRPr kumimoji="1" lang="ja-JP" altLang="en-US" sz="2000" dirty="0"/>
          </a:p>
        </p:txBody>
      </p:sp>
      <p:cxnSp>
        <p:nvCxnSpPr>
          <p:cNvPr id="50" name="直線コネクタ 49"/>
          <p:cNvCxnSpPr/>
          <p:nvPr/>
        </p:nvCxnSpPr>
        <p:spPr>
          <a:xfrm flipH="1">
            <a:off x="1385864" y="2115072"/>
            <a:ext cx="540060" cy="2268000"/>
          </a:xfrm>
          <a:prstGeom prst="line">
            <a:avLst/>
          </a:prstGeom>
          <a:ln>
            <a:solidFill>
              <a:schemeClr val="accent3"/>
            </a:solidFill>
            <a:tailEnd type="none"/>
          </a:ln>
        </p:spPr>
        <p:style>
          <a:lnRef idx="1">
            <a:schemeClr val="accent1"/>
          </a:lnRef>
          <a:fillRef idx="0">
            <a:schemeClr val="accent1"/>
          </a:fillRef>
          <a:effectRef idx="0">
            <a:schemeClr val="accent1"/>
          </a:effectRef>
          <a:fontRef idx="minor">
            <a:schemeClr val="tx1"/>
          </a:fontRef>
        </p:style>
      </p:cxnSp>
      <p:sp>
        <p:nvSpPr>
          <p:cNvPr id="52" name="テキスト ボックス 51"/>
          <p:cNvSpPr txBox="1"/>
          <p:nvPr/>
        </p:nvSpPr>
        <p:spPr>
          <a:xfrm>
            <a:off x="1943708" y="1464344"/>
            <a:ext cx="288032" cy="380480"/>
          </a:xfrm>
          <a:prstGeom prst="rect">
            <a:avLst/>
          </a:prstGeom>
          <a:noFill/>
        </p:spPr>
        <p:txBody>
          <a:bodyPr wrap="square" lIns="36000" tIns="36000" rIns="36000" bIns="36000" rtlCol="0">
            <a:spAutoFit/>
          </a:bodyPr>
          <a:lstStyle/>
          <a:p>
            <a:pPr algn="r"/>
            <a:r>
              <a:rPr kumimoji="1" lang="en-US" altLang="ja-JP" sz="2000" dirty="0" smtClean="0">
                <a:solidFill>
                  <a:schemeClr val="accent3"/>
                </a:solidFill>
              </a:rPr>
              <a:t>A</a:t>
            </a:r>
            <a:endParaRPr kumimoji="1" lang="ja-JP" altLang="en-US" sz="2000" dirty="0">
              <a:solidFill>
                <a:schemeClr val="accent3"/>
              </a:solidFill>
            </a:endParaRPr>
          </a:p>
        </p:txBody>
      </p:sp>
      <p:sp>
        <p:nvSpPr>
          <p:cNvPr id="53" name="テキスト ボックス 52"/>
          <p:cNvSpPr txBox="1"/>
          <p:nvPr/>
        </p:nvSpPr>
        <p:spPr>
          <a:xfrm>
            <a:off x="1439652" y="4437112"/>
            <a:ext cx="288032" cy="380480"/>
          </a:xfrm>
          <a:prstGeom prst="rect">
            <a:avLst/>
          </a:prstGeom>
          <a:noFill/>
        </p:spPr>
        <p:txBody>
          <a:bodyPr wrap="square" lIns="36000" tIns="36000" rIns="36000" bIns="36000" rtlCol="0">
            <a:spAutoFit/>
          </a:bodyPr>
          <a:lstStyle/>
          <a:p>
            <a:pPr algn="r"/>
            <a:r>
              <a:rPr lang="en-US" altLang="ja-JP" sz="2000" dirty="0" smtClean="0">
                <a:solidFill>
                  <a:schemeClr val="accent3"/>
                </a:solidFill>
              </a:rPr>
              <a:t>B</a:t>
            </a:r>
            <a:endParaRPr kumimoji="1" lang="ja-JP" altLang="en-US" sz="2000" dirty="0">
              <a:solidFill>
                <a:schemeClr val="accent3"/>
              </a:solidFill>
            </a:endParaRPr>
          </a:p>
        </p:txBody>
      </p:sp>
      <p:sp>
        <p:nvSpPr>
          <p:cNvPr id="56" name="テキスト ボックス 55"/>
          <p:cNvSpPr txBox="1"/>
          <p:nvPr/>
        </p:nvSpPr>
        <p:spPr>
          <a:xfrm>
            <a:off x="755576" y="800708"/>
            <a:ext cx="540060" cy="318924"/>
          </a:xfrm>
          <a:prstGeom prst="rect">
            <a:avLst/>
          </a:prstGeom>
          <a:noFill/>
        </p:spPr>
        <p:txBody>
          <a:bodyPr wrap="square" lIns="36000" tIns="36000" rIns="36000" bIns="36000" rtlCol="0">
            <a:spAutoFit/>
          </a:bodyPr>
          <a:lstStyle/>
          <a:p>
            <a:r>
              <a:rPr lang="en-US" altLang="ja-JP" sz="1600" b="1" dirty="0" smtClean="0"/>
              <a:t>EL</a:t>
            </a:r>
            <a:endParaRPr kumimoji="1" lang="ja-JP" altLang="en-US" sz="1200" b="1" dirty="0"/>
          </a:p>
        </p:txBody>
      </p:sp>
      <p:sp>
        <p:nvSpPr>
          <p:cNvPr id="57" name="テキスト ボックス 56"/>
          <p:cNvSpPr txBox="1"/>
          <p:nvPr/>
        </p:nvSpPr>
        <p:spPr>
          <a:xfrm>
            <a:off x="755576" y="3753036"/>
            <a:ext cx="540060" cy="318924"/>
          </a:xfrm>
          <a:prstGeom prst="rect">
            <a:avLst/>
          </a:prstGeom>
          <a:noFill/>
        </p:spPr>
        <p:txBody>
          <a:bodyPr wrap="square" lIns="36000" tIns="36000" rIns="36000" bIns="36000" rtlCol="0">
            <a:spAutoFit/>
          </a:bodyPr>
          <a:lstStyle/>
          <a:p>
            <a:r>
              <a:rPr lang="en-US" altLang="ja-JP" sz="1600" b="1" dirty="0" smtClean="0"/>
              <a:t>B</a:t>
            </a:r>
            <a:r>
              <a:rPr lang="en-US" altLang="ja-JP" sz="1600" b="1" dirty="0" smtClean="0"/>
              <a:t>L</a:t>
            </a:r>
            <a:endParaRPr kumimoji="1" lang="ja-JP" altLang="en-US" sz="1200" b="1" dirty="0"/>
          </a:p>
        </p:txBody>
      </p:sp>
      <p:grpSp>
        <p:nvGrpSpPr>
          <p:cNvPr id="62" name="グループ化 61"/>
          <p:cNvGrpSpPr/>
          <p:nvPr/>
        </p:nvGrpSpPr>
        <p:grpSpPr>
          <a:xfrm>
            <a:off x="5427422" y="800708"/>
            <a:ext cx="3285038" cy="4356444"/>
            <a:chOff x="5427422" y="800708"/>
            <a:chExt cx="3285038" cy="4356444"/>
          </a:xfrm>
        </p:grpSpPr>
        <p:sp>
          <p:nvSpPr>
            <p:cNvPr id="14" name="正方形/長方形 13"/>
            <p:cNvSpPr/>
            <p:nvPr/>
          </p:nvSpPr>
          <p:spPr>
            <a:xfrm>
              <a:off x="5472220" y="1160748"/>
              <a:ext cx="1080000" cy="72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5" name="正方形/長方形 14"/>
            <p:cNvSpPr/>
            <p:nvPr/>
          </p:nvSpPr>
          <p:spPr>
            <a:xfrm>
              <a:off x="6552340" y="1160748"/>
              <a:ext cx="1080000" cy="72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6" name="正方形/長方形 15"/>
            <p:cNvSpPr/>
            <p:nvPr/>
          </p:nvSpPr>
          <p:spPr>
            <a:xfrm>
              <a:off x="7632460" y="1160748"/>
              <a:ext cx="1080000" cy="72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7" name="正方形/長方形 16"/>
            <p:cNvSpPr/>
            <p:nvPr/>
          </p:nvSpPr>
          <p:spPr>
            <a:xfrm>
              <a:off x="5472220" y="1880828"/>
              <a:ext cx="1080000" cy="72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8" name="正方形/長方形 17"/>
            <p:cNvSpPr/>
            <p:nvPr/>
          </p:nvSpPr>
          <p:spPr>
            <a:xfrm>
              <a:off x="6552340" y="188082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9" name="正方形/長方形 18"/>
            <p:cNvSpPr/>
            <p:nvPr/>
          </p:nvSpPr>
          <p:spPr>
            <a:xfrm>
              <a:off x="7632460" y="188082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20" name="正方形/長方形 19"/>
            <p:cNvSpPr/>
            <p:nvPr/>
          </p:nvSpPr>
          <p:spPr>
            <a:xfrm>
              <a:off x="5472220" y="2600908"/>
              <a:ext cx="1080000" cy="72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21" name="正方形/長方形 20"/>
            <p:cNvSpPr/>
            <p:nvPr/>
          </p:nvSpPr>
          <p:spPr>
            <a:xfrm>
              <a:off x="6552340" y="260090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22" name="正方形/長方形 21"/>
            <p:cNvSpPr/>
            <p:nvPr/>
          </p:nvSpPr>
          <p:spPr>
            <a:xfrm>
              <a:off x="7632460" y="260090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34" name="正方形/長方形 33"/>
            <p:cNvSpPr/>
            <p:nvPr/>
          </p:nvSpPr>
          <p:spPr>
            <a:xfrm>
              <a:off x="5472220" y="4077072"/>
              <a:ext cx="540000" cy="36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35" name="正方形/長方形 34"/>
            <p:cNvSpPr/>
            <p:nvPr/>
          </p:nvSpPr>
          <p:spPr>
            <a:xfrm>
              <a:off x="6012280" y="4077072"/>
              <a:ext cx="540000" cy="36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36" name="正方形/長方形 35"/>
            <p:cNvSpPr/>
            <p:nvPr/>
          </p:nvSpPr>
          <p:spPr>
            <a:xfrm>
              <a:off x="6552340" y="4077072"/>
              <a:ext cx="540000" cy="36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37" name="正方形/長方形 36"/>
            <p:cNvSpPr/>
            <p:nvPr/>
          </p:nvSpPr>
          <p:spPr>
            <a:xfrm>
              <a:off x="5472220" y="4437112"/>
              <a:ext cx="540000" cy="36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38" name="正方形/長方形 37"/>
            <p:cNvSpPr/>
            <p:nvPr/>
          </p:nvSpPr>
          <p:spPr>
            <a:xfrm>
              <a:off x="6012280" y="4437112"/>
              <a:ext cx="540000" cy="36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39" name="正方形/長方形 38"/>
            <p:cNvSpPr/>
            <p:nvPr/>
          </p:nvSpPr>
          <p:spPr>
            <a:xfrm>
              <a:off x="6552340" y="4437112"/>
              <a:ext cx="540000" cy="36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40" name="正方形/長方形 39"/>
            <p:cNvSpPr/>
            <p:nvPr/>
          </p:nvSpPr>
          <p:spPr>
            <a:xfrm>
              <a:off x="5472220" y="4797152"/>
              <a:ext cx="540000" cy="36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41" name="正方形/長方形 40"/>
            <p:cNvSpPr/>
            <p:nvPr/>
          </p:nvSpPr>
          <p:spPr>
            <a:xfrm>
              <a:off x="6012280" y="4797152"/>
              <a:ext cx="540000" cy="36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42" name="正方形/長方形 41"/>
            <p:cNvSpPr/>
            <p:nvPr/>
          </p:nvSpPr>
          <p:spPr>
            <a:xfrm>
              <a:off x="6552340" y="4797152"/>
              <a:ext cx="540000" cy="36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45" name="正方形/長方形 44"/>
            <p:cNvSpPr/>
            <p:nvPr/>
          </p:nvSpPr>
          <p:spPr>
            <a:xfrm>
              <a:off x="6552340" y="1880828"/>
              <a:ext cx="180000" cy="180000"/>
            </a:xfrm>
            <a:prstGeom prst="rect">
              <a:avLst/>
            </a:prstGeom>
            <a:noFill/>
            <a:ln w="38100">
              <a:solidFill>
                <a:schemeClr val="accent1"/>
              </a:solidFill>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46" name="正方形/長方形 45"/>
            <p:cNvSpPr/>
            <p:nvPr/>
          </p:nvSpPr>
          <p:spPr>
            <a:xfrm>
              <a:off x="6012280" y="4437112"/>
              <a:ext cx="90000" cy="90000"/>
            </a:xfrm>
            <a:prstGeom prst="rect">
              <a:avLst/>
            </a:prstGeom>
            <a:noFill/>
            <a:ln w="38100">
              <a:solidFill>
                <a:schemeClr val="accent1"/>
              </a:solidFill>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cxnSp>
          <p:nvCxnSpPr>
            <p:cNvPr id="51" name="直線コネクタ 50"/>
            <p:cNvCxnSpPr/>
            <p:nvPr/>
          </p:nvCxnSpPr>
          <p:spPr>
            <a:xfrm flipH="1">
              <a:off x="6048164" y="2115072"/>
              <a:ext cx="540060" cy="2268000"/>
            </a:xfrm>
            <a:prstGeom prst="line">
              <a:avLst/>
            </a:prstGeom>
            <a:ln>
              <a:solidFill>
                <a:schemeClr val="accent3"/>
              </a:solidFill>
              <a:tailEnd type="none"/>
            </a:ln>
          </p:spPr>
          <p:style>
            <a:lnRef idx="1">
              <a:schemeClr val="accent1"/>
            </a:lnRef>
            <a:fillRef idx="0">
              <a:schemeClr val="accent1"/>
            </a:fillRef>
            <a:effectRef idx="0">
              <a:schemeClr val="accent1"/>
            </a:effectRef>
            <a:fontRef idx="minor">
              <a:schemeClr val="tx1"/>
            </a:fontRef>
          </p:style>
        </p:cxnSp>
        <p:sp>
          <p:nvSpPr>
            <p:cNvPr id="54" name="テキスト ボックス 53"/>
            <p:cNvSpPr txBox="1"/>
            <p:nvPr/>
          </p:nvSpPr>
          <p:spPr>
            <a:xfrm>
              <a:off x="6624228" y="1464344"/>
              <a:ext cx="288032" cy="380480"/>
            </a:xfrm>
            <a:prstGeom prst="rect">
              <a:avLst/>
            </a:prstGeom>
            <a:noFill/>
          </p:spPr>
          <p:txBody>
            <a:bodyPr wrap="square" lIns="36000" tIns="36000" rIns="36000" bIns="36000" rtlCol="0">
              <a:spAutoFit/>
            </a:bodyPr>
            <a:lstStyle/>
            <a:p>
              <a:pPr algn="r"/>
              <a:r>
                <a:rPr lang="en-US" altLang="ja-JP" sz="2000" dirty="0" smtClean="0">
                  <a:solidFill>
                    <a:schemeClr val="accent3"/>
                  </a:solidFill>
                </a:rPr>
                <a:t>C</a:t>
              </a:r>
              <a:endParaRPr kumimoji="1" lang="ja-JP" altLang="en-US" sz="2000" dirty="0">
                <a:solidFill>
                  <a:schemeClr val="accent3"/>
                </a:solidFill>
              </a:endParaRPr>
            </a:p>
          </p:txBody>
        </p:sp>
        <p:sp>
          <p:nvSpPr>
            <p:cNvPr id="55" name="テキスト ボックス 54"/>
            <p:cNvSpPr txBox="1"/>
            <p:nvPr/>
          </p:nvSpPr>
          <p:spPr>
            <a:xfrm>
              <a:off x="6120172" y="4437112"/>
              <a:ext cx="288032" cy="380480"/>
            </a:xfrm>
            <a:prstGeom prst="rect">
              <a:avLst/>
            </a:prstGeom>
            <a:noFill/>
          </p:spPr>
          <p:txBody>
            <a:bodyPr wrap="square" lIns="36000" tIns="36000" rIns="36000" bIns="36000" rtlCol="0">
              <a:spAutoFit/>
            </a:bodyPr>
            <a:lstStyle/>
            <a:p>
              <a:pPr algn="r"/>
              <a:r>
                <a:rPr lang="en-US" altLang="ja-JP" sz="2000" dirty="0" smtClean="0">
                  <a:solidFill>
                    <a:schemeClr val="accent3"/>
                  </a:solidFill>
                </a:rPr>
                <a:t>D</a:t>
              </a:r>
              <a:endParaRPr kumimoji="1" lang="ja-JP" altLang="en-US" sz="2000" dirty="0">
                <a:solidFill>
                  <a:schemeClr val="accent3"/>
                </a:solidFill>
              </a:endParaRPr>
            </a:p>
          </p:txBody>
        </p:sp>
        <p:sp>
          <p:nvSpPr>
            <p:cNvPr id="58" name="テキスト ボックス 57"/>
            <p:cNvSpPr txBox="1"/>
            <p:nvPr/>
          </p:nvSpPr>
          <p:spPr>
            <a:xfrm>
              <a:off x="5427422" y="800708"/>
              <a:ext cx="540060" cy="318924"/>
            </a:xfrm>
            <a:prstGeom prst="rect">
              <a:avLst/>
            </a:prstGeom>
            <a:noFill/>
          </p:spPr>
          <p:txBody>
            <a:bodyPr wrap="square" lIns="36000" tIns="36000" rIns="36000" bIns="36000" rtlCol="0">
              <a:spAutoFit/>
            </a:bodyPr>
            <a:lstStyle/>
            <a:p>
              <a:r>
                <a:rPr lang="en-US" altLang="ja-JP" sz="1600" b="1" dirty="0" smtClean="0"/>
                <a:t>EL</a:t>
              </a:r>
              <a:endParaRPr kumimoji="1" lang="ja-JP" altLang="en-US" sz="1200" b="1" dirty="0"/>
            </a:p>
          </p:txBody>
        </p:sp>
        <p:sp>
          <p:nvSpPr>
            <p:cNvPr id="59" name="テキスト ボックス 58"/>
            <p:cNvSpPr txBox="1"/>
            <p:nvPr/>
          </p:nvSpPr>
          <p:spPr>
            <a:xfrm>
              <a:off x="5427422" y="3753036"/>
              <a:ext cx="540060" cy="318924"/>
            </a:xfrm>
            <a:prstGeom prst="rect">
              <a:avLst/>
            </a:prstGeom>
            <a:noFill/>
          </p:spPr>
          <p:txBody>
            <a:bodyPr wrap="square" lIns="36000" tIns="36000" rIns="36000" bIns="36000" rtlCol="0">
              <a:spAutoFit/>
            </a:bodyPr>
            <a:lstStyle/>
            <a:p>
              <a:r>
                <a:rPr lang="en-US" altLang="ja-JP" sz="1600" b="1" dirty="0" smtClean="0"/>
                <a:t>B</a:t>
              </a:r>
              <a:r>
                <a:rPr lang="en-US" altLang="ja-JP" sz="1600" b="1" dirty="0" smtClean="0"/>
                <a:t>L</a:t>
              </a:r>
              <a:endParaRPr kumimoji="1" lang="ja-JP" altLang="en-US" sz="1200" b="1" dirty="0"/>
            </a:p>
          </p:txBody>
        </p:sp>
      </p:grpSp>
      <p:sp>
        <p:nvSpPr>
          <p:cNvPr id="61" name="テキスト ボックス 60"/>
          <p:cNvSpPr txBox="1"/>
          <p:nvPr/>
        </p:nvSpPr>
        <p:spPr>
          <a:xfrm>
            <a:off x="1007604" y="5517232"/>
            <a:ext cx="7560840" cy="688256"/>
          </a:xfrm>
          <a:prstGeom prst="rect">
            <a:avLst/>
          </a:prstGeom>
          <a:noFill/>
        </p:spPr>
        <p:txBody>
          <a:bodyPr wrap="square" lIns="36000" tIns="36000" rIns="36000" bIns="36000" rtlCol="0">
            <a:spAutoFit/>
          </a:bodyPr>
          <a:lstStyle/>
          <a:p>
            <a:r>
              <a:rPr lang="en-US" altLang="ja-JP" sz="2000" dirty="0" smtClean="0"/>
              <a:t>Phase shift between A and B could be different from that of C &amp; D.</a:t>
            </a:r>
          </a:p>
          <a:p>
            <a:r>
              <a:rPr kumimoji="1" lang="en-US" altLang="ja-JP" sz="2000" dirty="0" smtClean="0">
                <a:sym typeface="Wingdings" pitchFamily="2" charset="2"/>
              </a:rPr>
              <a:t> Need ways to keep phase shift before and after cropping.</a:t>
            </a:r>
            <a:endParaRPr kumimoji="1" lang="ja-JP" altLang="en-US" sz="1200" dirty="0"/>
          </a:p>
        </p:txBody>
      </p:sp>
      <p:sp>
        <p:nvSpPr>
          <p:cNvPr id="63" name="テキスト ボックス 62"/>
          <p:cNvSpPr txBox="1"/>
          <p:nvPr/>
        </p:nvSpPr>
        <p:spPr>
          <a:xfrm>
            <a:off x="7236296" y="800708"/>
            <a:ext cx="1440160" cy="288147"/>
          </a:xfrm>
          <a:prstGeom prst="rect">
            <a:avLst/>
          </a:prstGeom>
          <a:noFill/>
        </p:spPr>
        <p:txBody>
          <a:bodyPr wrap="square" lIns="36000" tIns="36000" rIns="36000" bIns="36000" rtlCol="0">
            <a:spAutoFit/>
          </a:bodyPr>
          <a:lstStyle/>
          <a:p>
            <a:pPr algn="r"/>
            <a:r>
              <a:rPr lang="en-US" altLang="ja-JP" sz="1400" dirty="0" smtClean="0"/>
              <a:t>cropped regions</a:t>
            </a:r>
            <a:endParaRPr kumimoji="1" lang="ja-JP" altLang="en-US" sz="1400" dirty="0"/>
          </a:p>
        </p:txBody>
      </p:sp>
      <p:cxnSp>
        <p:nvCxnSpPr>
          <p:cNvPr id="65" name="直線コネクタ 64"/>
          <p:cNvCxnSpPr>
            <a:endCxn id="63" idx="2"/>
          </p:cNvCxnSpPr>
          <p:nvPr/>
        </p:nvCxnSpPr>
        <p:spPr>
          <a:xfrm flipH="1" flipV="1">
            <a:off x="7956376" y="1088855"/>
            <a:ext cx="144016" cy="395929"/>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flipV="1">
            <a:off x="7380312" y="1088740"/>
            <a:ext cx="252028" cy="360040"/>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Proposed changes</a:t>
            </a:r>
            <a:endParaRPr kumimoji="1" lang="ja-JP" altLang="en-US" dirty="0"/>
          </a:p>
        </p:txBody>
      </p:sp>
      <p:sp>
        <p:nvSpPr>
          <p:cNvPr id="3" name="コンテンツ プレースホルダ 2"/>
          <p:cNvSpPr>
            <a:spLocks noGrp="1"/>
          </p:cNvSpPr>
          <p:nvPr>
            <p:ph idx="1"/>
          </p:nvPr>
        </p:nvSpPr>
        <p:spPr>
          <a:xfrm>
            <a:off x="457200" y="785813"/>
            <a:ext cx="8229600" cy="698971"/>
          </a:xfrm>
        </p:spPr>
        <p:txBody>
          <a:bodyPr/>
          <a:lstStyle/>
          <a:p>
            <a:pPr marL="360363" lvl="1" indent="-241300">
              <a:spcBef>
                <a:spcPct val="0"/>
              </a:spcBef>
              <a:buClr>
                <a:srgbClr val="0E2C3E"/>
              </a:buClr>
              <a:buSzPct val="80000"/>
              <a:buFont typeface="Wingdings 2" pitchFamily="18" charset="2"/>
              <a:buChar char=""/>
            </a:pPr>
            <a:r>
              <a:rPr lang="en-US" altLang="ja-JP" dirty="0" smtClean="0"/>
              <a:t>Option 1: In SPS, signal pixel position where EL pixel position corresponds to BL integer pixel position.</a:t>
            </a:r>
            <a:endParaRPr lang="ja-JP" altLang="ja-JP" dirty="0" smtClean="0"/>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8</a:t>
            </a:fld>
            <a:endParaRPr lang="ja-JP" altLang="en-US" dirty="0"/>
          </a:p>
        </p:txBody>
      </p:sp>
      <p:sp>
        <p:nvSpPr>
          <p:cNvPr id="4097" name="Rectangle 1"/>
          <p:cNvSpPr>
            <a:spLocks noChangeArrowheads="1"/>
          </p:cNvSpPr>
          <p:nvPr/>
        </p:nvSpPr>
        <p:spPr bwMode="auto">
          <a:xfrm>
            <a:off x="611560" y="4672299"/>
            <a:ext cx="7452828"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hangingPunct="0"/>
            <a:r>
              <a:rPr lang="en-US" altLang="ja-JP" sz="1400" b="1" dirty="0" err="1" smtClean="0"/>
              <a:t>num_cropped_ref_layer_offsets</a:t>
            </a:r>
            <a:r>
              <a:rPr lang="en-US" altLang="ja-JP" sz="1400" b="1" dirty="0" smtClean="0"/>
              <a:t>  </a:t>
            </a:r>
            <a:r>
              <a:rPr lang="en-US" altLang="ja-JP" sz="1400" dirty="0" smtClean="0"/>
              <a:t>specifies the number of sets of cropped reference layer offset parameters that are present in the SPS.</a:t>
            </a:r>
            <a:endParaRPr lang="ja-JP" altLang="ja-JP" sz="1400" dirty="0" smtClean="0"/>
          </a:p>
          <a:p>
            <a:r>
              <a:rPr lang="en-US" altLang="ja-JP" sz="1400" b="1" dirty="0" err="1" smtClean="0"/>
              <a:t>cropped_ref_layer_left_offset</a:t>
            </a:r>
            <a:r>
              <a:rPr lang="en-US" altLang="ja-JP" sz="1400" dirty="0" smtClean="0"/>
              <a:t>[ </a:t>
            </a:r>
            <a:r>
              <a:rPr lang="en-US" altLang="ja-JP" sz="1400" dirty="0" err="1" smtClean="0"/>
              <a:t>i</a:t>
            </a:r>
            <a:r>
              <a:rPr lang="en-US" altLang="ja-JP" sz="1400" dirty="0" smtClean="0"/>
              <a:t> ]  specifies the horizontal offset, in units of two luma samples, between the upper-left luma sample of the resampled </a:t>
            </a:r>
            <a:r>
              <a:rPr lang="en-US" altLang="ja-JP" sz="1400" dirty="0" err="1" smtClean="0"/>
              <a:t>i-th</a:t>
            </a:r>
            <a:r>
              <a:rPr lang="en-US" altLang="ja-JP" sz="1400" dirty="0" smtClean="0"/>
              <a:t> direct reference layer picture used for inter-layer prediction and the luma sample of the resampled picture whose corresponding position on the reference picture is integer position. When not present, the value of </a:t>
            </a:r>
            <a:r>
              <a:rPr lang="en-US" altLang="ja-JP" sz="1400" dirty="0" err="1" smtClean="0"/>
              <a:t>seq_cropped_ref_layer_left_offset</a:t>
            </a:r>
            <a:r>
              <a:rPr lang="en-US" altLang="ja-JP" sz="1400" dirty="0" smtClean="0"/>
              <a:t>[ </a:t>
            </a:r>
            <a:r>
              <a:rPr lang="en-US" altLang="ja-JP" sz="1400" dirty="0" err="1" smtClean="0"/>
              <a:t>i</a:t>
            </a:r>
            <a:r>
              <a:rPr lang="en-US" altLang="ja-JP" sz="1400" dirty="0" smtClean="0"/>
              <a:t> ]</a:t>
            </a:r>
            <a:r>
              <a:rPr lang="en-US" altLang="ja-JP" sz="1400" b="1" dirty="0" smtClean="0"/>
              <a:t> </a:t>
            </a:r>
            <a:r>
              <a:rPr lang="en-US" altLang="ja-JP" sz="1400" dirty="0" smtClean="0"/>
              <a:t>  is inferred to be equal to 0.</a:t>
            </a:r>
            <a:endParaRPr kumimoji="1" lang="en-US" altLang="ja-JP" sz="14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aphicFrame>
        <p:nvGraphicFramePr>
          <p:cNvPr id="7" name="表 6"/>
          <p:cNvGraphicFramePr>
            <a:graphicFrameLocks noGrp="1"/>
          </p:cNvGraphicFramePr>
          <p:nvPr/>
        </p:nvGraphicFramePr>
        <p:xfrm>
          <a:off x="1079612" y="1664804"/>
          <a:ext cx="5760085" cy="2743200"/>
        </p:xfrm>
        <a:graphic>
          <a:graphicData uri="http://schemas.openxmlformats.org/drawingml/2006/table">
            <a:tbl>
              <a:tblPr/>
              <a:tblGrid>
                <a:gridCol w="4464496"/>
                <a:gridCol w="1295589"/>
              </a:tblGrid>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CA" sz="1200" kern="100" dirty="0" err="1">
                          <a:latin typeface="Times New Roman"/>
                          <a:ea typeface="ＭＳ 明朝"/>
                          <a:cs typeface="Times New Roman"/>
                        </a:rPr>
                        <a:t>sps_extension</a:t>
                      </a:r>
                      <a:r>
                        <a:rPr lang="en-CA" sz="1200" kern="100" dirty="0">
                          <a:latin typeface="Times New Roman"/>
                          <a:ea typeface="ＭＳ 明朝"/>
                          <a:cs typeface="Times New Roman"/>
                        </a:rPr>
                        <a:t>( ) {</a:t>
                      </a:r>
                      <a:endParaRPr lang="ja-JP" sz="1200" kern="100" dirty="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CA" sz="1200" b="1" kern="100">
                          <a:latin typeface="Times New Roman"/>
                          <a:ea typeface="ＭＳ 明朝"/>
                          <a:cs typeface="Times New Roman"/>
                        </a:rPr>
                        <a:t>Descriptor</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kern="100" dirty="0">
                          <a:latin typeface="Times New Roman"/>
                          <a:ea typeface="ＭＳ 明朝"/>
                          <a:cs typeface="Times New Roman"/>
                        </a:rPr>
                        <a:t>	</a:t>
                      </a:r>
                      <a:r>
                        <a:rPr lang="en-US" sz="1200" kern="100" dirty="0" smtClean="0">
                          <a:latin typeface="Times New Roman"/>
                          <a:ea typeface="ＭＳ 明朝"/>
                          <a:cs typeface="Times New Roman"/>
                        </a:rPr>
                        <a:t>…</a:t>
                      </a:r>
                      <a:endParaRPr lang="ja-JP" sz="1200" kern="100" dirty="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CA" sz="1200" kern="100" dirty="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kern="100" dirty="0">
                          <a:latin typeface="Times New Roman"/>
                          <a:ea typeface="ＭＳ 明朝"/>
                          <a:cs typeface="Times New Roman"/>
                        </a:rPr>
                        <a:t>	</a:t>
                      </a:r>
                      <a:r>
                        <a:rPr lang="en-US" sz="1200" b="1" kern="100" dirty="0" err="1">
                          <a:latin typeface="Times New Roman"/>
                          <a:ea typeface="ＭＳ 明朝"/>
                          <a:cs typeface="Times New Roman"/>
                        </a:rPr>
                        <a:t>num_scaled_ref_layer_offsets</a:t>
                      </a:r>
                      <a:endParaRPr lang="ja-JP" sz="1200" kern="100" dirty="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200" kern="100" dirty="0" err="1">
                          <a:latin typeface="Times New Roman"/>
                          <a:ea typeface="Batang"/>
                          <a:cs typeface="Times New Roman"/>
                        </a:rPr>
                        <a:t>ue</a:t>
                      </a:r>
                      <a:r>
                        <a:rPr lang="en-US" sz="1200" kern="100" dirty="0">
                          <a:latin typeface="Times New Roman"/>
                          <a:ea typeface="Batang"/>
                          <a:cs typeface="Times New Roman"/>
                        </a:rPr>
                        <a:t>(v)</a:t>
                      </a:r>
                      <a:endParaRPr lang="ja-JP" sz="1200" kern="100" dirty="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kern="100">
                          <a:latin typeface="Times New Roman"/>
                          <a:ea typeface="ＭＳ 明朝"/>
                          <a:cs typeface="Times New Roman"/>
                        </a:rPr>
                        <a:t>	for( i = 0; i &lt; num_scaled_ref_layer_offsets; i++)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US"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latin typeface="Times New Roman"/>
                          <a:ea typeface="ＭＳ 明朝"/>
                          <a:cs typeface="Times New Roman"/>
                        </a:rPr>
                        <a:t>		scaled_ref_layer_left_offset</a:t>
                      </a:r>
                      <a:r>
                        <a:rPr lang="en-US" sz="1200" kern="100">
                          <a:latin typeface="Times New Roman"/>
                          <a:ea typeface="ＭＳ 明朝"/>
                          <a:cs typeface="Times New Roman"/>
                        </a:rPr>
                        <a:t>[ i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200" kern="100">
                          <a:latin typeface="Times New Roman"/>
                          <a:ea typeface="ＭＳ 明朝"/>
                          <a:cs typeface="Times New Roman"/>
                        </a:rPr>
                        <a:t>se(v)</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dirty="0">
                          <a:latin typeface="Times New Roman"/>
                          <a:ea typeface="ＭＳ 明朝"/>
                          <a:cs typeface="Times New Roman"/>
                        </a:rPr>
                        <a:t>		</a:t>
                      </a:r>
                      <a:r>
                        <a:rPr lang="en-US" sz="1200" b="1" kern="100" dirty="0" err="1">
                          <a:latin typeface="Times New Roman"/>
                          <a:ea typeface="ＭＳ 明朝"/>
                          <a:cs typeface="Times New Roman"/>
                        </a:rPr>
                        <a:t>scaled_ref_layer_top_offset</a:t>
                      </a:r>
                      <a:r>
                        <a:rPr lang="en-US" sz="1200" kern="100" dirty="0">
                          <a:latin typeface="Times New Roman"/>
                          <a:ea typeface="ＭＳ 明朝"/>
                          <a:cs typeface="Times New Roman"/>
                        </a:rPr>
                        <a:t>[ </a:t>
                      </a:r>
                      <a:r>
                        <a:rPr lang="en-US" sz="1200" kern="100" dirty="0" err="1">
                          <a:latin typeface="Times New Roman"/>
                          <a:ea typeface="ＭＳ 明朝"/>
                          <a:cs typeface="Times New Roman"/>
                        </a:rPr>
                        <a:t>i</a:t>
                      </a:r>
                      <a:r>
                        <a:rPr lang="en-US" sz="1200" kern="100" dirty="0">
                          <a:latin typeface="Times New Roman"/>
                          <a:ea typeface="ＭＳ 明朝"/>
                          <a:cs typeface="Times New Roman"/>
                        </a:rPr>
                        <a:t> ]</a:t>
                      </a:r>
                      <a:endParaRPr lang="ja-JP" sz="1200" kern="100" dirty="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200" kern="100" dirty="0">
                          <a:latin typeface="Times New Roman"/>
                          <a:ea typeface="ＭＳ 明朝"/>
                          <a:cs typeface="Times New Roman"/>
                        </a:rPr>
                        <a:t>se(v)</a:t>
                      </a:r>
                      <a:endParaRPr lang="ja-JP" sz="1200" kern="100" dirty="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latin typeface="Times New Roman"/>
                          <a:ea typeface="ＭＳ 明朝"/>
                          <a:cs typeface="Times New Roman"/>
                        </a:rPr>
                        <a:t>		scaled_ref_layer_right_offset</a:t>
                      </a:r>
                      <a:r>
                        <a:rPr lang="en-US" sz="1200" kern="100">
                          <a:latin typeface="Times New Roman"/>
                          <a:ea typeface="ＭＳ 明朝"/>
                          <a:cs typeface="Times New Roman"/>
                        </a:rPr>
                        <a:t>[ i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200" kern="100">
                          <a:latin typeface="Times New Roman"/>
                          <a:ea typeface="ＭＳ 明朝"/>
                          <a:cs typeface="Times New Roman"/>
                        </a:rPr>
                        <a:t>se(v)</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latin typeface="Times New Roman"/>
                          <a:ea typeface="ＭＳ 明朝"/>
                          <a:cs typeface="Times New Roman"/>
                        </a:rPr>
                        <a:t>		scaled_ref_layer_bottom_offset</a:t>
                      </a:r>
                      <a:r>
                        <a:rPr lang="en-US" sz="1200" kern="100">
                          <a:latin typeface="Times New Roman"/>
                          <a:ea typeface="ＭＳ 明朝"/>
                          <a:cs typeface="Times New Roman"/>
                        </a:rPr>
                        <a:t>[ i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200" kern="100">
                          <a:latin typeface="Times New Roman"/>
                          <a:ea typeface="ＭＳ 明朝"/>
                          <a:cs typeface="Times New Roman"/>
                        </a:rPr>
                        <a:t>se(v)</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latin typeface="Times New Roman"/>
                          <a:ea typeface="ＭＳ 明朝"/>
                          <a:cs typeface="Times New Roman"/>
                        </a:rPr>
                        <a:t>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US"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highlight>
                            <a:srgbClr val="FFFF00"/>
                          </a:highlight>
                          <a:latin typeface="Times New Roman"/>
                          <a:ea typeface="ＭＳ 明朝"/>
                          <a:cs typeface="Times New Roman"/>
                        </a:rPr>
                        <a:t>	num_cropped_ref_layer_offsets</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200" kern="100">
                          <a:highlight>
                            <a:srgbClr val="FFFF00"/>
                          </a:highlight>
                          <a:latin typeface="Times New Roman"/>
                          <a:ea typeface="Batang"/>
                          <a:cs typeface="Times New Roman"/>
                        </a:rPr>
                        <a:t>ue(v)</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kern="100">
                          <a:highlight>
                            <a:srgbClr val="FFFF00"/>
                          </a:highlight>
                          <a:latin typeface="Times New Roman"/>
                          <a:ea typeface="ＭＳ 明朝"/>
                          <a:cs typeface="Times New Roman"/>
                        </a:rPr>
                        <a:t>	for( i = 0; i &lt; num_cropped_ref_layer_offsets; i++)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US" sz="1200" kern="100">
                        <a:highlight>
                          <a:srgbClr val="FFFF00"/>
                        </a:highlight>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highlight>
                            <a:srgbClr val="FFFF00"/>
                          </a:highlight>
                          <a:latin typeface="Times New Roman"/>
                          <a:ea typeface="ＭＳ 明朝"/>
                          <a:cs typeface="Times New Roman"/>
                        </a:rPr>
                        <a:t>		cropped_ref_layer_left_offset</a:t>
                      </a:r>
                      <a:r>
                        <a:rPr lang="en-US" sz="1200" kern="100">
                          <a:highlight>
                            <a:srgbClr val="FFFF00"/>
                          </a:highlight>
                          <a:latin typeface="Times New Roman"/>
                          <a:ea typeface="ＭＳ 明朝"/>
                          <a:cs typeface="Times New Roman"/>
                        </a:rPr>
                        <a:t>[ i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200" kern="100">
                          <a:highlight>
                            <a:srgbClr val="FFFF00"/>
                          </a:highlight>
                          <a:latin typeface="Times New Roman"/>
                          <a:ea typeface="ＭＳ 明朝"/>
                          <a:cs typeface="Times New Roman"/>
                        </a:rPr>
                        <a:t>ue(v)</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highlight>
                            <a:srgbClr val="FFFF00"/>
                          </a:highlight>
                          <a:latin typeface="Times New Roman"/>
                          <a:ea typeface="ＭＳ 明朝"/>
                          <a:cs typeface="Times New Roman"/>
                        </a:rPr>
                        <a:t>		cropped_ref_layer_top_offset</a:t>
                      </a:r>
                      <a:r>
                        <a:rPr lang="en-US" sz="1200" kern="100">
                          <a:highlight>
                            <a:srgbClr val="FFFF00"/>
                          </a:highlight>
                          <a:latin typeface="Times New Roman"/>
                          <a:ea typeface="ＭＳ 明朝"/>
                          <a:cs typeface="Times New Roman"/>
                        </a:rPr>
                        <a:t>[ i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200" kern="100">
                          <a:highlight>
                            <a:srgbClr val="FFFF00"/>
                          </a:highlight>
                          <a:latin typeface="Times New Roman"/>
                          <a:ea typeface="ＭＳ 明朝"/>
                          <a:cs typeface="Times New Roman"/>
                        </a:rPr>
                        <a:t>ue(v)</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highlight>
                            <a:srgbClr val="FFFF00"/>
                          </a:highlight>
                          <a:latin typeface="Times New Roman"/>
                          <a:ea typeface="ＭＳ 明朝"/>
                          <a:cs typeface="Times New Roman"/>
                        </a:rPr>
                        <a:t>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US" sz="1200" kern="100">
                        <a:highlight>
                          <a:srgbClr val="FFFF00"/>
                        </a:highlight>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latin typeface="Times New Roman"/>
                          <a:ea typeface="ＭＳ 明朝"/>
                          <a:cs typeface="Times New Roman"/>
                        </a:rPr>
                        <a:t>}</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US" sz="1200" kern="100" dirty="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正方形/長方形 7"/>
          <p:cNvSpPr/>
          <p:nvPr/>
        </p:nvSpPr>
        <p:spPr>
          <a:xfrm>
            <a:off x="7200292" y="2780928"/>
            <a:ext cx="540000" cy="36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9" name="正方形/長方形 8"/>
          <p:cNvSpPr/>
          <p:nvPr/>
        </p:nvSpPr>
        <p:spPr>
          <a:xfrm>
            <a:off x="7740352" y="2780928"/>
            <a:ext cx="540000" cy="36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0" name="正方形/長方形 9"/>
          <p:cNvSpPr/>
          <p:nvPr/>
        </p:nvSpPr>
        <p:spPr>
          <a:xfrm>
            <a:off x="8280412" y="2780928"/>
            <a:ext cx="540000" cy="36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1" name="正方形/長方形 10"/>
          <p:cNvSpPr/>
          <p:nvPr/>
        </p:nvSpPr>
        <p:spPr>
          <a:xfrm>
            <a:off x="7200292" y="3140968"/>
            <a:ext cx="540000" cy="36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2" name="正方形/長方形 11"/>
          <p:cNvSpPr/>
          <p:nvPr/>
        </p:nvSpPr>
        <p:spPr>
          <a:xfrm>
            <a:off x="7740352" y="3140968"/>
            <a:ext cx="540000" cy="36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3" name="正方形/長方形 12"/>
          <p:cNvSpPr/>
          <p:nvPr/>
        </p:nvSpPr>
        <p:spPr>
          <a:xfrm>
            <a:off x="8280412" y="3140968"/>
            <a:ext cx="540000" cy="36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4" name="正方形/長方形 13"/>
          <p:cNvSpPr/>
          <p:nvPr/>
        </p:nvSpPr>
        <p:spPr>
          <a:xfrm>
            <a:off x="7200292" y="3501008"/>
            <a:ext cx="540000" cy="36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5" name="正方形/長方形 14"/>
          <p:cNvSpPr/>
          <p:nvPr/>
        </p:nvSpPr>
        <p:spPr>
          <a:xfrm>
            <a:off x="7740352" y="3501008"/>
            <a:ext cx="540000" cy="36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6" name="正方形/長方形 15"/>
          <p:cNvSpPr/>
          <p:nvPr/>
        </p:nvSpPr>
        <p:spPr>
          <a:xfrm>
            <a:off x="8280412" y="3501008"/>
            <a:ext cx="540000" cy="36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7" name="正方形/長方形 16"/>
          <p:cNvSpPr/>
          <p:nvPr/>
        </p:nvSpPr>
        <p:spPr>
          <a:xfrm>
            <a:off x="7740352" y="3140968"/>
            <a:ext cx="90000" cy="90000"/>
          </a:xfrm>
          <a:prstGeom prst="rect">
            <a:avLst/>
          </a:prstGeom>
          <a:noFill/>
          <a:ln w="38100">
            <a:solidFill>
              <a:schemeClr val="accent1"/>
            </a:solidFill>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8" name="テキスト ボックス 17"/>
          <p:cNvSpPr txBox="1"/>
          <p:nvPr/>
        </p:nvSpPr>
        <p:spPr>
          <a:xfrm>
            <a:off x="7848244" y="3140968"/>
            <a:ext cx="288032" cy="380480"/>
          </a:xfrm>
          <a:prstGeom prst="rect">
            <a:avLst/>
          </a:prstGeom>
          <a:noFill/>
        </p:spPr>
        <p:txBody>
          <a:bodyPr wrap="square" lIns="36000" tIns="36000" rIns="36000" bIns="36000" rtlCol="0">
            <a:spAutoFit/>
          </a:bodyPr>
          <a:lstStyle/>
          <a:p>
            <a:pPr algn="r"/>
            <a:r>
              <a:rPr lang="en-US" altLang="ja-JP" sz="2000" dirty="0" smtClean="0">
                <a:solidFill>
                  <a:schemeClr val="accent3"/>
                </a:solidFill>
              </a:rPr>
              <a:t>C</a:t>
            </a:r>
            <a:endParaRPr kumimoji="1" lang="ja-JP" altLang="en-US" sz="2000" dirty="0">
              <a:solidFill>
                <a:schemeClr val="accent3"/>
              </a:solidFill>
            </a:endParaRPr>
          </a:p>
        </p:txBody>
      </p:sp>
      <p:sp>
        <p:nvSpPr>
          <p:cNvPr id="19" name="正方形/長方形 18"/>
          <p:cNvSpPr/>
          <p:nvPr/>
        </p:nvSpPr>
        <p:spPr>
          <a:xfrm>
            <a:off x="7200292" y="2780928"/>
            <a:ext cx="90000" cy="90000"/>
          </a:xfrm>
          <a:prstGeom prst="rect">
            <a:avLst/>
          </a:prstGeom>
          <a:noFill/>
          <a:ln w="38100">
            <a:solidFill>
              <a:schemeClr val="accent1"/>
            </a:solidFill>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cxnSp>
        <p:nvCxnSpPr>
          <p:cNvPr id="21" name="直線矢印コネクタ 20"/>
          <p:cNvCxnSpPr>
            <a:stCxn id="17" idx="0"/>
            <a:endCxn id="19" idx="3"/>
          </p:cNvCxnSpPr>
          <p:nvPr/>
        </p:nvCxnSpPr>
        <p:spPr>
          <a:xfrm flipH="1" flipV="1">
            <a:off x="7290292" y="2825928"/>
            <a:ext cx="495060" cy="3150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flipV="1">
            <a:off x="7560332" y="2456944"/>
            <a:ext cx="36004" cy="468000"/>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7164288" y="1952836"/>
            <a:ext cx="1332148" cy="442035"/>
          </a:xfrm>
          <a:prstGeom prst="rect">
            <a:avLst/>
          </a:prstGeom>
          <a:noFill/>
        </p:spPr>
        <p:txBody>
          <a:bodyPr wrap="square" lIns="36000" tIns="36000" rIns="36000" bIns="36000" rtlCol="0">
            <a:spAutoFit/>
          </a:bodyPr>
          <a:lstStyle/>
          <a:p>
            <a:r>
              <a:rPr kumimoji="1" lang="en-US" altLang="ja-JP" sz="1200" dirty="0" err="1" smtClean="0"/>
              <a:t>cropped_ref_layer_left</a:t>
            </a:r>
            <a:r>
              <a:rPr kumimoji="1" lang="en-US" altLang="ja-JP" sz="1200" dirty="0" smtClean="0"/>
              <a:t>/</a:t>
            </a:r>
            <a:r>
              <a:rPr kumimoji="1" lang="en-US" altLang="ja-JP" sz="1200" dirty="0" err="1" smtClean="0"/>
              <a:t>top_offset</a:t>
            </a:r>
            <a:endParaRPr kumimoji="1" lang="ja-JP" altLang="en-US" sz="1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Proposed changes</a:t>
            </a:r>
            <a:endParaRPr kumimoji="1" lang="ja-JP" altLang="en-US" dirty="0"/>
          </a:p>
        </p:txBody>
      </p:sp>
      <p:sp>
        <p:nvSpPr>
          <p:cNvPr id="3" name="コンテンツ プレースホルダ 2"/>
          <p:cNvSpPr>
            <a:spLocks noGrp="1"/>
          </p:cNvSpPr>
          <p:nvPr>
            <p:ph idx="1"/>
          </p:nvPr>
        </p:nvSpPr>
        <p:spPr>
          <a:xfrm>
            <a:off x="457200" y="785813"/>
            <a:ext cx="8229600" cy="698971"/>
          </a:xfrm>
        </p:spPr>
        <p:txBody>
          <a:bodyPr/>
          <a:lstStyle/>
          <a:p>
            <a:pPr marL="360363" lvl="1" indent="-241300">
              <a:spcBef>
                <a:spcPct val="0"/>
              </a:spcBef>
              <a:buClr>
                <a:srgbClr val="0E2C3E"/>
              </a:buClr>
              <a:buSzPct val="80000"/>
              <a:buFont typeface="Wingdings 2" pitchFamily="18" charset="2"/>
              <a:buChar char=""/>
            </a:pPr>
            <a:r>
              <a:rPr lang="en-US" altLang="ja-JP" dirty="0" smtClean="0"/>
              <a:t>Option 2: In SPS, signal phase offset between top-left EL pixel and corresponding BL pixel.</a:t>
            </a:r>
            <a:endParaRPr lang="ja-JP" altLang="ja-JP" dirty="0" smtClean="0"/>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9</a:t>
            </a:fld>
            <a:endParaRPr lang="ja-JP" altLang="en-US" dirty="0"/>
          </a:p>
        </p:txBody>
      </p:sp>
      <p:sp>
        <p:nvSpPr>
          <p:cNvPr id="4097" name="Rectangle 1"/>
          <p:cNvSpPr>
            <a:spLocks noChangeArrowheads="1"/>
          </p:cNvSpPr>
          <p:nvPr/>
        </p:nvSpPr>
        <p:spPr bwMode="auto">
          <a:xfrm>
            <a:off x="611560" y="4887742"/>
            <a:ext cx="7452828"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hangingPunct="0"/>
            <a:r>
              <a:rPr lang="en-US" altLang="ja-JP" sz="1400" b="1" dirty="0" smtClean="0"/>
              <a:t>num_ </a:t>
            </a:r>
            <a:r>
              <a:rPr lang="en-US" altLang="ja-JP" sz="1400" b="1" dirty="0" err="1" smtClean="0"/>
              <a:t>ref_layer_phase_offsets</a:t>
            </a:r>
            <a:r>
              <a:rPr lang="en-US" altLang="ja-JP" sz="1400" b="1" dirty="0" smtClean="0"/>
              <a:t>  </a:t>
            </a:r>
            <a:r>
              <a:rPr lang="en-US" altLang="ja-JP" sz="1400" dirty="0" smtClean="0"/>
              <a:t>specifies the number of sets of reference layer phase offset parameters that are present in the SPS.</a:t>
            </a:r>
            <a:endParaRPr lang="ja-JP" altLang="ja-JP" sz="1400" dirty="0" smtClean="0"/>
          </a:p>
          <a:p>
            <a:pPr hangingPunct="0"/>
            <a:r>
              <a:rPr lang="en-GB" altLang="ja-JP" sz="1400" b="1" dirty="0" err="1" smtClean="0"/>
              <a:t>cropped_ref_layer_left_phase_offset</a:t>
            </a:r>
            <a:r>
              <a:rPr lang="en-GB" altLang="ja-JP" sz="1400" dirty="0" smtClean="0"/>
              <a:t>[ </a:t>
            </a:r>
            <a:r>
              <a:rPr lang="en-GB" altLang="ja-JP" sz="1400" dirty="0" err="1" smtClean="0"/>
              <a:t>i</a:t>
            </a:r>
            <a:r>
              <a:rPr lang="en-GB" altLang="ja-JP" sz="1400" dirty="0" smtClean="0"/>
              <a:t> ]  specifies the horizontal phase offset in unit of 1/16 between the upper-left luma sample of the current picture and the upper-left luma sample of the resampled </a:t>
            </a:r>
            <a:r>
              <a:rPr lang="en-GB" altLang="ja-JP" sz="1400" dirty="0" err="1" smtClean="0"/>
              <a:t>i-th</a:t>
            </a:r>
            <a:r>
              <a:rPr lang="en-GB" altLang="ja-JP" sz="1400" dirty="0" smtClean="0"/>
              <a:t> direct reference layer picture used for inter-layer prediction.</a:t>
            </a:r>
            <a:endParaRPr lang="ja-JP" altLang="ja-JP" sz="1400" dirty="0"/>
          </a:p>
        </p:txBody>
      </p:sp>
      <p:graphicFrame>
        <p:nvGraphicFramePr>
          <p:cNvPr id="8" name="表 7"/>
          <p:cNvGraphicFramePr>
            <a:graphicFrameLocks noGrp="1"/>
          </p:cNvGraphicFramePr>
          <p:nvPr/>
        </p:nvGraphicFramePr>
        <p:xfrm>
          <a:off x="1043608" y="1664804"/>
          <a:ext cx="5760085" cy="2743200"/>
        </p:xfrm>
        <a:graphic>
          <a:graphicData uri="http://schemas.openxmlformats.org/drawingml/2006/table">
            <a:tbl>
              <a:tblPr/>
              <a:tblGrid>
                <a:gridCol w="4752528"/>
                <a:gridCol w="1007557"/>
              </a:tblGrid>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CA" sz="1200" kern="100" dirty="0" err="1">
                          <a:latin typeface="Times New Roman"/>
                          <a:ea typeface="ＭＳ 明朝"/>
                          <a:cs typeface="Times New Roman"/>
                        </a:rPr>
                        <a:t>sps_extension</a:t>
                      </a:r>
                      <a:r>
                        <a:rPr lang="en-CA" sz="1200" kern="100" dirty="0">
                          <a:latin typeface="Times New Roman"/>
                          <a:ea typeface="ＭＳ 明朝"/>
                          <a:cs typeface="Times New Roman"/>
                        </a:rPr>
                        <a:t>( ) {</a:t>
                      </a:r>
                      <a:endParaRPr lang="ja-JP" sz="1200" kern="100" dirty="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CA" sz="1200" b="1" kern="100">
                          <a:latin typeface="Times New Roman"/>
                          <a:ea typeface="ＭＳ 明朝"/>
                          <a:cs typeface="Times New Roman"/>
                        </a:rPr>
                        <a:t>Descriptor</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kern="100" dirty="0" smtClean="0">
                          <a:latin typeface="Times New Roman"/>
                          <a:ea typeface="ＭＳ 明朝"/>
                          <a:cs typeface="Times New Roman"/>
                        </a:rPr>
                        <a:t>	…</a:t>
                      </a:r>
                      <a:endParaRPr lang="ja-JP" sz="1200" kern="100" dirty="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CA"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kern="100" dirty="0">
                          <a:latin typeface="Times New Roman"/>
                          <a:ea typeface="ＭＳ 明朝"/>
                          <a:cs typeface="Times New Roman"/>
                        </a:rPr>
                        <a:t>	</a:t>
                      </a:r>
                      <a:r>
                        <a:rPr lang="en-US" sz="1200" b="1" kern="100" dirty="0" err="1">
                          <a:latin typeface="Times New Roman"/>
                          <a:ea typeface="ＭＳ 明朝"/>
                          <a:cs typeface="Times New Roman"/>
                        </a:rPr>
                        <a:t>num_scaled_ref_layer_offsets</a:t>
                      </a:r>
                      <a:endParaRPr lang="ja-JP" sz="1200" kern="100" dirty="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200" kern="100">
                          <a:latin typeface="Times New Roman"/>
                          <a:ea typeface="Batang"/>
                          <a:cs typeface="Times New Roman"/>
                        </a:rPr>
                        <a:t>ue(v)</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kern="100">
                          <a:latin typeface="Times New Roman"/>
                          <a:ea typeface="ＭＳ 明朝"/>
                          <a:cs typeface="Times New Roman"/>
                        </a:rPr>
                        <a:t>	for( i = 0; i &lt; num_scaled_ref_layer_offsets; i++)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US"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latin typeface="Times New Roman"/>
                          <a:ea typeface="ＭＳ 明朝"/>
                          <a:cs typeface="Times New Roman"/>
                        </a:rPr>
                        <a:t>		scaled_ref_layer_left_offset</a:t>
                      </a:r>
                      <a:r>
                        <a:rPr lang="en-US" sz="1200" kern="100">
                          <a:latin typeface="Times New Roman"/>
                          <a:ea typeface="ＭＳ 明朝"/>
                          <a:cs typeface="Times New Roman"/>
                        </a:rPr>
                        <a:t>[ i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200" kern="100">
                          <a:latin typeface="Times New Roman"/>
                          <a:ea typeface="ＭＳ 明朝"/>
                          <a:cs typeface="Times New Roman"/>
                        </a:rPr>
                        <a:t>se(v)</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latin typeface="Times New Roman"/>
                          <a:ea typeface="ＭＳ 明朝"/>
                          <a:cs typeface="Times New Roman"/>
                        </a:rPr>
                        <a:t>		scaled_ref_layer_top_offset</a:t>
                      </a:r>
                      <a:r>
                        <a:rPr lang="en-US" sz="1200" kern="100">
                          <a:latin typeface="Times New Roman"/>
                          <a:ea typeface="ＭＳ 明朝"/>
                          <a:cs typeface="Times New Roman"/>
                        </a:rPr>
                        <a:t>[ i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200" kern="100">
                          <a:latin typeface="Times New Roman"/>
                          <a:ea typeface="ＭＳ 明朝"/>
                          <a:cs typeface="Times New Roman"/>
                        </a:rPr>
                        <a:t>se(v)</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latin typeface="Times New Roman"/>
                          <a:ea typeface="ＭＳ 明朝"/>
                          <a:cs typeface="Times New Roman"/>
                        </a:rPr>
                        <a:t>		scaled_ref_layer_right_offset</a:t>
                      </a:r>
                      <a:r>
                        <a:rPr lang="en-US" sz="1200" kern="100">
                          <a:latin typeface="Times New Roman"/>
                          <a:ea typeface="ＭＳ 明朝"/>
                          <a:cs typeface="Times New Roman"/>
                        </a:rPr>
                        <a:t>[ i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200" kern="100">
                          <a:latin typeface="Times New Roman"/>
                          <a:ea typeface="ＭＳ 明朝"/>
                          <a:cs typeface="Times New Roman"/>
                        </a:rPr>
                        <a:t>se(v)</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latin typeface="Times New Roman"/>
                          <a:ea typeface="ＭＳ 明朝"/>
                          <a:cs typeface="Times New Roman"/>
                        </a:rPr>
                        <a:t>		scaled_ref_layer_bottom_offset</a:t>
                      </a:r>
                      <a:r>
                        <a:rPr lang="en-US" sz="1200" kern="100">
                          <a:latin typeface="Times New Roman"/>
                          <a:ea typeface="ＭＳ 明朝"/>
                          <a:cs typeface="Times New Roman"/>
                        </a:rPr>
                        <a:t>[ i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200" kern="100">
                          <a:latin typeface="Times New Roman"/>
                          <a:ea typeface="ＭＳ 明朝"/>
                          <a:cs typeface="Times New Roman"/>
                        </a:rPr>
                        <a:t>se(v)</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latin typeface="Times New Roman"/>
                          <a:ea typeface="ＭＳ 明朝"/>
                          <a:cs typeface="Times New Roman"/>
                        </a:rPr>
                        <a:t>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US"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highlight>
                            <a:srgbClr val="FFFF00"/>
                          </a:highlight>
                          <a:latin typeface="Times New Roman"/>
                          <a:ea typeface="ＭＳ 明朝"/>
                          <a:cs typeface="Times New Roman"/>
                        </a:rPr>
                        <a:t>	num_ref_layer_phase_offsets</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200" kern="100">
                          <a:highlight>
                            <a:srgbClr val="FFFF00"/>
                          </a:highlight>
                          <a:latin typeface="Times New Roman"/>
                          <a:ea typeface="Batang"/>
                          <a:cs typeface="Times New Roman"/>
                        </a:rPr>
                        <a:t>ue(v)</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kern="100">
                          <a:highlight>
                            <a:srgbClr val="FFFF00"/>
                          </a:highlight>
                          <a:latin typeface="Times New Roman"/>
                          <a:ea typeface="ＭＳ 明朝"/>
                          <a:cs typeface="Times New Roman"/>
                        </a:rPr>
                        <a:t>	for( i = 0; i &lt; num_ref_layer_phase_offsets; i++)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US" sz="1200" kern="100">
                        <a:highlight>
                          <a:srgbClr val="FFFF00"/>
                        </a:highlight>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highlight>
                            <a:srgbClr val="FFFF00"/>
                          </a:highlight>
                          <a:latin typeface="Times New Roman"/>
                          <a:ea typeface="ＭＳ 明朝"/>
                          <a:cs typeface="Times New Roman"/>
                        </a:rPr>
                        <a:t>		cropped_ref_layer_left_phase_offset</a:t>
                      </a:r>
                      <a:r>
                        <a:rPr lang="en-US" sz="1200" kern="100">
                          <a:highlight>
                            <a:srgbClr val="FFFF00"/>
                          </a:highlight>
                          <a:latin typeface="Times New Roman"/>
                          <a:ea typeface="ＭＳ 明朝"/>
                          <a:cs typeface="Times New Roman"/>
                        </a:rPr>
                        <a:t>[ i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200" kern="100">
                          <a:highlight>
                            <a:srgbClr val="FFFF00"/>
                          </a:highlight>
                          <a:latin typeface="Times New Roman"/>
                          <a:ea typeface="ＭＳ 明朝"/>
                          <a:cs typeface="Times New Roman"/>
                        </a:rPr>
                        <a:t>u(4)</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highlight>
                            <a:srgbClr val="FFFF00"/>
                          </a:highlight>
                          <a:latin typeface="Times New Roman"/>
                          <a:ea typeface="ＭＳ 明朝"/>
                          <a:cs typeface="Times New Roman"/>
                        </a:rPr>
                        <a:t>		cropped_ref_layer_top_phase_offset</a:t>
                      </a:r>
                      <a:r>
                        <a:rPr lang="en-US" sz="1200" kern="100">
                          <a:highlight>
                            <a:srgbClr val="FFFF00"/>
                          </a:highlight>
                          <a:latin typeface="Times New Roman"/>
                          <a:ea typeface="ＭＳ 明朝"/>
                          <a:cs typeface="Times New Roman"/>
                        </a:rPr>
                        <a:t>[ i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200" kern="100">
                          <a:highlight>
                            <a:srgbClr val="FFFF00"/>
                          </a:highlight>
                          <a:latin typeface="Times New Roman"/>
                          <a:ea typeface="ＭＳ 明朝"/>
                          <a:cs typeface="Times New Roman"/>
                        </a:rPr>
                        <a:t>u(4)</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highlight>
                            <a:srgbClr val="FFFF00"/>
                          </a:highlight>
                          <a:latin typeface="Times New Roman"/>
                          <a:ea typeface="ＭＳ 明朝"/>
                          <a:cs typeface="Times New Roman"/>
                        </a:rPr>
                        <a:t>	}</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US" sz="1200" kern="100">
                        <a:highlight>
                          <a:srgbClr val="FFFF00"/>
                        </a:highlight>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200" b="1" kern="100">
                          <a:latin typeface="Times New Roman"/>
                          <a:ea typeface="ＭＳ 明朝"/>
                          <a:cs typeface="Times New Roman"/>
                        </a:rPr>
                        <a:t>}</a:t>
                      </a:r>
                      <a:endParaRPr lang="ja-JP" sz="1200" kern="10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US" sz="1200" kern="100" dirty="0">
                        <a:latin typeface="Times New Roman"/>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7" name="グループ化 6"/>
          <p:cNvGrpSpPr/>
          <p:nvPr/>
        </p:nvGrpSpPr>
        <p:grpSpPr>
          <a:xfrm>
            <a:off x="7308304" y="2245641"/>
            <a:ext cx="1359478" cy="1625457"/>
            <a:chOff x="5427422" y="612733"/>
            <a:chExt cx="3285038" cy="4544419"/>
          </a:xfrm>
        </p:grpSpPr>
        <p:sp>
          <p:nvSpPr>
            <p:cNvPr id="9" name="正方形/長方形 8"/>
            <p:cNvSpPr/>
            <p:nvPr/>
          </p:nvSpPr>
          <p:spPr>
            <a:xfrm>
              <a:off x="5472220" y="1160748"/>
              <a:ext cx="1080000" cy="72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10" name="正方形/長方形 9"/>
            <p:cNvSpPr/>
            <p:nvPr/>
          </p:nvSpPr>
          <p:spPr>
            <a:xfrm>
              <a:off x="6552340" y="1160748"/>
              <a:ext cx="1080000" cy="72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11" name="正方形/長方形 10"/>
            <p:cNvSpPr/>
            <p:nvPr/>
          </p:nvSpPr>
          <p:spPr>
            <a:xfrm>
              <a:off x="7632460" y="1160748"/>
              <a:ext cx="1080000" cy="72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12" name="正方形/長方形 11"/>
            <p:cNvSpPr/>
            <p:nvPr/>
          </p:nvSpPr>
          <p:spPr>
            <a:xfrm>
              <a:off x="5472220" y="1880828"/>
              <a:ext cx="1080000" cy="72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13" name="正方形/長方形 12"/>
            <p:cNvSpPr/>
            <p:nvPr/>
          </p:nvSpPr>
          <p:spPr>
            <a:xfrm>
              <a:off x="6552340" y="188082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14" name="正方形/長方形 13"/>
            <p:cNvSpPr/>
            <p:nvPr/>
          </p:nvSpPr>
          <p:spPr>
            <a:xfrm>
              <a:off x="7632460" y="188082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15" name="正方形/長方形 14"/>
            <p:cNvSpPr/>
            <p:nvPr/>
          </p:nvSpPr>
          <p:spPr>
            <a:xfrm>
              <a:off x="5472220" y="2600908"/>
              <a:ext cx="1080000" cy="72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16" name="正方形/長方形 15"/>
            <p:cNvSpPr/>
            <p:nvPr/>
          </p:nvSpPr>
          <p:spPr>
            <a:xfrm>
              <a:off x="6552340" y="260090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17" name="正方形/長方形 16"/>
            <p:cNvSpPr/>
            <p:nvPr/>
          </p:nvSpPr>
          <p:spPr>
            <a:xfrm>
              <a:off x="7632460" y="2600908"/>
              <a:ext cx="1080000" cy="72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18" name="正方形/長方形 17"/>
            <p:cNvSpPr/>
            <p:nvPr/>
          </p:nvSpPr>
          <p:spPr>
            <a:xfrm>
              <a:off x="5472220" y="4077072"/>
              <a:ext cx="540000" cy="36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19" name="正方形/長方形 18"/>
            <p:cNvSpPr/>
            <p:nvPr/>
          </p:nvSpPr>
          <p:spPr>
            <a:xfrm>
              <a:off x="6012280" y="4077072"/>
              <a:ext cx="540000" cy="36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20" name="正方形/長方形 19"/>
            <p:cNvSpPr/>
            <p:nvPr/>
          </p:nvSpPr>
          <p:spPr>
            <a:xfrm>
              <a:off x="6552340" y="4077072"/>
              <a:ext cx="540000" cy="36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21" name="正方形/長方形 20"/>
            <p:cNvSpPr/>
            <p:nvPr/>
          </p:nvSpPr>
          <p:spPr>
            <a:xfrm>
              <a:off x="5472220" y="4437112"/>
              <a:ext cx="540000" cy="36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22" name="正方形/長方形 21"/>
            <p:cNvSpPr/>
            <p:nvPr/>
          </p:nvSpPr>
          <p:spPr>
            <a:xfrm>
              <a:off x="6012280" y="4437112"/>
              <a:ext cx="540000" cy="36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23" name="正方形/長方形 22"/>
            <p:cNvSpPr/>
            <p:nvPr/>
          </p:nvSpPr>
          <p:spPr>
            <a:xfrm>
              <a:off x="6552340" y="4437112"/>
              <a:ext cx="540000" cy="36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24" name="正方形/長方形 23"/>
            <p:cNvSpPr/>
            <p:nvPr/>
          </p:nvSpPr>
          <p:spPr>
            <a:xfrm>
              <a:off x="5472220" y="4797152"/>
              <a:ext cx="540000" cy="360000"/>
            </a:xfrm>
            <a:prstGeom prst="rect">
              <a:avLst/>
            </a:prstGeom>
            <a:noFill/>
            <a:ln>
              <a:solidFill>
                <a:schemeClr val="bg1">
                  <a:lumMod val="50000"/>
                </a:schemeClr>
              </a:solidFill>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25" name="正方形/長方形 24"/>
            <p:cNvSpPr/>
            <p:nvPr/>
          </p:nvSpPr>
          <p:spPr>
            <a:xfrm>
              <a:off x="6012280" y="4797152"/>
              <a:ext cx="540000" cy="36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26" name="正方形/長方形 25"/>
            <p:cNvSpPr/>
            <p:nvPr/>
          </p:nvSpPr>
          <p:spPr>
            <a:xfrm>
              <a:off x="6552340" y="4797152"/>
              <a:ext cx="540000" cy="36000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27" name="正方形/長方形 26"/>
            <p:cNvSpPr/>
            <p:nvPr/>
          </p:nvSpPr>
          <p:spPr>
            <a:xfrm>
              <a:off x="6552340" y="1880828"/>
              <a:ext cx="180000" cy="180000"/>
            </a:xfrm>
            <a:prstGeom prst="rect">
              <a:avLst/>
            </a:prstGeom>
            <a:noFill/>
            <a:ln w="38100">
              <a:solidFill>
                <a:schemeClr val="accent1"/>
              </a:solidFill>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28" name="正方形/長方形 27"/>
            <p:cNvSpPr/>
            <p:nvPr/>
          </p:nvSpPr>
          <p:spPr>
            <a:xfrm>
              <a:off x="6012280" y="4437112"/>
              <a:ext cx="90000" cy="90000"/>
            </a:xfrm>
            <a:prstGeom prst="rect">
              <a:avLst/>
            </a:prstGeom>
            <a:noFill/>
            <a:ln w="38100">
              <a:solidFill>
                <a:schemeClr val="accent1"/>
              </a:solidFill>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cxnSp>
          <p:nvCxnSpPr>
            <p:cNvPr id="29" name="直線コネクタ 28"/>
            <p:cNvCxnSpPr/>
            <p:nvPr/>
          </p:nvCxnSpPr>
          <p:spPr>
            <a:xfrm flipH="1">
              <a:off x="6048164" y="2115072"/>
              <a:ext cx="540060" cy="2268000"/>
            </a:xfrm>
            <a:prstGeom prst="line">
              <a:avLst/>
            </a:prstGeom>
            <a:ln>
              <a:solidFill>
                <a:schemeClr val="accent3"/>
              </a:solidFill>
              <a:tailEnd type="none"/>
            </a:ln>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6624227" y="1464344"/>
              <a:ext cx="288032" cy="590477"/>
            </a:xfrm>
            <a:prstGeom prst="rect">
              <a:avLst/>
            </a:prstGeom>
            <a:noFill/>
          </p:spPr>
          <p:txBody>
            <a:bodyPr wrap="square" lIns="36000" tIns="36000" rIns="36000" bIns="36000" rtlCol="0">
              <a:spAutoFit/>
            </a:bodyPr>
            <a:lstStyle/>
            <a:p>
              <a:pPr algn="r"/>
              <a:r>
                <a:rPr lang="en-US" altLang="ja-JP" sz="900" dirty="0" smtClean="0">
                  <a:solidFill>
                    <a:schemeClr val="accent3"/>
                  </a:solidFill>
                </a:rPr>
                <a:t>C</a:t>
              </a:r>
              <a:endParaRPr kumimoji="1" lang="ja-JP" altLang="en-US" sz="900" dirty="0">
                <a:solidFill>
                  <a:schemeClr val="accent3"/>
                </a:solidFill>
              </a:endParaRPr>
            </a:p>
          </p:txBody>
        </p:sp>
        <p:sp>
          <p:nvSpPr>
            <p:cNvPr id="31" name="テキスト ボックス 30"/>
            <p:cNvSpPr txBox="1"/>
            <p:nvPr/>
          </p:nvSpPr>
          <p:spPr>
            <a:xfrm>
              <a:off x="6120171" y="4437113"/>
              <a:ext cx="288032" cy="590477"/>
            </a:xfrm>
            <a:prstGeom prst="rect">
              <a:avLst/>
            </a:prstGeom>
            <a:noFill/>
          </p:spPr>
          <p:txBody>
            <a:bodyPr wrap="square" lIns="36000" tIns="36000" rIns="36000" bIns="36000" rtlCol="0">
              <a:spAutoFit/>
            </a:bodyPr>
            <a:lstStyle/>
            <a:p>
              <a:pPr algn="r"/>
              <a:r>
                <a:rPr lang="en-US" altLang="ja-JP" sz="900" dirty="0" smtClean="0">
                  <a:solidFill>
                    <a:schemeClr val="accent3"/>
                  </a:solidFill>
                </a:rPr>
                <a:t>D</a:t>
              </a:r>
              <a:endParaRPr kumimoji="1" lang="ja-JP" altLang="en-US" sz="900" dirty="0">
                <a:solidFill>
                  <a:schemeClr val="accent3"/>
                </a:solidFill>
              </a:endParaRPr>
            </a:p>
          </p:txBody>
        </p:sp>
        <p:sp>
          <p:nvSpPr>
            <p:cNvPr id="32" name="テキスト ボックス 31"/>
            <p:cNvSpPr txBox="1"/>
            <p:nvPr/>
          </p:nvSpPr>
          <p:spPr>
            <a:xfrm>
              <a:off x="5427422" y="612733"/>
              <a:ext cx="540060" cy="590477"/>
            </a:xfrm>
            <a:prstGeom prst="rect">
              <a:avLst/>
            </a:prstGeom>
            <a:noFill/>
          </p:spPr>
          <p:txBody>
            <a:bodyPr wrap="square" lIns="36000" tIns="36000" rIns="36000" bIns="36000" rtlCol="0">
              <a:spAutoFit/>
            </a:bodyPr>
            <a:lstStyle/>
            <a:p>
              <a:r>
                <a:rPr lang="en-US" altLang="ja-JP" sz="900" b="1" dirty="0" smtClean="0"/>
                <a:t>EL</a:t>
              </a:r>
              <a:endParaRPr kumimoji="1" lang="ja-JP" altLang="en-US" sz="900" b="1" dirty="0"/>
            </a:p>
          </p:txBody>
        </p:sp>
        <p:sp>
          <p:nvSpPr>
            <p:cNvPr id="33" name="テキスト ボックス 32"/>
            <p:cNvSpPr txBox="1"/>
            <p:nvPr/>
          </p:nvSpPr>
          <p:spPr>
            <a:xfrm>
              <a:off x="5427422" y="3565062"/>
              <a:ext cx="782999" cy="590477"/>
            </a:xfrm>
            <a:prstGeom prst="rect">
              <a:avLst/>
            </a:prstGeom>
            <a:noFill/>
          </p:spPr>
          <p:txBody>
            <a:bodyPr wrap="square" lIns="36000" tIns="36000" rIns="36000" bIns="36000" rtlCol="0">
              <a:spAutoFit/>
            </a:bodyPr>
            <a:lstStyle/>
            <a:p>
              <a:r>
                <a:rPr lang="en-US" altLang="ja-JP" sz="900" b="1" dirty="0" smtClean="0"/>
                <a:t>B</a:t>
              </a:r>
              <a:r>
                <a:rPr lang="en-US" altLang="ja-JP" sz="900" b="1" dirty="0" smtClean="0"/>
                <a:t>L</a:t>
              </a:r>
              <a:endParaRPr kumimoji="1" lang="ja-JP" altLang="en-US" sz="900" b="1" dirty="0"/>
            </a:p>
          </p:txBody>
        </p:sp>
      </p:grpSp>
      <p:cxnSp>
        <p:nvCxnSpPr>
          <p:cNvPr id="34" name="直線コネクタ 33"/>
          <p:cNvCxnSpPr/>
          <p:nvPr/>
        </p:nvCxnSpPr>
        <p:spPr>
          <a:xfrm flipH="1" flipV="1">
            <a:off x="7776356" y="3320988"/>
            <a:ext cx="540060" cy="864044"/>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7236296" y="4149080"/>
            <a:ext cx="1656184" cy="442035"/>
          </a:xfrm>
          <a:prstGeom prst="rect">
            <a:avLst/>
          </a:prstGeom>
          <a:noFill/>
        </p:spPr>
        <p:txBody>
          <a:bodyPr wrap="square" lIns="36000" tIns="36000" rIns="36000" bIns="36000" rtlCol="0">
            <a:spAutoFit/>
          </a:bodyPr>
          <a:lstStyle/>
          <a:p>
            <a:r>
              <a:rPr kumimoji="1" lang="en-US" altLang="ja-JP" sz="1200" dirty="0" err="1" smtClean="0"/>
              <a:t>cropped_ref_layer_left</a:t>
            </a:r>
            <a:r>
              <a:rPr kumimoji="1" lang="en-US" altLang="ja-JP" sz="1200" dirty="0" smtClean="0"/>
              <a:t>/</a:t>
            </a:r>
            <a:r>
              <a:rPr kumimoji="1" lang="en-US" altLang="ja-JP" sz="1200" dirty="0" err="1" smtClean="0"/>
              <a:t>top_phase_offset</a:t>
            </a:r>
            <a:endParaRPr kumimoji="1" lang="ja-JP" altLang="en-US" sz="12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符号化グループ">
  <a:themeElements>
    <a:clrScheme name="シック">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ユーザー定義 5">
      <a:majorFont>
        <a:latin typeface="Tahoma"/>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noFill/>
        <a:effectLst/>
      </a:spPr>
      <a:bodyPr lIns="36000" tIns="36000" rIns="36000" bIns="36000" rtlCol="0" anchor="ctr"/>
      <a:lstStyle>
        <a:defPPr algn="ctr">
          <a:defRPr kumimoji="1"/>
        </a:defPPr>
      </a:lstStyle>
      <a:style>
        <a:lnRef idx="1">
          <a:schemeClr val="dk1"/>
        </a:lnRef>
        <a:fillRef idx="2">
          <a:schemeClr val="dk1"/>
        </a:fillRef>
        <a:effectRef idx="1">
          <a:schemeClr val="dk1"/>
        </a:effectRef>
        <a:fontRef idx="minor">
          <a:schemeClr val="dk1"/>
        </a:fontRef>
      </a:style>
    </a:spDef>
    <a:lnDef>
      <a:spPr>
        <a:ln>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36000" tIns="36000" rIns="36000" bIns="36000" rtlCol="0">
        <a:spAutoFit/>
      </a:bodyPr>
      <a:lstStyle>
        <a:defPPr>
          <a:defRPr kumimoji="1" sz="1200"/>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シック">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符号化グループ</Template>
  <TotalTime>6928</TotalTime>
  <Words>826</Words>
  <Application>Microsoft Office PowerPoint</Application>
  <PresentationFormat>画面に合わせる (4:3)</PresentationFormat>
  <Paragraphs>190</Paragraphs>
  <Slides>10</Slides>
  <Notes>0</Notes>
  <HiddenSlides>0</HiddenSlides>
  <MMClips>0</MMClips>
  <ScaleCrop>false</ScaleCrop>
  <HeadingPairs>
    <vt:vector size="4" baseType="variant">
      <vt:variant>
        <vt:lpstr>テーマ</vt:lpstr>
      </vt:variant>
      <vt:variant>
        <vt:i4>1</vt:i4>
      </vt:variant>
      <vt:variant>
        <vt:lpstr>スライド タイトル</vt:lpstr>
      </vt:variant>
      <vt:variant>
        <vt:i4>10</vt:i4>
      </vt:variant>
    </vt:vector>
  </HeadingPairs>
  <TitlesOfParts>
    <vt:vector size="11" baseType="lpstr">
      <vt:lpstr>符号化グループ</vt:lpstr>
      <vt:lpstr>MV-HEVC/SHVC HLS: On conversion to ROI-oriented  multi-layer bitstream  (JCTVC-O0056, JCT3V-F0033)</vt:lpstr>
      <vt:lpstr>Summary</vt:lpstr>
      <vt:lpstr>ROI application using SHVC</vt:lpstr>
      <vt:lpstr>System components and data requirements</vt:lpstr>
      <vt:lpstr>Codec support</vt:lpstr>
      <vt:lpstr>Rewriting process</vt:lpstr>
      <vt:lpstr>Phase shift problem caused by extraction</vt:lpstr>
      <vt:lpstr>Proposed changes</vt:lpstr>
      <vt:lpstr>Proposed changes</vt:lpstr>
      <vt:lpstr>Conclusion</vt:lpstr>
    </vt:vector>
  </TitlesOfParts>
  <Company>SHARP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title>
  <dc:creator>.</dc:creator>
  <cp:lastModifiedBy>Tomoyuki Yamamoto</cp:lastModifiedBy>
  <cp:revision>3397</cp:revision>
  <dcterms:created xsi:type="dcterms:W3CDTF">2011-03-24T05:19:20Z</dcterms:created>
  <dcterms:modified xsi:type="dcterms:W3CDTF">2013-10-24T07:02:55Z</dcterms:modified>
</cp:coreProperties>
</file>