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2" r:id="rId4"/>
    <p:sldId id="268" r:id="rId5"/>
    <p:sldId id="269" r:id="rId6"/>
    <p:sldId id="270" r:id="rId7"/>
    <p:sldId id="263" r:id="rId8"/>
    <p:sldId id="271" r:id="rId9"/>
    <p:sldId id="267" r:id="rId10"/>
    <p:sldId id="272" r:id="rId11"/>
    <p:sldId id="257" r:id="rId12"/>
    <p:sldId id="258" r:id="rId13"/>
    <p:sldId id="259" r:id="rId14"/>
    <p:sldId id="260" r:id="rId15"/>
    <p:sldId id="26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500"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2679339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663214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38393140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solidFill>
                  <a:srgbClr val="000000"/>
                </a:solidFill>
              </a:rPr>
              <a:t>Copyright 2013 FUJITSU LABORATORIES LTD.</a:t>
            </a:r>
            <a:endParaRPr lang="de-DE" altLang="ja-JP" dirty="0">
              <a:solidFill>
                <a:srgbClr val="000000"/>
              </a:solidFill>
            </a:endParaRPr>
          </a:p>
        </p:txBody>
      </p:sp>
    </p:spTree>
    <p:extLst>
      <p:ext uri="{BB962C8B-B14F-4D97-AF65-F5344CB8AC3E}">
        <p14:creationId xmlns:p14="http://schemas.microsoft.com/office/powerpoint/2010/main" val="33993930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solidFill>
                  <a:srgbClr val="000000"/>
                </a:solidFill>
              </a:rPr>
              <a:pPr/>
              <a:t>‹#›</a:t>
            </a:fld>
            <a:endParaRPr lang="de-DE"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solidFill>
                  <a:srgbClr val="000000"/>
                </a:solidFill>
              </a:rPr>
              <a:t>Copyright 2013 FUJITSU LABORATORIES LTD.</a:t>
            </a:r>
            <a:endParaRPr lang="de-DE" altLang="ja-JP" dirty="0">
              <a:solidFill>
                <a:srgbClr val="000000"/>
              </a:solidFill>
            </a:endParaRPr>
          </a:p>
        </p:txBody>
      </p:sp>
      <p:sp>
        <p:nvSpPr>
          <p:cNvPr id="6"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solidFill>
                  <a:srgbClr val="000000"/>
                </a:solidFill>
              </a:rPr>
              <a:t>JCTVC-N0079</a:t>
            </a:r>
            <a:endParaRPr lang="de-DE" altLang="ja-JP" dirty="0">
              <a:solidFill>
                <a:srgbClr val="000000"/>
              </a:solidFill>
            </a:endParaRPr>
          </a:p>
        </p:txBody>
      </p:sp>
    </p:spTree>
    <p:extLst>
      <p:ext uri="{BB962C8B-B14F-4D97-AF65-F5344CB8AC3E}">
        <p14:creationId xmlns:p14="http://schemas.microsoft.com/office/powerpoint/2010/main" val="258461916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solidFill>
                  <a:srgbClr val="000000"/>
                </a:solidFill>
              </a:rPr>
              <a:pPr/>
              <a:t>‹#›</a:t>
            </a:fld>
            <a:endParaRPr lang="de-DE"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311799467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solidFill>
                  <a:srgbClr val="000000"/>
                </a:solidFill>
              </a:rPr>
              <a:pPr/>
              <a:t>‹#›</a:t>
            </a:fld>
            <a:endParaRPr lang="de-DE"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8461704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solidFill>
                  <a:srgbClr val="000000"/>
                </a:solidFill>
              </a:rPr>
              <a:pPr/>
              <a:t>‹#›</a:t>
            </a:fld>
            <a:endParaRPr lang="de-DE"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228669058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solidFill>
                  <a:srgbClr val="000000"/>
                </a:solidFill>
              </a:rPr>
              <a:pPr/>
              <a:t>‹#›</a:t>
            </a:fld>
            <a:endParaRPr lang="de-DE"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
        <p:nvSpPr>
          <p:cNvPr id="5" name="フッター プレースホルダー 4"/>
          <p:cNvSpPr txBox="1">
            <a:spLocks/>
          </p:cNvSpPr>
          <p:nvPr userDrawn="1"/>
        </p:nvSpPr>
        <p:spPr bwMode="gray">
          <a:xfrm>
            <a:off x="-2704"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defPPr>
              <a:defRPr lang="ja-JP"/>
            </a:defPPr>
            <a:lvl1pPr algn="r" rtl="0" fontAlgn="base">
              <a:spcBef>
                <a:spcPct val="0"/>
              </a:spcBef>
              <a:spcAft>
                <a:spcPct val="0"/>
              </a:spcAft>
              <a:defRPr kumimoji="0" sz="800" kern="1200">
                <a:solidFill>
                  <a:schemeClr val="tx1"/>
                </a:solidFill>
                <a:latin typeface="+mn-lt"/>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a:lstStyle>
          <a:p>
            <a:pPr algn="ctr"/>
            <a:r>
              <a:rPr lang="de-DE" altLang="ja-JP" dirty="0" smtClean="0">
                <a:solidFill>
                  <a:srgbClr val="000000"/>
                </a:solidFill>
              </a:rPr>
              <a:t>JCTVC-N0079</a:t>
            </a:r>
            <a:endParaRPr lang="de-DE" altLang="ja-JP" dirty="0">
              <a:solidFill>
                <a:srgbClr val="000000"/>
              </a:solidFill>
            </a:endParaRPr>
          </a:p>
        </p:txBody>
      </p:sp>
    </p:spTree>
    <p:extLst>
      <p:ext uri="{BB962C8B-B14F-4D97-AF65-F5344CB8AC3E}">
        <p14:creationId xmlns:p14="http://schemas.microsoft.com/office/powerpoint/2010/main" val="369034652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solidFill>
                  <a:srgbClr val="000000"/>
                </a:solidFill>
              </a:rPr>
              <a:pPr/>
              <a:t>‹#›</a:t>
            </a:fld>
            <a:endParaRPr lang="de-DE"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109380972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solidFill>
                  <a:srgbClr val="000000"/>
                </a:solidFill>
              </a:rPr>
              <a:pPr/>
              <a:t>‹#›</a:t>
            </a:fld>
            <a:endParaRPr lang="de-DE"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118613086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34655152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solidFill>
                  <a:srgbClr val="000000"/>
                </a:solidFill>
              </a:rPr>
              <a:pPr/>
              <a:t>‹#›</a:t>
            </a:fld>
            <a:endParaRPr lang="de-DE"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97185069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solidFill>
                  <a:srgbClr val="000000"/>
                </a:solidFill>
              </a:rPr>
              <a:pPr/>
              <a:t>‹#›</a:t>
            </a:fld>
            <a:endParaRPr lang="de-DE"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40192221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solidFill>
                  <a:srgbClr val="000000"/>
                </a:solidFill>
              </a:rPr>
              <a:pPr/>
              <a:t>‹#›</a:t>
            </a:fld>
            <a:endParaRPr lang="de-DE"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solidFill>
                  <a:srgbClr val="000000"/>
                </a:solidFill>
              </a:rPr>
              <a:t>Copyright 2012 FUJITSU LIMITED</a:t>
            </a:r>
            <a:endParaRPr lang="de-DE" altLang="ja-JP" dirty="0">
              <a:solidFill>
                <a:srgbClr val="000000"/>
              </a:solidFill>
            </a:endParaRPr>
          </a:p>
        </p:txBody>
      </p:sp>
    </p:spTree>
    <p:extLst>
      <p:ext uri="{BB962C8B-B14F-4D97-AF65-F5344CB8AC3E}">
        <p14:creationId xmlns:p14="http://schemas.microsoft.com/office/powerpoint/2010/main" val="202414716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2483763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2070403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1767212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52874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4009005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1861523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CC3A4B-A49D-4E77-8FAC-E86E4EE07990}" type="datetimeFigureOut">
              <a:rPr lang="en-US" smtClean="0"/>
              <a:pPr/>
              <a:t>10/23/2013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C1D326-EBF9-40EC-8D2D-78E5A7359D15}" type="slidenum">
              <a:rPr lang="en-US" smtClean="0"/>
              <a:pPr/>
              <a:t>‹#›</a:t>
            </a:fld>
            <a:endParaRPr lang="en-US"/>
          </a:p>
        </p:txBody>
      </p:sp>
    </p:spTree>
    <p:extLst>
      <p:ext uri="{BB962C8B-B14F-4D97-AF65-F5344CB8AC3E}">
        <p14:creationId xmlns:p14="http://schemas.microsoft.com/office/powerpoint/2010/main" val="900202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CC3A4B-A49D-4E77-8FAC-E86E4EE07990}" type="datetimeFigureOut">
              <a:rPr lang="en-US" smtClean="0"/>
              <a:pPr/>
              <a:t>10/23/2013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C1D326-EBF9-40EC-8D2D-78E5A7359D15}" type="slidenum">
              <a:rPr lang="en-US" smtClean="0"/>
              <a:pPr/>
              <a:t>‹#›</a:t>
            </a:fld>
            <a:endParaRPr lang="en-US"/>
          </a:p>
        </p:txBody>
      </p:sp>
    </p:spTree>
    <p:extLst>
      <p:ext uri="{BB962C8B-B14F-4D97-AF65-F5344CB8AC3E}">
        <p14:creationId xmlns:p14="http://schemas.microsoft.com/office/powerpoint/2010/main" val="2639191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fontAlgn="ctr">
              <a:spcBef>
                <a:spcPct val="0"/>
              </a:spcBef>
              <a:spcAft>
                <a:spcPct val="0"/>
              </a:spcAft>
            </a:pPr>
            <a:endParaRPr kumimoji="1" lang="ja-JP" altLang="en-US">
              <a:solidFill>
                <a:srgbClr val="000000"/>
              </a:solidFill>
              <a:latin typeface="ＭＳ Ｐゴシック" charset="-128"/>
            </a:endParaRPr>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pPr algn="ctr">
              <a:spcBef>
                <a:spcPct val="0"/>
              </a:spcBef>
              <a:spcAft>
                <a:spcPct val="0"/>
              </a:spcAft>
            </a:pPr>
            <a:fld id="{E88DA85E-F5D2-45C1-8F8B-11613D1EA263}" type="slidenum">
              <a:rPr lang="de-DE" altLang="ja-JP">
                <a:solidFill>
                  <a:srgbClr val="000000"/>
                </a:solidFill>
              </a:rPr>
              <a:pPr algn="ctr">
                <a:spcBef>
                  <a:spcPct val="0"/>
                </a:spcBef>
                <a:spcAft>
                  <a:spcPct val="0"/>
                </a:spcAft>
              </a:pPr>
              <a:t>‹#›</a:t>
            </a:fld>
            <a:endParaRPr lang="de-DE" altLang="ja-JP">
              <a:solidFill>
                <a:srgbClr val="000000"/>
              </a:solidFill>
            </a:endParaRPr>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pPr>
              <a:spcBef>
                <a:spcPct val="0"/>
              </a:spcBef>
              <a:spcAft>
                <a:spcPct val="0"/>
              </a:spcAft>
            </a:pPr>
            <a:r>
              <a:rPr lang="de-DE" altLang="ja-JP" dirty="0" smtClean="0">
                <a:solidFill>
                  <a:srgbClr val="000000"/>
                </a:solidFill>
              </a:rPr>
              <a:t>Copyright 2013 FUJITSU LABORATORIES LTD.</a:t>
            </a:r>
            <a:endParaRPr lang="de-DE" altLang="ja-JP" dirty="0">
              <a:solidFill>
                <a:srgbClr val="000000"/>
              </a:solidFill>
            </a:endParaRPr>
          </a:p>
        </p:txBody>
      </p:sp>
    </p:spTree>
    <p:extLst>
      <p:ext uri="{BB962C8B-B14F-4D97-AF65-F5344CB8AC3E}">
        <p14:creationId xmlns:p14="http://schemas.microsoft.com/office/powerpoint/2010/main" val="34794895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RCE 3 Summary Report</a:t>
            </a:r>
            <a:br>
              <a:rPr lang="en-US" dirty="0" smtClean="0"/>
            </a:br>
            <a:r>
              <a:rPr lang="en-US" dirty="0" smtClean="0"/>
              <a:t>High-Level Description of Tools</a:t>
            </a:r>
            <a:endParaRPr lang="en-US" dirty="0"/>
          </a:p>
        </p:txBody>
      </p:sp>
      <p:sp>
        <p:nvSpPr>
          <p:cNvPr id="4" name="Subtitle 3"/>
          <p:cNvSpPr>
            <a:spLocks noGrp="1"/>
          </p:cNvSpPr>
          <p:nvPr>
            <p:ph type="subTitle" idx="1"/>
          </p:nvPr>
        </p:nvSpPr>
        <p:spPr>
          <a:xfrm>
            <a:off x="1371600" y="5638800"/>
            <a:ext cx="6400800" cy="685800"/>
          </a:xfrm>
        </p:spPr>
        <p:txBody>
          <a:bodyPr>
            <a:normAutofit fontScale="70000" lnSpcReduction="20000"/>
          </a:bodyPr>
          <a:lstStyle/>
          <a:p>
            <a:r>
              <a:rPr lang="en-US" dirty="0" smtClean="0"/>
              <a:t>Some slides are from original contributions from proponents; and have been modified.</a:t>
            </a:r>
            <a:endParaRPr lang="en-US" dirty="0"/>
          </a:p>
        </p:txBody>
      </p:sp>
    </p:spTree>
    <p:extLst>
      <p:ext uri="{BB962C8B-B14F-4D97-AF65-F5344CB8AC3E}">
        <p14:creationId xmlns:p14="http://schemas.microsoft.com/office/powerpoint/2010/main" val="457692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Tool A.2 (Part 1) SAP on 3 strictly diagonal modes</a:t>
            </a:r>
          </a:p>
        </p:txBody>
      </p:sp>
      <p:sp>
        <p:nvSpPr>
          <p:cNvPr id="4" name="Slide Number Placeholder 3"/>
          <p:cNvSpPr>
            <a:spLocks noGrp="1"/>
          </p:cNvSpPr>
          <p:nvPr>
            <p:ph type="sldNum" sz="quarter" idx="12"/>
          </p:nvPr>
        </p:nvSpPr>
        <p:spPr/>
        <p:txBody>
          <a:bodyPr/>
          <a:lstStyle/>
          <a:p>
            <a:fld id="{1DFC300D-6968-4E8E-95C4-9D6D499BAED6}" type="slidenum">
              <a:rPr lang="en-US" altLang="ko-KR" smtClean="0"/>
              <a:pPr/>
              <a:t>10</a:t>
            </a:fld>
            <a:endParaRPr lang="en-US" altLang="ko-KR"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1918252"/>
            <a:ext cx="273967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1918252"/>
            <a:ext cx="273967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1905000"/>
            <a:ext cx="2739677"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09600" y="5181600"/>
            <a:ext cx="8077200" cy="1077218"/>
          </a:xfrm>
          <a:prstGeom prst="rect">
            <a:avLst/>
          </a:prstGeom>
        </p:spPr>
        <p:txBody>
          <a:bodyPr wrap="square">
            <a:spAutoFit/>
          </a:bodyPr>
          <a:lstStyle/>
          <a:p>
            <a:pPr marL="742950" lvl="1" indent="-285750" eaLnBrk="0" hangingPunct="0">
              <a:spcBef>
                <a:spcPct val="20000"/>
              </a:spcBef>
              <a:buClr>
                <a:srgbClr val="0000FF"/>
              </a:buClr>
              <a:buFont typeface="Wingdings" pitchFamily="2" charset="2"/>
              <a:buChar char="q"/>
            </a:pPr>
            <a:r>
              <a:rPr kumimoji="1" lang="en-US" sz="2000" kern="0" dirty="0">
                <a:solidFill>
                  <a:srgbClr val="000000"/>
                </a:solidFill>
                <a:latin typeface="Arial"/>
                <a:ea typeface="굴림"/>
              </a:rPr>
              <a:t>Fully parallel at </a:t>
            </a:r>
            <a:r>
              <a:rPr kumimoji="1" lang="en-US" sz="2000" kern="0" dirty="0" smtClean="0">
                <a:solidFill>
                  <a:srgbClr val="000000"/>
                </a:solidFill>
                <a:latin typeface="Arial"/>
                <a:ea typeface="굴림"/>
              </a:rPr>
              <a:t>both the </a:t>
            </a:r>
            <a:r>
              <a:rPr kumimoji="1" lang="en-US" sz="2000" kern="0" dirty="0">
                <a:solidFill>
                  <a:srgbClr val="000000"/>
                </a:solidFill>
                <a:latin typeface="Arial"/>
                <a:ea typeface="굴림"/>
              </a:rPr>
              <a:t>encoder and decoder</a:t>
            </a:r>
            <a:r>
              <a:rPr kumimoji="1" lang="en-US" sz="2000" kern="0" dirty="0" smtClean="0">
                <a:solidFill>
                  <a:srgbClr val="000000"/>
                </a:solidFill>
                <a:latin typeface="Arial"/>
                <a:ea typeface="굴림"/>
              </a:rPr>
              <a:t>.</a:t>
            </a:r>
          </a:p>
          <a:p>
            <a:pPr marL="742950" lvl="1" indent="-285750" eaLnBrk="0" hangingPunct="0">
              <a:spcBef>
                <a:spcPct val="20000"/>
              </a:spcBef>
              <a:buClr>
                <a:srgbClr val="0000FF"/>
              </a:buClr>
              <a:buFont typeface="Wingdings" pitchFamily="2" charset="2"/>
              <a:buChar char="q"/>
            </a:pPr>
            <a:r>
              <a:rPr kumimoji="1" lang="en-US" sz="2000" kern="0" dirty="0" smtClean="0">
                <a:solidFill>
                  <a:srgbClr val="FF0000"/>
                </a:solidFill>
                <a:latin typeface="Arial"/>
                <a:ea typeface="굴림"/>
              </a:rPr>
              <a:t>Additional number of operations even less than Horizontal and Vertical SAP in HM.</a:t>
            </a:r>
            <a:endParaRPr kumimoji="1" lang="en-US" sz="2000" kern="0" dirty="0">
              <a:solidFill>
                <a:srgbClr val="FF0000"/>
              </a:solidFill>
              <a:latin typeface="Arial"/>
              <a:ea typeface="굴림"/>
            </a:endParaRPr>
          </a:p>
        </p:txBody>
      </p:sp>
    </p:spTree>
    <p:extLst>
      <p:ext uri="{BB962C8B-B14F-4D97-AF65-F5344CB8AC3E}">
        <p14:creationId xmlns:p14="http://schemas.microsoft.com/office/powerpoint/2010/main" val="1183388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a:bodyPr>
          <a:lstStyle/>
          <a:p>
            <a:r>
              <a:rPr lang="en-US" sz="3200" dirty="0" smtClean="0"/>
              <a:t>Tool A.2 (Part 2) SAP on 4 additional pseudo-diagonal modes</a:t>
            </a:r>
            <a:endParaRPr lang="en-US" sz="3200" dirty="0"/>
          </a:p>
        </p:txBody>
      </p:sp>
      <p:sp>
        <p:nvSpPr>
          <p:cNvPr id="4" name="Slide Number Placeholder 3"/>
          <p:cNvSpPr>
            <a:spLocks noGrp="1"/>
          </p:cNvSpPr>
          <p:nvPr>
            <p:ph type="sldNum" sz="quarter" idx="12"/>
          </p:nvPr>
        </p:nvSpPr>
        <p:spPr/>
        <p:txBody>
          <a:bodyPr/>
          <a:lstStyle/>
          <a:p>
            <a:pPr>
              <a:defRPr/>
            </a:pPr>
            <a:fld id="{1DFC300D-6968-4E8E-95C4-9D6D499BAED6}" type="slidenum">
              <a:rPr lang="en-US" altLang="ko-KR" smtClean="0"/>
              <a:pPr>
                <a:defRPr/>
              </a:pPr>
              <a:t>11</a:t>
            </a:fld>
            <a:endParaRPr lang="en-US" altLang="ko-KR"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1" y="1591982"/>
            <a:ext cx="1905000" cy="2063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7800" y="3807746"/>
            <a:ext cx="1752600" cy="1754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1600" y="1591982"/>
            <a:ext cx="2060714" cy="2063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58853" y="3807746"/>
            <a:ext cx="1752601" cy="1754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609600" y="5628382"/>
            <a:ext cx="8077200" cy="1077218"/>
          </a:xfrm>
          <a:prstGeom prst="rect">
            <a:avLst/>
          </a:prstGeom>
        </p:spPr>
        <p:txBody>
          <a:bodyPr wrap="square">
            <a:spAutoFit/>
          </a:bodyPr>
          <a:lstStyle/>
          <a:p>
            <a:pPr marL="742950" lvl="1" indent="-285750" eaLnBrk="0" hangingPunct="0">
              <a:spcBef>
                <a:spcPct val="20000"/>
              </a:spcBef>
              <a:buClr>
                <a:srgbClr val="0000FF"/>
              </a:buClr>
              <a:buFont typeface="Wingdings" pitchFamily="2" charset="2"/>
              <a:buChar char="q"/>
            </a:pPr>
            <a:r>
              <a:rPr kumimoji="1" lang="en-US" sz="2000" kern="0" dirty="0">
                <a:solidFill>
                  <a:srgbClr val="000000"/>
                </a:solidFill>
                <a:latin typeface="Arial"/>
                <a:ea typeface="굴림"/>
              </a:rPr>
              <a:t>Fully parallel at </a:t>
            </a:r>
            <a:r>
              <a:rPr kumimoji="1" lang="en-US" sz="2000" kern="0" dirty="0" smtClean="0">
                <a:solidFill>
                  <a:srgbClr val="000000"/>
                </a:solidFill>
                <a:latin typeface="Arial"/>
                <a:ea typeface="굴림"/>
              </a:rPr>
              <a:t>both the </a:t>
            </a:r>
            <a:r>
              <a:rPr kumimoji="1" lang="en-US" sz="2000" kern="0" dirty="0">
                <a:solidFill>
                  <a:srgbClr val="000000"/>
                </a:solidFill>
                <a:latin typeface="Arial"/>
                <a:ea typeface="굴림"/>
              </a:rPr>
              <a:t>encoder and decoder</a:t>
            </a:r>
            <a:r>
              <a:rPr kumimoji="1" lang="en-US" sz="2000" kern="0" dirty="0" smtClean="0">
                <a:solidFill>
                  <a:srgbClr val="000000"/>
                </a:solidFill>
                <a:latin typeface="Arial"/>
                <a:ea typeface="굴림"/>
              </a:rPr>
              <a:t>.</a:t>
            </a:r>
          </a:p>
          <a:p>
            <a:pPr marL="742950" lvl="1" indent="-285750" eaLnBrk="0" hangingPunct="0">
              <a:spcBef>
                <a:spcPct val="20000"/>
              </a:spcBef>
              <a:buClr>
                <a:srgbClr val="0000FF"/>
              </a:buClr>
              <a:buFont typeface="Wingdings" pitchFamily="2" charset="2"/>
              <a:buChar char="q"/>
            </a:pPr>
            <a:r>
              <a:rPr kumimoji="1" lang="en-US" sz="2000" kern="0" dirty="0" smtClean="0">
                <a:solidFill>
                  <a:srgbClr val="FF0000"/>
                </a:solidFill>
                <a:latin typeface="Arial"/>
                <a:ea typeface="굴림"/>
              </a:rPr>
              <a:t>Additional number of operations even less than Horizontal and Vertical SAP in HM.</a:t>
            </a:r>
            <a:endParaRPr kumimoji="1" lang="en-US" sz="2000" kern="0" dirty="0">
              <a:solidFill>
                <a:srgbClr val="FF0000"/>
              </a:solidFill>
              <a:latin typeface="Arial"/>
              <a:ea typeface="굴림"/>
            </a:endParaRPr>
          </a:p>
        </p:txBody>
      </p:sp>
    </p:spTree>
    <p:extLst>
      <p:ext uri="{BB962C8B-B14F-4D97-AF65-F5344CB8AC3E}">
        <p14:creationId xmlns:p14="http://schemas.microsoft.com/office/powerpoint/2010/main" val="3554760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
          <p:cNvSpPr>
            <a:spLocks noGrp="1"/>
          </p:cNvSpPr>
          <p:nvPr>
            <p:ph type="title"/>
          </p:nvPr>
        </p:nvSpPr>
        <p:spPr/>
        <p:txBody>
          <a:bodyPr>
            <a:normAutofit/>
          </a:bodyPr>
          <a:lstStyle/>
          <a:p>
            <a:r>
              <a:rPr lang="en-US" sz="3200" dirty="0" smtClean="0"/>
              <a:t>Tool </a:t>
            </a:r>
            <a:r>
              <a:rPr lang="en-US" sz="3200" dirty="0" smtClean="0"/>
              <a:t>A.3</a:t>
            </a:r>
            <a:r>
              <a:rPr lang="en-US" sz="3200" dirty="0" smtClean="0"/>
              <a:t>: Nearest-Neighbor Interpolation: Motivation</a:t>
            </a:r>
            <a:endParaRPr lang="en-US" sz="3200" dirty="0"/>
          </a:p>
        </p:txBody>
      </p:sp>
      <p:sp>
        <p:nvSpPr>
          <p:cNvPr id="6" name="Content Placeholder 5"/>
          <p:cNvSpPr>
            <a:spLocks noGrp="1"/>
          </p:cNvSpPr>
          <p:nvPr>
            <p:ph idx="1"/>
          </p:nvPr>
        </p:nvSpPr>
        <p:spPr>
          <a:xfrm>
            <a:off x="457200" y="1447800"/>
            <a:ext cx="8229600" cy="5257800"/>
          </a:xfrm>
        </p:spPr>
        <p:txBody>
          <a:bodyPr/>
          <a:lstStyle/>
          <a:p>
            <a:r>
              <a:rPr lang="en-US" sz="2400" dirty="0" smtClean="0"/>
              <a:t>Natural content does not have sharp edges due to inherent object motion, pixel noise and image sensor</a:t>
            </a:r>
            <a:r>
              <a:rPr lang="en-US" sz="2400" dirty="0"/>
              <a:t> </a:t>
            </a:r>
            <a:r>
              <a:rPr lang="en-US" sz="2400" dirty="0" smtClean="0"/>
              <a:t>which smoothens the edges.</a:t>
            </a:r>
          </a:p>
          <a:p>
            <a:r>
              <a:rPr lang="en-US" sz="2400" dirty="0" smtClean="0"/>
              <a:t>Screen content video has sharp edges and limited colors. Hence, bilinear interpolation in intra prediction is not suitable for screen content video</a:t>
            </a:r>
            <a:r>
              <a:rPr lang="en-US" sz="2400" dirty="0"/>
              <a:t>.</a:t>
            </a:r>
            <a:endParaRPr lang="en-US" sz="2400" dirty="0" smtClean="0"/>
          </a:p>
        </p:txBody>
      </p:sp>
      <p:sp>
        <p:nvSpPr>
          <p:cNvPr id="4" name="Slide Number Placeholder 3"/>
          <p:cNvSpPr>
            <a:spLocks noGrp="1"/>
          </p:cNvSpPr>
          <p:nvPr>
            <p:ph type="sldNum" sz="quarter" idx="12"/>
          </p:nvPr>
        </p:nvSpPr>
        <p:spPr/>
        <p:txBody>
          <a:bodyPr/>
          <a:lstStyle/>
          <a:p>
            <a:fld id="{1DFC300D-6968-4E8E-95C4-9D6D499BAED6}" type="slidenum">
              <a:rPr lang="en-US" altLang="ko-KR" smtClean="0"/>
              <a:pPr/>
              <a:t>12</a:t>
            </a:fld>
            <a:endParaRPr lang="en-US" altLang="ko-KR" dirty="0"/>
          </a:p>
        </p:txBody>
      </p:sp>
      <p:sp>
        <p:nvSpPr>
          <p:cNvPr id="17" name="Rectangle 21"/>
          <p:cNvSpPr>
            <a:spLocks noChangeArrowheads="1"/>
          </p:cNvSpPr>
          <p:nvPr/>
        </p:nvSpPr>
        <p:spPr bwMode="auto">
          <a:xfrm>
            <a:off x="0" y="542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57056" tIns="152352" rIns="0" bIns="38088" numCol="1" anchor="ctr" anchorCtr="0" compatLnSpc="1">
            <a:prstTxWarp prst="textNoShape">
              <a:avLst/>
            </a:prstTxWarp>
            <a:spAutoFit/>
          </a:bodyPr>
          <a:lstStyle/>
          <a:p>
            <a:pPr marL="0" marR="0" lvl="0" indent="7620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104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199" y="3962400"/>
            <a:ext cx="4998215"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1477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i="0" dirty="0" smtClean="0"/>
              <a:t>Pixel difference based selection criteria (4x4 PU only)</a:t>
            </a:r>
            <a:endParaRPr lang="en-US" sz="2400" i="0" dirty="0"/>
          </a:p>
        </p:txBody>
      </p:sp>
      <p:sp>
        <p:nvSpPr>
          <p:cNvPr id="4" name="Slide Number Placeholder 3"/>
          <p:cNvSpPr>
            <a:spLocks noGrp="1"/>
          </p:cNvSpPr>
          <p:nvPr>
            <p:ph type="sldNum" sz="quarter" idx="12"/>
          </p:nvPr>
        </p:nvSpPr>
        <p:spPr/>
        <p:txBody>
          <a:bodyPr/>
          <a:lstStyle/>
          <a:p>
            <a:pPr>
              <a:defRPr/>
            </a:pPr>
            <a:fld id="{1DFC300D-6968-4E8E-95C4-9D6D499BAED6}" type="slidenum">
              <a:rPr lang="en-US" altLang="ko-KR" smtClean="0"/>
              <a:pPr>
                <a:defRPr/>
              </a:pPr>
              <a:t>13</a:t>
            </a:fld>
            <a:endParaRPr lang="en-US" altLang="ko-KR" dirty="0"/>
          </a:p>
        </p:txBody>
      </p:sp>
      <p:grpSp>
        <p:nvGrpSpPr>
          <p:cNvPr id="3" name="Group 2"/>
          <p:cNvGrpSpPr/>
          <p:nvPr/>
        </p:nvGrpSpPr>
        <p:grpSpPr>
          <a:xfrm>
            <a:off x="3305243" y="1123534"/>
            <a:ext cx="2793032" cy="2444310"/>
            <a:chOff x="3030960" y="1378715"/>
            <a:chExt cx="2793032" cy="2834555"/>
          </a:xfrm>
        </p:grpSpPr>
        <p:sp>
          <p:nvSpPr>
            <p:cNvPr id="5" name="Oval 4"/>
            <p:cNvSpPr/>
            <p:nvPr/>
          </p:nvSpPr>
          <p:spPr>
            <a:xfrm>
              <a:off x="4070648" y="16002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a:t>
              </a:r>
              <a:endParaRPr lang="en-US" dirty="0">
                <a:solidFill>
                  <a:schemeClr val="tx1"/>
                </a:solidFill>
              </a:endParaRPr>
            </a:p>
          </p:txBody>
        </p:sp>
        <p:sp>
          <p:nvSpPr>
            <p:cNvPr id="6" name="Oval 5"/>
            <p:cNvSpPr/>
            <p:nvPr/>
          </p:nvSpPr>
          <p:spPr>
            <a:xfrm>
              <a:off x="5366792" y="160020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a:t>
              </a:r>
              <a:endParaRPr lang="en-US" dirty="0">
                <a:solidFill>
                  <a:schemeClr val="tx1"/>
                </a:solidFill>
              </a:endParaRPr>
            </a:p>
          </p:txBody>
        </p:sp>
        <p:sp>
          <p:nvSpPr>
            <p:cNvPr id="7" name="Oval 6"/>
            <p:cNvSpPr/>
            <p:nvPr/>
          </p:nvSpPr>
          <p:spPr>
            <a:xfrm>
              <a:off x="3030960" y="3756070"/>
              <a:ext cx="4572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X</a:t>
              </a:r>
              <a:endParaRPr lang="en-US" dirty="0">
                <a:solidFill>
                  <a:schemeClr val="tx1"/>
                </a:solidFill>
              </a:endParaRPr>
            </a:p>
          </p:txBody>
        </p:sp>
        <p:cxnSp>
          <p:nvCxnSpPr>
            <p:cNvPr id="8" name="Straight Arrow Connector 7"/>
            <p:cNvCxnSpPr>
              <a:stCxn id="7" idx="7"/>
              <a:endCxn id="9" idx="4"/>
            </p:cNvCxnSpPr>
            <p:nvPr/>
          </p:nvCxnSpPr>
          <p:spPr>
            <a:xfrm flipV="1">
              <a:off x="3421205" y="2057400"/>
              <a:ext cx="1513539" cy="1765625"/>
            </a:xfrm>
            <a:prstGeom prst="straightConnector1">
              <a:avLst/>
            </a:prstGeom>
            <a:ln>
              <a:prstDash val="sysDash"/>
              <a:headEnd type="triangle"/>
              <a:tailEnd type="none"/>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706144" y="1600200"/>
              <a:ext cx="457200" cy="457200"/>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Arrow Connector 14"/>
            <p:cNvCxnSpPr>
              <a:stCxn id="7" idx="7"/>
              <a:endCxn id="6" idx="3"/>
            </p:cNvCxnSpPr>
            <p:nvPr/>
          </p:nvCxnSpPr>
          <p:spPr>
            <a:xfrm flipV="1">
              <a:off x="3421205" y="1990445"/>
              <a:ext cx="2012542" cy="183258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207398" y="1378715"/>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940424" y="1378715"/>
              <a:ext cx="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747203" y="1436132"/>
              <a:ext cx="20579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4194562" y="1450723"/>
              <a:ext cx="20036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4727993" y="938868"/>
            <a:ext cx="312906" cy="369332"/>
          </a:xfrm>
          <a:prstGeom prst="rect">
            <a:avLst/>
          </a:prstGeom>
          <a:noFill/>
        </p:spPr>
        <p:txBody>
          <a:bodyPr wrap="none" rtlCol="0">
            <a:spAutoFit/>
          </a:bodyPr>
          <a:lstStyle/>
          <a:p>
            <a:r>
              <a:rPr lang="en-US" dirty="0" smtClean="0"/>
              <a:t>d</a:t>
            </a:r>
            <a:endParaRPr lang="en-US" dirty="0"/>
          </a:p>
        </p:txBody>
      </p:sp>
      <p:sp>
        <p:nvSpPr>
          <p:cNvPr id="22" name="Rectangle 21"/>
          <p:cNvSpPr/>
          <p:nvPr/>
        </p:nvSpPr>
        <p:spPr>
          <a:xfrm>
            <a:off x="319389" y="3844456"/>
            <a:ext cx="8631501" cy="1200329"/>
          </a:xfrm>
          <a:prstGeom prst="rect">
            <a:avLst/>
          </a:prstGeom>
        </p:spPr>
        <p:txBody>
          <a:bodyPr wrap="square">
            <a:spAutoFit/>
          </a:bodyPr>
          <a:lstStyle/>
          <a:p>
            <a:pPr hangingPunct="0"/>
            <a:r>
              <a:rPr lang="en-US" dirty="0">
                <a:solidFill>
                  <a:srgbClr val="FF0000"/>
                </a:solidFill>
              </a:rPr>
              <a:t>if (abs (A-B) &gt;= </a:t>
            </a:r>
            <a:r>
              <a:rPr lang="en-US" dirty="0" smtClean="0">
                <a:solidFill>
                  <a:srgbClr val="FF0000"/>
                </a:solidFill>
              </a:rPr>
              <a:t>128 )                                            // Selection criteria</a:t>
            </a:r>
            <a:endParaRPr lang="en-US" dirty="0">
              <a:solidFill>
                <a:srgbClr val="FF0000"/>
              </a:solidFill>
            </a:endParaRPr>
          </a:p>
          <a:p>
            <a:pPr hangingPunct="0"/>
            <a:r>
              <a:rPr lang="en-CA" dirty="0"/>
              <a:t>        prediction(X) = A if d &lt; 16, otherwise B</a:t>
            </a:r>
            <a:r>
              <a:rPr lang="en-CA" dirty="0" smtClean="0"/>
              <a:t>.       // Nearest neighbor </a:t>
            </a:r>
            <a:r>
              <a:rPr lang="en-US" dirty="0" smtClean="0"/>
              <a:t>prediction</a:t>
            </a:r>
            <a:endParaRPr lang="en-US" dirty="0"/>
          </a:p>
          <a:p>
            <a:pPr hangingPunct="0"/>
            <a:r>
              <a:rPr lang="en-CA" dirty="0"/>
              <a:t>else</a:t>
            </a:r>
            <a:endParaRPr lang="en-US" dirty="0"/>
          </a:p>
          <a:p>
            <a:pPr hangingPunct="0"/>
            <a:r>
              <a:rPr lang="en-CA" dirty="0" smtClean="0"/>
              <a:t>        Bilinear </a:t>
            </a:r>
            <a:r>
              <a:rPr lang="en-CA" dirty="0"/>
              <a:t>interpolation method </a:t>
            </a:r>
            <a:r>
              <a:rPr lang="en-CA" dirty="0" smtClean="0"/>
              <a:t>in HEVC        // Method already in HEVC</a:t>
            </a:r>
            <a:endParaRPr lang="en-US" dirty="0"/>
          </a:p>
        </p:txBody>
      </p:sp>
      <p:sp>
        <p:nvSpPr>
          <p:cNvPr id="24" name="Rectangle 23"/>
          <p:cNvSpPr/>
          <p:nvPr/>
        </p:nvSpPr>
        <p:spPr>
          <a:xfrm>
            <a:off x="381000" y="5636989"/>
            <a:ext cx="8508281" cy="646331"/>
          </a:xfrm>
          <a:prstGeom prst="rect">
            <a:avLst/>
          </a:prstGeom>
        </p:spPr>
        <p:txBody>
          <a:bodyPr wrap="square">
            <a:spAutoFit/>
          </a:bodyPr>
          <a:lstStyle/>
          <a:p>
            <a:pPr marL="285750" indent="-285750" hangingPunct="0">
              <a:buFont typeface="Wingdings" pitchFamily="2" charset="2"/>
              <a:buChar char="q"/>
            </a:pPr>
            <a:r>
              <a:rPr lang="en-US" b="1" dirty="0" smtClean="0">
                <a:solidFill>
                  <a:schemeClr val="accent2"/>
                </a:solidFill>
              </a:rPr>
              <a:t>Complexity: Just one additional condition check per pixel for 4x4 PU</a:t>
            </a:r>
          </a:p>
          <a:p>
            <a:pPr marL="285750" indent="-285750" hangingPunct="0">
              <a:buFont typeface="Wingdings" pitchFamily="2" charset="2"/>
              <a:buChar char="q"/>
            </a:pPr>
            <a:r>
              <a:rPr lang="en-US" b="1" dirty="0" smtClean="0">
                <a:solidFill>
                  <a:schemeClr val="accent2"/>
                </a:solidFill>
              </a:rPr>
              <a:t>Fully parallel at encoder/decoder.</a:t>
            </a:r>
            <a:endParaRPr lang="en-US" b="1" dirty="0">
              <a:solidFill>
                <a:schemeClr val="accent2"/>
              </a:solidFill>
            </a:endParaRPr>
          </a:p>
        </p:txBody>
      </p:sp>
    </p:spTree>
    <p:extLst>
      <p:ext uri="{BB962C8B-B14F-4D97-AF65-F5344CB8AC3E}">
        <p14:creationId xmlns:p14="http://schemas.microsoft.com/office/powerpoint/2010/main" val="1628108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Rate-Distortion-Based NN Interpolation</a:t>
            </a:r>
            <a:endParaRPr lang="en-US" sz="3200" dirty="0"/>
          </a:p>
        </p:txBody>
      </p:sp>
      <p:sp>
        <p:nvSpPr>
          <p:cNvPr id="3" name="Content Placeholder 2"/>
          <p:cNvSpPr>
            <a:spLocks noGrp="1"/>
          </p:cNvSpPr>
          <p:nvPr>
            <p:ph idx="1"/>
          </p:nvPr>
        </p:nvSpPr>
        <p:spPr/>
        <p:txBody>
          <a:bodyPr>
            <a:normAutofit lnSpcReduction="10000"/>
          </a:bodyPr>
          <a:lstStyle/>
          <a:p>
            <a:r>
              <a:rPr lang="en-US" sz="2400" dirty="0" smtClean="0">
                <a:solidFill>
                  <a:srgbClr val="FF0000"/>
                </a:solidFill>
              </a:rPr>
              <a:t>Encoder:</a:t>
            </a:r>
            <a:r>
              <a:rPr lang="en-US" sz="2400" dirty="0" smtClean="0"/>
              <a:t> </a:t>
            </a:r>
          </a:p>
          <a:p>
            <a:pPr lvl="2"/>
            <a:r>
              <a:rPr lang="en-US" dirty="0" smtClean="0"/>
              <a:t>Rate-distortion search:</a:t>
            </a:r>
          </a:p>
          <a:p>
            <a:pPr lvl="2"/>
            <a:r>
              <a:rPr lang="en-US" dirty="0" smtClean="0"/>
              <a:t>Search whether to use nearest neighbor interpolation; or retain interpolation in HEVC for oblique modes</a:t>
            </a:r>
          </a:p>
          <a:p>
            <a:pPr lvl="2"/>
            <a:r>
              <a:rPr lang="en-US" dirty="0" smtClean="0"/>
              <a:t>Select the best mode.</a:t>
            </a:r>
          </a:p>
          <a:p>
            <a:pPr lvl="2"/>
            <a:r>
              <a:rPr lang="en-US" dirty="0" smtClean="0"/>
              <a:t>Extra flag whether to choose NN interpolation or not is transmitted to the decoder side.</a:t>
            </a:r>
          </a:p>
          <a:p>
            <a:r>
              <a:rPr lang="en-US" sz="2400" dirty="0" smtClean="0"/>
              <a:t>Chroma: Same as </a:t>
            </a:r>
            <a:r>
              <a:rPr lang="en-US" sz="2400" dirty="0" err="1" smtClean="0"/>
              <a:t>Luma</a:t>
            </a:r>
            <a:r>
              <a:rPr lang="en-US" sz="2400" dirty="0" smtClean="0"/>
              <a:t>.</a:t>
            </a:r>
            <a:endParaRPr lang="en-US" sz="2400" dirty="0"/>
          </a:p>
          <a:p>
            <a:r>
              <a:rPr lang="en-US" sz="2400" dirty="0" smtClean="0"/>
              <a:t>One context for encoding the flag.</a:t>
            </a:r>
          </a:p>
          <a:p>
            <a:r>
              <a:rPr lang="en-US" sz="2400" dirty="0" smtClean="0">
                <a:solidFill>
                  <a:srgbClr val="FF0000"/>
                </a:solidFill>
              </a:rPr>
              <a:t>Decoder: </a:t>
            </a:r>
            <a:r>
              <a:rPr lang="en-US" sz="2400" dirty="0" smtClean="0"/>
              <a:t>Based on flag, do NN interpolation; or retain HEVC bilinear interpolation.</a:t>
            </a:r>
          </a:p>
        </p:txBody>
      </p:sp>
      <p:sp>
        <p:nvSpPr>
          <p:cNvPr id="5" name="Slide Number Placeholder 4"/>
          <p:cNvSpPr>
            <a:spLocks noGrp="1"/>
          </p:cNvSpPr>
          <p:nvPr>
            <p:ph type="sldNum" sz="quarter" idx="12"/>
          </p:nvPr>
        </p:nvSpPr>
        <p:spPr/>
        <p:txBody>
          <a:bodyPr/>
          <a:lstStyle/>
          <a:p>
            <a:fld id="{1852CB29-751B-4B03-9E68-E350466A4020}"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2739798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Tools in RCE 3</a:t>
            </a:r>
            <a:endParaRPr lang="en-US" sz="3200" dirty="0"/>
          </a:p>
        </p:txBody>
      </p:sp>
      <p:sp>
        <p:nvSpPr>
          <p:cNvPr id="3" name="Content Placeholder 2"/>
          <p:cNvSpPr>
            <a:spLocks noGrp="1"/>
          </p:cNvSpPr>
          <p:nvPr>
            <p:ph idx="1"/>
          </p:nvPr>
        </p:nvSpPr>
        <p:spPr/>
        <p:txBody>
          <a:bodyPr>
            <a:normAutofit lnSpcReduction="10000"/>
          </a:bodyPr>
          <a:lstStyle/>
          <a:p>
            <a:r>
              <a:rPr lang="en-US" dirty="0" smtClean="0"/>
              <a:t>Category A</a:t>
            </a:r>
          </a:p>
          <a:p>
            <a:pPr lvl="1"/>
            <a:r>
              <a:rPr lang="en-US" dirty="0" smtClean="0"/>
              <a:t>Tool A.1 : SAP for intra prediction modes (Fujitsu)</a:t>
            </a:r>
          </a:p>
          <a:p>
            <a:pPr lvl="1"/>
            <a:r>
              <a:rPr lang="en-US" dirty="0" smtClean="0"/>
              <a:t>Tool A.2 : SAP for strictly diagonal modes (Samsung)</a:t>
            </a:r>
          </a:p>
          <a:p>
            <a:pPr lvl="1"/>
            <a:r>
              <a:rPr lang="en-US" dirty="0" smtClean="0"/>
              <a:t>Tool A.3 : Nearest-neighbor interpolation for oblique modes (Samsung)</a:t>
            </a:r>
          </a:p>
          <a:p>
            <a:endParaRPr lang="en-US" dirty="0"/>
          </a:p>
          <a:p>
            <a:r>
              <a:rPr lang="en-US" dirty="0" smtClean="0"/>
              <a:t>Category B (combinations)</a:t>
            </a:r>
          </a:p>
          <a:p>
            <a:pPr lvl="1"/>
            <a:r>
              <a:rPr lang="en-US" dirty="0" smtClean="0"/>
              <a:t>Tool B.1: Combination Test A.2 + A.3</a:t>
            </a:r>
            <a:endParaRPr lang="en-US" dirty="0"/>
          </a:p>
        </p:txBody>
      </p:sp>
    </p:spTree>
    <p:extLst>
      <p:ext uri="{BB962C8B-B14F-4D97-AF65-F5344CB8AC3E}">
        <p14:creationId xmlns:p14="http://schemas.microsoft.com/office/powerpoint/2010/main" val="1234314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kumimoji="1" lang="en-US" altLang="ja-JP" sz="3200" dirty="0" smtClean="0"/>
              <a:t>Tool A.1(Part 1): Total 13 modes for intra </a:t>
            </a:r>
            <a:r>
              <a:rPr kumimoji="1" lang="en-US" altLang="ja-JP" sz="3200" dirty="0" smtClean="0"/>
              <a:t>prediction instead of 35 in HEVC, </a:t>
            </a:r>
            <a:r>
              <a:rPr kumimoji="1" lang="en-US" altLang="ja-JP" sz="3200" dirty="0" smtClean="0"/>
              <a:t>SAP on 11 angular modes (only Lossless )</a:t>
            </a:r>
            <a:endParaRPr lang="zh-CN" altLang="en-US" sz="3200" dirty="0"/>
          </a:p>
        </p:txBody>
      </p:sp>
      <p:sp>
        <p:nvSpPr>
          <p:cNvPr id="5" name="矩形 4"/>
          <p:cNvSpPr/>
          <p:nvPr/>
        </p:nvSpPr>
        <p:spPr>
          <a:xfrm>
            <a:off x="381000" y="5181600"/>
            <a:ext cx="8534400" cy="1569660"/>
          </a:xfrm>
          <a:prstGeom prst="rect">
            <a:avLst/>
          </a:prstGeom>
        </p:spPr>
        <p:txBody>
          <a:bodyPr wrap="square">
            <a:spAutoFit/>
          </a:bodyPr>
          <a:lstStyle/>
          <a:p>
            <a:pPr lvl="1">
              <a:buFont typeface="Arial" pitchFamily="34" charset="0"/>
              <a:buChar char="•"/>
            </a:pPr>
            <a:r>
              <a:rPr lang="en-CA" altLang="ja-JP" sz="2400" dirty="0" smtClean="0"/>
              <a:t>New angular mode definition for lossless coding. </a:t>
            </a:r>
          </a:p>
          <a:p>
            <a:pPr lvl="1">
              <a:buFont typeface="Arial" pitchFamily="34" charset="0"/>
              <a:buChar char="•"/>
            </a:pPr>
            <a:r>
              <a:rPr lang="en-CA" altLang="ja-JP" sz="2400" dirty="0" smtClean="0"/>
              <a:t>DC(mode0) and planer(mode1) unchanged as in HEVC </a:t>
            </a:r>
            <a:r>
              <a:rPr lang="en-CA" altLang="ja-JP" sz="2400" dirty="0" smtClean="0"/>
              <a:t>version 1.</a:t>
            </a:r>
            <a:endParaRPr lang="en-CA" altLang="ja-JP" sz="2400" dirty="0" smtClean="0"/>
          </a:p>
          <a:p>
            <a:pPr lvl="1">
              <a:buFont typeface="Arial" pitchFamily="34" charset="0"/>
              <a:buChar char="•"/>
            </a:pPr>
            <a:r>
              <a:rPr lang="en-CA" altLang="ja-JP" sz="2400" dirty="0" smtClean="0"/>
              <a:t>11 angular modes perform sample-based </a:t>
            </a:r>
            <a:r>
              <a:rPr lang="en-CA" altLang="ja-JP" sz="2400" dirty="0" smtClean="0"/>
              <a:t>prediction.</a:t>
            </a:r>
            <a:endParaRPr lang="en-CA" altLang="ja-JP" sz="2400" dirty="0" smtClean="0"/>
          </a:p>
        </p:txBody>
      </p:sp>
      <p:pic>
        <p:nvPicPr>
          <p:cNvPr id="1028" name="Picture 4"/>
          <p:cNvPicPr>
            <a:picLocks noChangeAspect="1" noChangeArrowheads="1"/>
          </p:cNvPicPr>
          <p:nvPr/>
        </p:nvPicPr>
        <p:blipFill>
          <a:blip r:embed="rId2" cstate="print"/>
          <a:srcRect/>
          <a:stretch>
            <a:fillRect/>
          </a:stretch>
        </p:blipFill>
        <p:spPr bwMode="auto">
          <a:xfrm>
            <a:off x="685800" y="1520973"/>
            <a:ext cx="3657600" cy="3584957"/>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4953000" y="1600200"/>
            <a:ext cx="3540024" cy="329257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ja-JP" sz="3200" dirty="0" smtClean="0"/>
              <a:t>SAP on 11 Angular Modes( new </a:t>
            </a:r>
            <a:r>
              <a:rPr kumimoji="1" lang="en-US" altLang="ja-JP" sz="3200" dirty="0" smtClean="0"/>
              <a:t>modes)</a:t>
            </a:r>
            <a:endParaRPr lang="zh-CN" altLang="en-US" sz="3200" dirty="0"/>
          </a:p>
        </p:txBody>
      </p:sp>
      <p:pic>
        <p:nvPicPr>
          <p:cNvPr id="2050" name="Picture 2"/>
          <p:cNvPicPr>
            <a:picLocks noChangeAspect="1" noChangeArrowheads="1"/>
          </p:cNvPicPr>
          <p:nvPr/>
        </p:nvPicPr>
        <p:blipFill>
          <a:blip r:embed="rId2" cstate="print"/>
          <a:srcRect/>
          <a:stretch>
            <a:fillRect/>
          </a:stretch>
        </p:blipFill>
        <p:spPr bwMode="auto">
          <a:xfrm>
            <a:off x="1233487" y="1447800"/>
            <a:ext cx="6691313" cy="453072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ja-JP" sz="3200" dirty="0" smtClean="0">
                <a:solidFill>
                  <a:prstClr val="black"/>
                </a:solidFill>
              </a:rPr>
              <a:t>SAP on 11 Angular modes( new </a:t>
            </a:r>
            <a:r>
              <a:rPr kumimoji="1" lang="en-US" altLang="ja-JP" sz="3200" dirty="0" smtClean="0">
                <a:solidFill>
                  <a:prstClr val="black"/>
                </a:solidFill>
              </a:rPr>
              <a:t>modes)</a:t>
            </a:r>
            <a:endParaRPr lang="zh-CN" altLang="en-US" dirty="0"/>
          </a:p>
        </p:txBody>
      </p:sp>
      <p:pic>
        <p:nvPicPr>
          <p:cNvPr id="3075" name="Picture 3"/>
          <p:cNvPicPr>
            <a:picLocks noChangeAspect="1" noChangeArrowheads="1"/>
          </p:cNvPicPr>
          <p:nvPr/>
        </p:nvPicPr>
        <p:blipFill>
          <a:blip r:embed="rId2" cstate="print"/>
          <a:srcRect/>
          <a:stretch>
            <a:fillRect/>
          </a:stretch>
        </p:blipFill>
        <p:spPr bwMode="auto">
          <a:xfrm>
            <a:off x="1295400" y="1600200"/>
            <a:ext cx="6691313" cy="4530725"/>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US" altLang="ja-JP" sz="3200" dirty="0" smtClean="0"/>
              <a:t>Tool A.1(</a:t>
            </a:r>
            <a:r>
              <a:rPr lang="en-US" altLang="ja-JP" sz="3200" dirty="0" smtClean="0"/>
              <a:t>Part 2 </a:t>
            </a:r>
            <a:r>
              <a:rPr kumimoji="1" lang="en-US" altLang="ja-JP" sz="3200" dirty="0" smtClean="0"/>
              <a:t>): All 35 modes for intra prediction, SAP for </a:t>
            </a:r>
            <a:r>
              <a:rPr kumimoji="1" lang="en-US" altLang="ja-JP" sz="3200" dirty="0" smtClean="0"/>
              <a:t>7 </a:t>
            </a:r>
            <a:r>
              <a:rPr kumimoji="1" lang="en-US" altLang="ja-JP" sz="3200" dirty="0" smtClean="0"/>
              <a:t>angular modes </a:t>
            </a:r>
            <a:r>
              <a:rPr lang="en-US" altLang="ja-JP" sz="3200" dirty="0" smtClean="0"/>
              <a:t> </a:t>
            </a:r>
            <a:r>
              <a:rPr lang="en-US" altLang="ja-JP" sz="3200" dirty="0"/>
              <a:t>(Both Lossless And </a:t>
            </a:r>
            <a:r>
              <a:rPr lang="en-US" altLang="ja-JP" sz="3200" dirty="0" err="1"/>
              <a:t>Lossy</a:t>
            </a:r>
            <a:r>
              <a:rPr lang="en-US" altLang="ja-JP" sz="3200" dirty="0"/>
              <a:t>)</a:t>
            </a:r>
            <a:endParaRPr lang="en-US" sz="3200" dirty="0"/>
          </a:p>
        </p:txBody>
      </p:sp>
      <p:pic>
        <p:nvPicPr>
          <p:cNvPr id="2051" name="Picture 3"/>
          <p:cNvPicPr>
            <a:picLocks noChangeAspect="1" noChangeArrowheads="1"/>
          </p:cNvPicPr>
          <p:nvPr/>
        </p:nvPicPr>
        <p:blipFill>
          <a:blip r:embed="rId2" cstate="print"/>
          <a:srcRect/>
          <a:stretch>
            <a:fillRect/>
          </a:stretch>
        </p:blipFill>
        <p:spPr bwMode="auto">
          <a:xfrm>
            <a:off x="3310890" y="1981200"/>
            <a:ext cx="2533650" cy="2500889"/>
          </a:xfrm>
          <a:prstGeom prst="rect">
            <a:avLst/>
          </a:prstGeom>
          <a:noFill/>
          <a:ln w="9525">
            <a:noFill/>
            <a:miter lim="800000"/>
            <a:headEnd/>
            <a:tailEnd/>
          </a:ln>
          <a:effectLst/>
        </p:spPr>
      </p:pic>
      <p:sp>
        <p:nvSpPr>
          <p:cNvPr id="7" name="矩形 6"/>
          <p:cNvSpPr/>
          <p:nvPr/>
        </p:nvSpPr>
        <p:spPr>
          <a:xfrm>
            <a:off x="457200" y="5410200"/>
            <a:ext cx="8382000" cy="1200329"/>
          </a:xfrm>
          <a:prstGeom prst="rect">
            <a:avLst/>
          </a:prstGeom>
        </p:spPr>
        <p:txBody>
          <a:bodyPr wrap="square">
            <a:spAutoFit/>
          </a:bodyPr>
          <a:lstStyle/>
          <a:p>
            <a:pPr lvl="1">
              <a:buFont typeface="Arial" pitchFamily="34" charset="0"/>
              <a:buChar char="•"/>
            </a:pPr>
            <a:r>
              <a:rPr lang="en-CA" altLang="ja-JP" sz="2400" dirty="0"/>
              <a:t>7</a:t>
            </a:r>
            <a:r>
              <a:rPr lang="en-CA" altLang="ja-JP" sz="2400" dirty="0" smtClean="0"/>
              <a:t> </a:t>
            </a:r>
            <a:r>
              <a:rPr lang="en-CA" altLang="ja-JP" sz="2400" dirty="0" smtClean="0"/>
              <a:t>angular modes perform sample-based prediction without interpolation.</a:t>
            </a:r>
          </a:p>
          <a:p>
            <a:pPr lvl="1">
              <a:buFont typeface="Arial" pitchFamily="34" charset="0"/>
              <a:buChar char="•"/>
            </a:pPr>
            <a:r>
              <a:rPr lang="en-CA" altLang="ja-JP" sz="2400" dirty="0" smtClean="0"/>
              <a:t>Other modes keep same as in HEVC </a:t>
            </a:r>
            <a:r>
              <a:rPr lang="en-CA" altLang="ja-JP" sz="2400" dirty="0" smtClean="0"/>
              <a:t>version 1</a:t>
            </a:r>
            <a:endParaRPr lang="en-CA" altLang="ja-JP" sz="2400" dirty="0" smtClean="0"/>
          </a:p>
        </p:txBody>
      </p:sp>
    </p:spTree>
    <p:extLst>
      <p:ext uri="{BB962C8B-B14F-4D97-AF65-F5344CB8AC3E}">
        <p14:creationId xmlns:p14="http://schemas.microsoft.com/office/powerpoint/2010/main" val="3345496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1143000"/>
          </a:xfrm>
        </p:spPr>
        <p:txBody>
          <a:bodyPr/>
          <a:lstStyle/>
          <a:p>
            <a:r>
              <a:rPr kumimoji="1" lang="en-US" altLang="ja-JP" sz="3200" dirty="0" smtClean="0"/>
              <a:t>SAP on </a:t>
            </a:r>
            <a:r>
              <a:rPr kumimoji="1" lang="en-US" altLang="ja-JP" sz="3200" dirty="0" smtClean="0"/>
              <a:t>7 </a:t>
            </a:r>
            <a:r>
              <a:rPr kumimoji="1" lang="en-US" altLang="ja-JP" sz="3200" dirty="0" smtClean="0"/>
              <a:t>Angular </a:t>
            </a:r>
            <a:r>
              <a:rPr kumimoji="1" lang="en-US" altLang="ja-JP" sz="3200" dirty="0" smtClean="0"/>
              <a:t>Modes (SAP on Horizontal and Vertical already in HM)</a:t>
            </a:r>
            <a:endParaRPr lang="zh-CN" altLang="en-US" sz="3200" dirty="0"/>
          </a:p>
        </p:txBody>
      </p:sp>
      <p:pic>
        <p:nvPicPr>
          <p:cNvPr id="4099" name="Picture 3"/>
          <p:cNvPicPr>
            <a:picLocks noChangeAspect="1" noChangeArrowheads="1"/>
          </p:cNvPicPr>
          <p:nvPr/>
        </p:nvPicPr>
        <p:blipFill>
          <a:blip r:embed="rId2" cstate="print"/>
          <a:srcRect/>
          <a:stretch>
            <a:fillRect/>
          </a:stretch>
        </p:blipFill>
        <p:spPr bwMode="auto">
          <a:xfrm>
            <a:off x="1687830" y="1143000"/>
            <a:ext cx="5562600" cy="547699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kumimoji="1" lang="en-US" altLang="ja-JP" sz="3200" dirty="0" smtClean="0"/>
              <a:t>Tool </a:t>
            </a:r>
            <a:r>
              <a:rPr kumimoji="1" lang="en-US" altLang="ja-JP" sz="3200" dirty="0" smtClean="0"/>
              <a:t>A.1 (</a:t>
            </a:r>
            <a:r>
              <a:rPr lang="en-US" altLang="ja-JP" sz="3200" dirty="0" smtClean="0"/>
              <a:t>Part </a:t>
            </a:r>
            <a:r>
              <a:rPr lang="en-US" altLang="ja-JP" sz="3200" dirty="0" smtClean="0"/>
              <a:t>3 </a:t>
            </a:r>
            <a:r>
              <a:rPr kumimoji="1" lang="en-US" altLang="ja-JP" sz="3200" dirty="0" smtClean="0"/>
              <a:t>): All 35 modes for intra prediction, SAP for </a:t>
            </a:r>
            <a:r>
              <a:rPr kumimoji="1" lang="en-US" altLang="ja-JP" sz="3200" dirty="0" smtClean="0"/>
              <a:t>3 </a:t>
            </a:r>
            <a:r>
              <a:rPr kumimoji="1" lang="en-US" altLang="ja-JP" sz="3200" dirty="0" smtClean="0"/>
              <a:t>angular modes </a:t>
            </a:r>
            <a:r>
              <a:rPr lang="en-US" altLang="ja-JP" sz="3200" dirty="0" smtClean="0"/>
              <a:t> (Both Lossless And </a:t>
            </a:r>
            <a:r>
              <a:rPr lang="en-US" altLang="ja-JP" sz="3200" dirty="0" err="1" smtClean="0"/>
              <a:t>Lossy</a:t>
            </a:r>
            <a:r>
              <a:rPr lang="en-US" altLang="ja-JP" sz="3200" dirty="0" smtClean="0"/>
              <a:t>)</a:t>
            </a:r>
            <a:endParaRPr lang="en-US" sz="3200" dirty="0"/>
          </a:p>
        </p:txBody>
      </p:sp>
      <p:sp>
        <p:nvSpPr>
          <p:cNvPr id="6" name="矩形 5"/>
          <p:cNvSpPr/>
          <p:nvPr/>
        </p:nvSpPr>
        <p:spPr>
          <a:xfrm>
            <a:off x="457200" y="5410200"/>
            <a:ext cx="8382000" cy="1200329"/>
          </a:xfrm>
          <a:prstGeom prst="rect">
            <a:avLst/>
          </a:prstGeom>
        </p:spPr>
        <p:txBody>
          <a:bodyPr wrap="square">
            <a:spAutoFit/>
          </a:bodyPr>
          <a:lstStyle/>
          <a:p>
            <a:pPr lvl="1">
              <a:buFont typeface="Arial" pitchFamily="34" charset="0"/>
              <a:buChar char="•"/>
            </a:pPr>
            <a:r>
              <a:rPr lang="en-CA" altLang="ja-JP" sz="2400" dirty="0"/>
              <a:t> </a:t>
            </a:r>
            <a:r>
              <a:rPr lang="en-CA" altLang="ja-JP" sz="2400" dirty="0" smtClean="0"/>
              <a:t>3</a:t>
            </a:r>
            <a:r>
              <a:rPr lang="en-CA" altLang="ja-JP" sz="2400" dirty="0" smtClean="0"/>
              <a:t> additional angular </a:t>
            </a:r>
            <a:r>
              <a:rPr lang="en-CA" altLang="ja-JP" sz="2400" dirty="0" smtClean="0"/>
              <a:t>modes perform sample-based prediction </a:t>
            </a:r>
            <a:endParaRPr lang="en-CA" altLang="ja-JP" sz="2400" dirty="0" smtClean="0"/>
          </a:p>
          <a:p>
            <a:pPr lvl="1">
              <a:buFont typeface="Arial" pitchFamily="34" charset="0"/>
              <a:buChar char="•"/>
            </a:pPr>
            <a:r>
              <a:rPr lang="en-CA" altLang="ja-JP" sz="2400" dirty="0" smtClean="0"/>
              <a:t>Other </a:t>
            </a:r>
            <a:r>
              <a:rPr lang="en-CA" altLang="ja-JP" sz="2400" dirty="0" smtClean="0"/>
              <a:t>modes keep same as in HEVC </a:t>
            </a:r>
            <a:r>
              <a:rPr lang="en-CA" altLang="ja-JP" sz="2400" dirty="0" smtClean="0"/>
              <a:t>version 1</a:t>
            </a:r>
            <a:r>
              <a:rPr lang="en-CA" altLang="ja-JP" sz="2400" dirty="0" smtClean="0"/>
              <a:t>.</a:t>
            </a:r>
          </a:p>
        </p:txBody>
      </p:sp>
      <p:pic>
        <p:nvPicPr>
          <p:cNvPr id="3075" name="Picture 3"/>
          <p:cNvPicPr>
            <a:picLocks noChangeAspect="1" noChangeArrowheads="1"/>
          </p:cNvPicPr>
          <p:nvPr/>
        </p:nvPicPr>
        <p:blipFill>
          <a:blip r:embed="rId2" cstate="print"/>
          <a:srcRect/>
          <a:stretch>
            <a:fillRect/>
          </a:stretch>
        </p:blipFill>
        <p:spPr bwMode="auto">
          <a:xfrm>
            <a:off x="2895600" y="2209800"/>
            <a:ext cx="3017520" cy="2514600"/>
          </a:xfrm>
          <a:prstGeom prst="rect">
            <a:avLst/>
          </a:prstGeom>
          <a:noFill/>
          <a:ln w="9525">
            <a:noFill/>
            <a:miter lim="800000"/>
            <a:headEnd/>
            <a:tailEnd/>
          </a:ln>
          <a:effectLst/>
        </p:spPr>
      </p:pic>
    </p:spTree>
    <p:extLst>
      <p:ext uri="{BB962C8B-B14F-4D97-AF65-F5344CB8AC3E}">
        <p14:creationId xmlns:p14="http://schemas.microsoft.com/office/powerpoint/2010/main" val="2372353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ja-JP" sz="3200" dirty="0" smtClean="0"/>
              <a:t>SAP on </a:t>
            </a:r>
            <a:r>
              <a:rPr kumimoji="1" lang="en-US" altLang="ja-JP" sz="3200" dirty="0" smtClean="0"/>
              <a:t>3 </a:t>
            </a:r>
            <a:r>
              <a:rPr kumimoji="1" lang="en-US" altLang="ja-JP" sz="3200" dirty="0" smtClean="0"/>
              <a:t>Angular </a:t>
            </a:r>
            <a:r>
              <a:rPr kumimoji="1" lang="en-US" altLang="ja-JP" sz="3200" dirty="0"/>
              <a:t>Modes </a:t>
            </a:r>
            <a:r>
              <a:rPr kumimoji="1" lang="en-US" altLang="ja-JP" sz="3200" dirty="0" smtClean="0"/>
              <a:t>(SAP </a:t>
            </a:r>
            <a:r>
              <a:rPr kumimoji="1" lang="en-US" altLang="ja-JP" sz="3200" dirty="0"/>
              <a:t>on Horizontal and Vertical already in HM)</a:t>
            </a:r>
            <a:endParaRPr lang="zh-CN" altLang="en-US" sz="3200" dirty="0"/>
          </a:p>
        </p:txBody>
      </p:sp>
      <p:pic>
        <p:nvPicPr>
          <p:cNvPr id="5122" name="Picture 2"/>
          <p:cNvPicPr>
            <a:picLocks noChangeAspect="1" noChangeArrowheads="1"/>
          </p:cNvPicPr>
          <p:nvPr/>
        </p:nvPicPr>
        <p:blipFill>
          <a:blip r:embed="rId2" cstate="print"/>
          <a:srcRect/>
          <a:stretch>
            <a:fillRect/>
          </a:stretch>
        </p:blipFill>
        <p:spPr bwMode="auto">
          <a:xfrm>
            <a:off x="1219200" y="1524000"/>
            <a:ext cx="6691313" cy="4530725"/>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165</TotalTime>
  <Words>528</Words>
  <Application>Microsoft Office PowerPoint</Application>
  <PresentationFormat>On-screen Show (4:3)</PresentationFormat>
  <Paragraphs>58</Paragraphs>
  <Slides>14</Slides>
  <Notes>0</Notes>
  <HiddenSlides>0</HiddenSlides>
  <MMClips>0</MMClips>
  <ScaleCrop>false</ScaleCrop>
  <HeadingPairs>
    <vt:vector size="4" baseType="variant">
      <vt:variant>
        <vt:lpstr>Theme</vt:lpstr>
      </vt:variant>
      <vt:variant>
        <vt:i4>2</vt:i4>
      </vt:variant>
      <vt:variant>
        <vt:lpstr>Slide Titles</vt:lpstr>
      </vt:variant>
      <vt:variant>
        <vt:i4>14</vt:i4>
      </vt:variant>
    </vt:vector>
  </HeadingPairs>
  <TitlesOfParts>
    <vt:vector size="16" baseType="lpstr">
      <vt:lpstr>Office Theme</vt:lpstr>
      <vt:lpstr>presentation_e_r</vt:lpstr>
      <vt:lpstr>RCE 3 Summary Report High-Level Description of Tools</vt:lpstr>
      <vt:lpstr>Tools in RCE 3</vt:lpstr>
      <vt:lpstr>Tool A.1(Part 1): Total 13 modes for intra prediction instead of 35 in HEVC, SAP on 11 angular modes (only Lossless )</vt:lpstr>
      <vt:lpstr>SAP on 11 Angular Modes( new modes)</vt:lpstr>
      <vt:lpstr>SAP on 11 Angular modes( new modes)</vt:lpstr>
      <vt:lpstr>Tool A.1(Part 2 ): All 35 modes for intra prediction, SAP for 7 angular modes  (Both Lossless And Lossy)</vt:lpstr>
      <vt:lpstr>SAP on 7 Angular Modes (SAP on Horizontal and Vertical already in HM)</vt:lpstr>
      <vt:lpstr>Tool A.1 (Part 3 ): All 35 modes for intra prediction, SAP for 3 angular modes  (Both Lossless And Lossy)</vt:lpstr>
      <vt:lpstr>SAP on 3 Angular Modes (SAP on Horizontal and Vertical already in HM)</vt:lpstr>
      <vt:lpstr>Tool A.2 (Part 1) SAP on 3 strictly diagonal modes</vt:lpstr>
      <vt:lpstr>Tool A.2 (Part 2) SAP on 4 additional pseudo-diagonal modes</vt:lpstr>
      <vt:lpstr>Tool A.3: Nearest-Neighbor Interpolation: Motivation</vt:lpstr>
      <vt:lpstr>Pixel difference based selection criteria (4x4 PU only)</vt:lpstr>
      <vt:lpstr>Rate-Distortion-Based NN Interpolation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RCE 3 Summary Report High-Level Description of Tools</dc:title>
  <dc:creator>Ankur Saxena</dc:creator>
  <cp:lastModifiedBy>Ankur Saxena</cp:lastModifiedBy>
  <cp:revision>11</cp:revision>
  <dcterms:created xsi:type="dcterms:W3CDTF">2013-10-23T08:26:31Z</dcterms:created>
  <dcterms:modified xsi:type="dcterms:W3CDTF">2013-10-23T15:36:11Z</dcterms:modified>
</cp:coreProperties>
</file>