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0" r:id="rId1"/>
  </p:sldMasterIdLst>
  <p:sldIdLst>
    <p:sldId id="256" r:id="rId2"/>
    <p:sldId id="267" r:id="rId3"/>
    <p:sldId id="257" r:id="rId4"/>
    <p:sldId id="268" r:id="rId5"/>
    <p:sldId id="269" r:id="rId6"/>
    <p:sldId id="271" r:id="rId7"/>
    <p:sldId id="273" r:id="rId8"/>
    <p:sldId id="272" r:id="rId9"/>
    <p:sldId id="274" r:id="rId10"/>
    <p:sldId id="275" r:id="rId11"/>
    <p:sldId id="276" r:id="rId12"/>
    <p:sldId id="265" r:id="rId13"/>
    <p:sldId id="266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546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0" d="100"/>
          <a:sy n="70" d="100"/>
        </p:scale>
        <p:origin x="-1186" y="-82"/>
      </p:cViewPr>
      <p:guideLst>
        <p:guide orient="horz" pos="2546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image" Target="../media/image1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image" Target="../media/image2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image" Target="../media/image4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60DD0C-44E4-4E0D-8679-A5005A2FE1D4}" type="datetimeFigureOut">
              <a:rPr lang="en-GB" smtClean="0"/>
              <a:t>22/10/2013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856C5F-B824-44F6-BA2F-F8D13079F3C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327210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60DD0C-44E4-4E0D-8679-A5005A2FE1D4}" type="datetimeFigureOut">
              <a:rPr lang="en-GB" smtClean="0"/>
              <a:t>22/10/2013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856C5F-B824-44F6-BA2F-F8D13079F3C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008716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60DD0C-44E4-4E0D-8679-A5005A2FE1D4}" type="datetimeFigureOut">
              <a:rPr lang="en-GB" smtClean="0"/>
              <a:t>22/10/2013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856C5F-B824-44F6-BA2F-F8D13079F3C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654820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75366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247887"/>
            <a:ext cx="7886700" cy="492907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60DD0C-44E4-4E0D-8679-A5005A2FE1D4}" type="datetimeFigureOut">
              <a:rPr lang="en-GB" smtClean="0"/>
              <a:t>22/10/2013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856C5F-B824-44F6-BA2F-F8D13079F3C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349977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60DD0C-44E4-4E0D-8679-A5005A2FE1D4}" type="datetimeFigureOut">
              <a:rPr lang="en-GB" smtClean="0"/>
              <a:t>22/10/2013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856C5F-B824-44F6-BA2F-F8D13079F3C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518271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60DD0C-44E4-4E0D-8679-A5005A2FE1D4}" type="datetimeFigureOut">
              <a:rPr lang="en-GB" smtClean="0"/>
              <a:t>22/10/2013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856C5F-B824-44F6-BA2F-F8D13079F3C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47375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60DD0C-44E4-4E0D-8679-A5005A2FE1D4}" type="datetimeFigureOut">
              <a:rPr lang="en-GB" smtClean="0"/>
              <a:t>22/10/2013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856C5F-B824-44F6-BA2F-F8D13079F3C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76445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60DD0C-44E4-4E0D-8679-A5005A2FE1D4}" type="datetimeFigureOut">
              <a:rPr lang="en-GB" smtClean="0"/>
              <a:t>22/10/2013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856C5F-B824-44F6-BA2F-F8D13079F3C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281515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60DD0C-44E4-4E0D-8679-A5005A2FE1D4}" type="datetimeFigureOut">
              <a:rPr lang="en-GB" smtClean="0"/>
              <a:t>22/10/2013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856C5F-B824-44F6-BA2F-F8D13079F3C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263287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60DD0C-44E4-4E0D-8679-A5005A2FE1D4}" type="datetimeFigureOut">
              <a:rPr lang="en-GB" smtClean="0"/>
              <a:t>22/10/2013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856C5F-B824-44F6-BA2F-F8D13079F3C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365441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60DD0C-44E4-4E0D-8679-A5005A2FE1D4}" type="datetimeFigureOut">
              <a:rPr lang="en-GB" smtClean="0"/>
              <a:t>22/10/2013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856C5F-B824-44F6-BA2F-F8D13079F3C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003884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60DD0C-44E4-4E0D-8679-A5005A2FE1D4}" type="datetimeFigureOut">
              <a:rPr lang="en-GB" smtClean="0"/>
              <a:t>22/10/2013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856C5F-B824-44F6-BA2F-F8D13079F3C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38966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1" r:id="rId1"/>
    <p:sldLayoutId id="2147483752" r:id="rId2"/>
    <p:sldLayoutId id="2147483753" r:id="rId3"/>
    <p:sldLayoutId id="2147483754" r:id="rId4"/>
    <p:sldLayoutId id="2147483755" r:id="rId5"/>
    <p:sldLayoutId id="2147483756" r:id="rId6"/>
    <p:sldLayoutId id="2147483757" r:id="rId7"/>
    <p:sldLayoutId id="2147483758" r:id="rId8"/>
    <p:sldLayoutId id="2147483759" r:id="rId9"/>
    <p:sldLayoutId id="2147483760" r:id="rId10"/>
    <p:sldLayoutId id="214748376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.w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1.w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3.wmf"/><Relationship Id="rId5" Type="http://schemas.openxmlformats.org/officeDocument/2006/relationships/oleObject" Target="../embeddings/oleObject4.bin"/><Relationship Id="rId4" Type="http://schemas.openxmlformats.org/officeDocument/2006/relationships/image" Target="../media/image2.wm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5.wmf"/><Relationship Id="rId5" Type="http://schemas.openxmlformats.org/officeDocument/2006/relationships/oleObject" Target="../embeddings/oleObject6.bin"/><Relationship Id="rId4" Type="http://schemas.openxmlformats.org/officeDocument/2006/relationships/image" Target="../media/image4.wmf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pPr algn="l"/>
            <a:r>
              <a:rPr lang="en-US" sz="2400" b="1" dirty="0" smtClean="0"/>
              <a:t>JCTVC-O0035:</a:t>
            </a:r>
            <a:br>
              <a:rPr lang="en-US" sz="2400" b="1" dirty="0" smtClean="0"/>
            </a:br>
            <a:r>
              <a:rPr lang="en-US" sz="3000" dirty="0" smtClean="0"/>
              <a:t>RCE1</a:t>
            </a:r>
            <a:r>
              <a:rPr lang="en-US" sz="3000" dirty="0"/>
              <a:t>: Summary Report </a:t>
            </a:r>
            <a:r>
              <a:rPr lang="en-US" sz="3000" dirty="0" smtClean="0"/>
              <a:t>of</a:t>
            </a:r>
            <a:br>
              <a:rPr lang="en-US" sz="3000" dirty="0" smtClean="0"/>
            </a:br>
            <a:r>
              <a:rPr lang="en-US" sz="3000" dirty="0" smtClean="0"/>
              <a:t>HEVC </a:t>
            </a:r>
            <a:r>
              <a:rPr lang="en-US" sz="3000" dirty="0"/>
              <a:t>Range Extensions Core Experiment </a:t>
            </a:r>
            <a:r>
              <a:rPr lang="en-US" sz="3000" dirty="0" smtClean="0"/>
              <a:t>1</a:t>
            </a:r>
            <a:br>
              <a:rPr lang="en-US" sz="3000" dirty="0" smtClean="0"/>
            </a:br>
            <a:r>
              <a:rPr lang="en-US" sz="3000" dirty="0" smtClean="0"/>
              <a:t>on </a:t>
            </a:r>
            <a:r>
              <a:rPr lang="en-US" sz="3000" dirty="0"/>
              <a:t>Inter-Component </a:t>
            </a:r>
            <a:r>
              <a:rPr lang="en-US" sz="3000" dirty="0" err="1"/>
              <a:t>Decorrelation</a:t>
            </a:r>
            <a:r>
              <a:rPr lang="en-US" sz="3000" dirty="0"/>
              <a:t> Methods</a:t>
            </a:r>
            <a:endParaRPr lang="en-GB" sz="3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7239000" cy="1655762"/>
          </a:xfrm>
        </p:spPr>
        <p:txBody>
          <a:bodyPr>
            <a:normAutofit lnSpcReduction="10000"/>
          </a:bodyPr>
          <a:lstStyle/>
          <a:p>
            <a:endParaRPr lang="en-GB" dirty="0" smtClean="0"/>
          </a:p>
          <a:p>
            <a:r>
              <a:rPr lang="en-CA" dirty="0"/>
              <a:t>15th </a:t>
            </a:r>
            <a:r>
              <a:rPr lang="en-CA" dirty="0" smtClean="0"/>
              <a:t>JCT-VC Meeting</a:t>
            </a:r>
            <a:r>
              <a:rPr lang="en-CA" dirty="0"/>
              <a:t>: Geneva, CH, 23 Oct. – 1 Nov. </a:t>
            </a:r>
            <a:r>
              <a:rPr lang="en-CA" dirty="0" smtClean="0"/>
              <a:t>2013</a:t>
            </a:r>
          </a:p>
          <a:p>
            <a:endParaRPr lang="en-CA" dirty="0"/>
          </a:p>
          <a:p>
            <a:r>
              <a:rPr lang="en-CA" dirty="0" smtClean="0"/>
              <a:t>Woo-Shik Kim and T. Nguyen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6551409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Interpretation of Chroma Gain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Larger gain in chroma components in </a:t>
            </a:r>
            <a:r>
              <a:rPr lang="en-US" dirty="0" err="1" smtClean="0"/>
              <a:t>YCbCr</a:t>
            </a:r>
            <a:r>
              <a:rPr lang="en-US" dirty="0" smtClean="0"/>
              <a:t> 4:4:4</a:t>
            </a:r>
          </a:p>
          <a:p>
            <a:r>
              <a:rPr lang="en-US" dirty="0" smtClean="0"/>
              <a:t>Applied 1.5xlambda_chroma to measure overall performance</a:t>
            </a:r>
            <a:endParaRPr lang="en-US" dirty="0" smtClean="0"/>
          </a:p>
          <a:p>
            <a:endParaRPr lang="en-US" dirty="0" smtClean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61992594"/>
              </p:ext>
            </p:extLst>
          </p:nvPr>
        </p:nvGraphicFramePr>
        <p:xfrm>
          <a:off x="1963057" y="3021579"/>
          <a:ext cx="5123543" cy="2926080"/>
        </p:xfrm>
        <a:graphic>
          <a:graphicData uri="http://schemas.openxmlformats.org/drawingml/2006/table">
            <a:tbl>
              <a:tblPr firstRow="1" firstCol="1" bandRow="1"/>
              <a:tblGrid>
                <a:gridCol w="1486742"/>
                <a:gridCol w="1212267"/>
                <a:gridCol w="1212267"/>
                <a:gridCol w="1212267"/>
              </a:tblGrid>
              <a:tr h="230012">
                <a:tc>
                  <a:txBody>
                    <a:bodyPr/>
                    <a:lstStyle/>
                    <a:p>
                      <a:endParaRPr lang="en-US" sz="1800">
                        <a:effectLst/>
                        <a:latin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b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All Intra HE Main-tier</a:t>
                      </a:r>
                      <a:endParaRPr lang="en-US" sz="24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41513">
                <a:tc>
                  <a:txBody>
                    <a:bodyPr/>
                    <a:lstStyle/>
                    <a:p>
                      <a:endParaRPr lang="en-US" sz="1800">
                        <a:effectLst/>
                        <a:latin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Y</a:t>
                      </a:r>
                      <a:endParaRPr lang="en-US" sz="24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U</a:t>
                      </a:r>
                      <a:endParaRPr lang="en-US" sz="24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V</a:t>
                      </a:r>
                      <a:endParaRPr lang="en-US" sz="24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8512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YCbCr 4:4:4</a:t>
                      </a:r>
                      <a:endParaRPr lang="en-US" sz="24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  <a:latin typeface="Arial"/>
                          <a:ea typeface="Times New Roman"/>
                        </a:rPr>
                        <a:t>-5.4%</a:t>
                      </a:r>
                      <a:endParaRPr lang="en-US" sz="24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-0.2%</a:t>
                      </a:r>
                      <a:endParaRPr lang="en-US" sz="24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-1.3%</a:t>
                      </a:r>
                      <a:endParaRPr lang="en-US" sz="24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0012">
                <a:tc>
                  <a:txBody>
                    <a:bodyPr/>
                    <a:lstStyle/>
                    <a:p>
                      <a:endParaRPr lang="en-US" sz="1800">
                        <a:effectLst/>
                        <a:latin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800">
                        <a:effectLst/>
                        <a:latin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800">
                        <a:effectLst/>
                        <a:latin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800">
                        <a:effectLst/>
                        <a:latin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0012">
                <a:tc>
                  <a:txBody>
                    <a:bodyPr/>
                    <a:lstStyle/>
                    <a:p>
                      <a:endParaRPr lang="en-US" sz="1800">
                        <a:effectLst/>
                        <a:latin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b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Random Access HE Main-tier</a:t>
                      </a:r>
                      <a:endParaRPr lang="en-US" sz="24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30012">
                <a:tc>
                  <a:txBody>
                    <a:bodyPr/>
                    <a:lstStyle/>
                    <a:p>
                      <a:endParaRPr lang="en-US" sz="1800">
                        <a:effectLst/>
                        <a:latin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Y</a:t>
                      </a:r>
                      <a:endParaRPr lang="en-US" sz="24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U</a:t>
                      </a:r>
                      <a:endParaRPr lang="en-US" sz="24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V</a:t>
                      </a:r>
                      <a:endParaRPr lang="en-US" sz="24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0012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YCbCr 4:4:4</a:t>
                      </a:r>
                      <a:endParaRPr lang="en-US" sz="24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  <a:latin typeface="Arial"/>
                          <a:ea typeface="Times New Roman"/>
                        </a:rPr>
                        <a:t>-4.4%</a:t>
                      </a:r>
                      <a:endParaRPr lang="en-US" sz="24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  <a:latin typeface="Arial"/>
                          <a:ea typeface="Times New Roman"/>
                        </a:rPr>
                        <a:t>-3.8%</a:t>
                      </a:r>
                      <a:endParaRPr lang="en-US" sz="24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-2.3%</a:t>
                      </a:r>
                      <a:endParaRPr lang="en-US" sz="24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0012">
                <a:tc>
                  <a:txBody>
                    <a:bodyPr/>
                    <a:lstStyle/>
                    <a:p>
                      <a:endParaRPr lang="en-US" sz="1800">
                        <a:effectLst/>
                        <a:latin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800">
                        <a:effectLst/>
                        <a:latin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800">
                        <a:effectLst/>
                        <a:latin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800">
                        <a:effectLst/>
                        <a:latin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1513">
                <a:tc>
                  <a:txBody>
                    <a:bodyPr/>
                    <a:lstStyle/>
                    <a:p>
                      <a:endParaRPr lang="en-US" sz="1800">
                        <a:effectLst/>
                        <a:latin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b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Low delay B HE Main-tier</a:t>
                      </a:r>
                      <a:endParaRPr lang="en-US" sz="24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30012">
                <a:tc>
                  <a:txBody>
                    <a:bodyPr/>
                    <a:lstStyle/>
                    <a:p>
                      <a:endParaRPr lang="en-US" sz="1800">
                        <a:effectLst/>
                        <a:latin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Y</a:t>
                      </a:r>
                      <a:endParaRPr lang="en-US" sz="24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U</a:t>
                      </a:r>
                      <a:endParaRPr lang="en-US" sz="24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V</a:t>
                      </a:r>
                      <a:endParaRPr lang="en-US" sz="24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8512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YCbCr 4:4:4</a:t>
                      </a:r>
                      <a:endParaRPr lang="en-US" sz="24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  <a:latin typeface="Arial"/>
                          <a:ea typeface="Times New Roman"/>
                        </a:rPr>
                        <a:t>-6.3%</a:t>
                      </a:r>
                      <a:endParaRPr lang="en-US" sz="24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-0.6%</a:t>
                      </a:r>
                      <a:endParaRPr lang="en-US" sz="24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-0.2%</a:t>
                      </a:r>
                      <a:endParaRPr lang="en-US" sz="2400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8693760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Complexity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dirty="0" smtClean="0"/>
              <a:t>Complexity for prediction</a:t>
            </a:r>
          </a:p>
          <a:p>
            <a:pPr lvl="1"/>
            <a:r>
              <a:rPr lang="en-US" dirty="0" smtClean="0"/>
              <a:t>Additional complexity to access luma residue</a:t>
            </a:r>
          </a:p>
          <a:p>
            <a:pPr lvl="1"/>
            <a:r>
              <a:rPr lang="en-US" dirty="0" smtClean="0"/>
              <a:t>Simple calculation with a few shift/addition operations</a:t>
            </a:r>
          </a:p>
          <a:p>
            <a:r>
              <a:rPr lang="en-US" dirty="0" smtClean="0"/>
              <a:t>Complexity reduction</a:t>
            </a:r>
          </a:p>
          <a:p>
            <a:pPr lvl="1"/>
            <a:r>
              <a:rPr lang="en-US" dirty="0" smtClean="0"/>
              <a:t>Use </a:t>
            </a:r>
            <a:r>
              <a:rPr lang="en-US" dirty="0"/>
              <a:t>of non-reconstructed luma residue at encoder</a:t>
            </a:r>
          </a:p>
          <a:p>
            <a:pPr lvl="1"/>
            <a:r>
              <a:rPr lang="en-US" dirty="0" smtClean="0"/>
              <a:t>No need for parameter calculation at decoder</a:t>
            </a:r>
          </a:p>
          <a:p>
            <a:pPr lvl="1"/>
            <a:r>
              <a:rPr lang="en-US" dirty="0" smtClean="0"/>
              <a:t>Chroma DM only for intra coding</a:t>
            </a:r>
          </a:p>
          <a:p>
            <a:r>
              <a:rPr lang="en-US" dirty="0" smtClean="0"/>
              <a:t>HM run time</a:t>
            </a:r>
          </a:p>
          <a:p>
            <a:pPr lvl="1"/>
            <a:r>
              <a:rPr lang="en-US" dirty="0" smtClean="0"/>
              <a:t>19% intra, 12% inter increment at encoder</a:t>
            </a:r>
          </a:p>
          <a:p>
            <a:pPr lvl="1"/>
            <a:r>
              <a:rPr lang="en-US" dirty="0" smtClean="0"/>
              <a:t>0% increment at decoder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81599934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dirty="0" smtClean="0"/>
              <a:t>Coding efficiency improvement</a:t>
            </a:r>
          </a:p>
          <a:p>
            <a:pPr lvl="1"/>
            <a:r>
              <a:rPr lang="en-US" dirty="0" smtClean="0"/>
              <a:t>Large gain in RGB coding</a:t>
            </a:r>
          </a:p>
          <a:p>
            <a:pPr lvl="2"/>
            <a:r>
              <a:rPr lang="en-US" dirty="0" smtClean="0"/>
              <a:t>17/13/11 % in AI/RA/LB</a:t>
            </a:r>
          </a:p>
          <a:p>
            <a:pPr lvl="1"/>
            <a:r>
              <a:rPr lang="en-US" dirty="0" smtClean="0"/>
              <a:t>Large gain in chroma in </a:t>
            </a:r>
            <a:r>
              <a:rPr lang="en-US" dirty="0" err="1" smtClean="0"/>
              <a:t>YCbCr</a:t>
            </a:r>
            <a:r>
              <a:rPr lang="en-US" dirty="0" smtClean="0"/>
              <a:t> 4:4:4 coding</a:t>
            </a:r>
          </a:p>
          <a:p>
            <a:pPr lvl="2"/>
            <a:r>
              <a:rPr lang="en-US" dirty="0" smtClean="0"/>
              <a:t>7/7/6 % in AI/RA/LB, which can be more than 5% luma gain</a:t>
            </a:r>
            <a:endParaRPr lang="en-US" dirty="0" smtClean="0"/>
          </a:p>
          <a:p>
            <a:pPr lvl="1"/>
            <a:r>
              <a:rPr lang="en-US" dirty="0" smtClean="0"/>
              <a:t>More gain in screen contents</a:t>
            </a:r>
          </a:p>
          <a:p>
            <a:pPr lvl="2"/>
            <a:r>
              <a:rPr lang="en-US" dirty="0" smtClean="0"/>
              <a:t>21/26/19 % in AI/RA/LB in RGB</a:t>
            </a:r>
          </a:p>
          <a:p>
            <a:pPr lvl="2"/>
            <a:r>
              <a:rPr lang="en-US" dirty="0" smtClean="0"/>
              <a:t>4/2/2 % luma and 9/8/7 % chroma in AI/RA/LB in </a:t>
            </a:r>
            <a:r>
              <a:rPr lang="en-US" dirty="0" err="1" smtClean="0"/>
              <a:t>YCbCr</a:t>
            </a:r>
            <a:r>
              <a:rPr lang="en-US" dirty="0" smtClean="0"/>
              <a:t> 4:4:4</a:t>
            </a:r>
            <a:endParaRPr lang="en-US" dirty="0" smtClean="0"/>
          </a:p>
          <a:p>
            <a:r>
              <a:rPr lang="en-US" dirty="0" smtClean="0"/>
              <a:t>High color fidelity</a:t>
            </a:r>
          </a:p>
          <a:p>
            <a:pPr lvl="1"/>
            <a:r>
              <a:rPr lang="en-US" dirty="0" smtClean="0"/>
              <a:t>Similar PSNR to RGB coding</a:t>
            </a:r>
          </a:p>
          <a:p>
            <a:pPr lvl="1"/>
            <a:r>
              <a:rPr lang="en-US" dirty="0" smtClean="0"/>
              <a:t>Better PSNR than </a:t>
            </a:r>
            <a:r>
              <a:rPr lang="en-US" dirty="0" err="1" smtClean="0"/>
              <a:t>YCbCr</a:t>
            </a:r>
            <a:r>
              <a:rPr lang="en-US" dirty="0" smtClean="0"/>
              <a:t> 4:4:4 coding</a:t>
            </a:r>
          </a:p>
        </p:txBody>
      </p:sp>
    </p:spTree>
    <p:extLst>
      <p:ext uri="{BB962C8B-B14F-4D97-AF65-F5344CB8AC3E}">
        <p14:creationId xmlns:p14="http://schemas.microsoft.com/office/powerpoint/2010/main" val="362842688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Related Non-RCE1 Documents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hangingPunct="0"/>
            <a:r>
              <a:rPr lang="en-GB" dirty="0"/>
              <a:t>A. Khairat, T. Nguyen, M. </a:t>
            </a:r>
            <a:r>
              <a:rPr lang="en-GB" dirty="0" err="1"/>
              <a:t>Siekmann</a:t>
            </a:r>
            <a:r>
              <a:rPr lang="en-GB" dirty="0"/>
              <a:t>, and D. </a:t>
            </a:r>
            <a:r>
              <a:rPr lang="en-GB" dirty="0" err="1"/>
              <a:t>Marpe</a:t>
            </a:r>
            <a:r>
              <a:rPr lang="en-GB" dirty="0"/>
              <a:t>, “Non-RCE1: Extended adaptive inter-component prediction,” JCTVC-O0150, Oct. 2013.</a:t>
            </a:r>
            <a:endParaRPr lang="en-US" dirty="0"/>
          </a:p>
          <a:p>
            <a:pPr lvl="0" hangingPunct="0"/>
            <a:r>
              <a:rPr lang="en-GB" dirty="0"/>
              <a:t>K. Kawamura and S. Naito, “Non-RCE1: Inter colour-component residual coefficients prediction,” JCTVC-O0263, Oct. 2013.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23471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HEVC </a:t>
            </a:r>
            <a:r>
              <a:rPr lang="en-GB" dirty="0" err="1" smtClean="0"/>
              <a:t>RExt</a:t>
            </a:r>
            <a:r>
              <a:rPr lang="en-GB" dirty="0" smtClean="0"/>
              <a:t> covers RGB and </a:t>
            </a:r>
            <a:r>
              <a:rPr lang="en-GB" dirty="0" err="1" smtClean="0"/>
              <a:t>YCbCr</a:t>
            </a:r>
            <a:r>
              <a:rPr lang="en-GB" dirty="0"/>
              <a:t> 4:4:4 coding </a:t>
            </a:r>
            <a:r>
              <a:rPr lang="en-GB" dirty="0" smtClean="0"/>
              <a:t>to provide better </a:t>
            </a:r>
            <a:r>
              <a:rPr lang="en-GB" dirty="0" err="1" smtClean="0"/>
              <a:t>color</a:t>
            </a:r>
            <a:r>
              <a:rPr lang="en-GB" dirty="0" smtClean="0"/>
              <a:t> fidelity</a:t>
            </a:r>
          </a:p>
          <a:p>
            <a:pPr lvl="1"/>
            <a:r>
              <a:rPr lang="en-GB" dirty="0" smtClean="0"/>
              <a:t>There are both professional and consumer applications requiring high </a:t>
            </a:r>
            <a:r>
              <a:rPr lang="en-GB" dirty="0" err="1" smtClean="0"/>
              <a:t>color</a:t>
            </a:r>
            <a:r>
              <a:rPr lang="en-GB" dirty="0" smtClean="0"/>
              <a:t> fidelity</a:t>
            </a:r>
          </a:p>
          <a:p>
            <a:r>
              <a:rPr lang="en-GB" dirty="0" err="1" smtClean="0"/>
              <a:t>YCbCr</a:t>
            </a:r>
            <a:r>
              <a:rPr lang="en-GB" dirty="0" smtClean="0"/>
              <a:t> 4:4:4 coding works better in low bitrate range, but there is limit in quality*</a:t>
            </a:r>
          </a:p>
          <a:p>
            <a:r>
              <a:rPr lang="en-GB" dirty="0" smtClean="0"/>
              <a:t>RGB coding usually consumes more bits due to correlation between </a:t>
            </a:r>
            <a:r>
              <a:rPr lang="en-GB" dirty="0" err="1" smtClean="0"/>
              <a:t>color</a:t>
            </a:r>
            <a:r>
              <a:rPr lang="en-GB" dirty="0" smtClean="0"/>
              <a:t> components</a:t>
            </a:r>
          </a:p>
          <a:p>
            <a:r>
              <a:rPr lang="en-GB" dirty="0" smtClean="0"/>
              <a:t>RCE1 studies inter-</a:t>
            </a:r>
            <a:r>
              <a:rPr lang="en-GB" dirty="0" err="1" smtClean="0"/>
              <a:t>color</a:t>
            </a:r>
            <a:r>
              <a:rPr lang="en-GB" dirty="0" smtClean="0"/>
              <a:t>-component </a:t>
            </a:r>
            <a:r>
              <a:rPr lang="en-GB" dirty="0" err="1" smtClean="0"/>
              <a:t>decorrelation</a:t>
            </a:r>
            <a:r>
              <a:rPr lang="en-GB" dirty="0" smtClean="0"/>
              <a:t> methods</a:t>
            </a:r>
          </a:p>
          <a:p>
            <a:pPr lvl="1"/>
            <a:r>
              <a:rPr lang="en-GB" dirty="0" smtClean="0"/>
              <a:t>Better coding efficiency than </a:t>
            </a:r>
            <a:r>
              <a:rPr lang="en-GB" dirty="0" err="1" smtClean="0"/>
              <a:t>YCbCr</a:t>
            </a:r>
            <a:r>
              <a:rPr lang="en-GB" dirty="0" smtClean="0"/>
              <a:t> 4:4:4 coding</a:t>
            </a:r>
          </a:p>
          <a:p>
            <a:pPr lvl="1"/>
            <a:r>
              <a:rPr lang="en-GB" dirty="0" smtClean="0"/>
              <a:t>High </a:t>
            </a:r>
            <a:r>
              <a:rPr lang="en-GB" dirty="0" err="1" smtClean="0"/>
              <a:t>color</a:t>
            </a:r>
            <a:r>
              <a:rPr lang="en-GB" dirty="0" smtClean="0"/>
              <a:t> fidelity as RGB coding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283027" y="5977040"/>
            <a:ext cx="848448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* </a:t>
            </a:r>
            <a:r>
              <a:rPr lang="en-GB" dirty="0"/>
              <a:t>A. </a:t>
            </a:r>
            <a:r>
              <a:rPr lang="en-GB" dirty="0" smtClean="0"/>
              <a:t>Minezawa </a:t>
            </a:r>
            <a:r>
              <a:rPr lang="en-GB" i="1" dirty="0" smtClean="0"/>
              <a:t>et al</a:t>
            </a:r>
            <a:r>
              <a:rPr lang="en-GB" dirty="0" smtClean="0"/>
              <a:t>, </a:t>
            </a:r>
            <a:r>
              <a:rPr lang="en-GB" dirty="0"/>
              <a:t>“AHG5/AHG8: On RGB to </a:t>
            </a:r>
            <a:r>
              <a:rPr lang="en-GB" dirty="0" err="1"/>
              <a:t>YCbCr</a:t>
            </a:r>
            <a:r>
              <a:rPr lang="en-GB" dirty="0"/>
              <a:t> conversion for screen contents,” ITU-T SG16 WP3 and ISO/IEC JTC1/SC29/WG11, Document JCTVC-N0115, Jul. 2013.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14886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Experiments Description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85763" indent="-385763">
              <a:buFont typeface="+mj-lt"/>
              <a:buAutoNum type="arabicPeriod"/>
            </a:pPr>
            <a:r>
              <a:rPr lang="en-US" dirty="0" smtClean="0"/>
              <a:t>Adaptive inter-color-component residual prediction in JCTVC-N0266</a:t>
            </a:r>
          </a:p>
          <a:p>
            <a:pPr lvl="1"/>
            <a:r>
              <a:rPr lang="en-US" dirty="0" smtClean="0"/>
              <a:t>Chroma residual signal is predicted from the reconstructed luma residual signal scaled by alpha</a:t>
            </a:r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r>
              <a:rPr lang="en-US" dirty="0" smtClean="0"/>
              <a:t>Alpha is selected among {-8, -4, -2, -1, 0, 1, 2, 4, 8}</a:t>
            </a:r>
          </a:p>
          <a:p>
            <a:pPr lvl="1"/>
            <a:r>
              <a:rPr lang="en-US" dirty="0" smtClean="0"/>
              <a:t>Alpha is signaled for each TU if luma </a:t>
            </a:r>
            <a:r>
              <a:rPr lang="en-US" dirty="0" err="1" smtClean="0"/>
              <a:t>cbf</a:t>
            </a:r>
            <a:r>
              <a:rPr lang="en-US" dirty="0" smtClean="0"/>
              <a:t> is not zero</a:t>
            </a:r>
          </a:p>
          <a:p>
            <a:pPr lvl="1"/>
            <a:r>
              <a:rPr lang="en-US" dirty="0" smtClean="0"/>
              <a:t>In case of intra coding, it is applied only for DM mode</a:t>
            </a:r>
            <a:endParaRPr lang="en-US" dirty="0"/>
          </a:p>
          <a:p>
            <a:pPr lvl="1"/>
            <a:endParaRPr lang="en-US" dirty="0" smtClean="0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35469802"/>
              </p:ext>
            </p:extLst>
          </p:nvPr>
        </p:nvGraphicFramePr>
        <p:xfrm>
          <a:off x="2547256" y="2971799"/>
          <a:ext cx="4826000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3" name="Equation" r:id="rId3" imgW="2413000" imgH="228600" progId="Equation.3">
                  <p:embed/>
                </p:oleObj>
              </mc:Choice>
              <mc:Fallback>
                <p:oleObj name="Equation" r:id="rId3" imgW="2413000" imgH="228600" progId="Equation.3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47256" y="2971799"/>
                        <a:ext cx="4826000" cy="4572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90215378"/>
              </p:ext>
            </p:extLst>
          </p:nvPr>
        </p:nvGraphicFramePr>
        <p:xfrm>
          <a:off x="2514598" y="3624943"/>
          <a:ext cx="4851400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4" name="Equation" r:id="rId5" imgW="2425700" imgH="228600" progId="Equation.3">
                  <p:embed/>
                </p:oleObj>
              </mc:Choice>
              <mc:Fallback>
                <p:oleObj name="Equation" r:id="rId5" imgW="2425700" imgH="22860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14598" y="3624943"/>
                        <a:ext cx="4851400" cy="4572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1469571" y="3070163"/>
            <a:ext cx="10195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Encoder: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469571" y="3690649"/>
            <a:ext cx="10403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Decoder: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12367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Experiments Description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 startAt="2"/>
            </a:pPr>
            <a:r>
              <a:rPr lang="en-US" dirty="0" smtClean="0"/>
              <a:t>Use of non-reconstructed luma residue</a:t>
            </a:r>
          </a:p>
          <a:p>
            <a:pPr lvl="1"/>
            <a:r>
              <a:rPr lang="en-US" dirty="0" smtClean="0"/>
              <a:t>Chroma residual signal is predicted from the non-reconstructed luma residual signal scaled by alpha</a:t>
            </a:r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Encoder only modification</a:t>
            </a:r>
          </a:p>
          <a:p>
            <a:pPr lvl="1"/>
            <a:r>
              <a:rPr lang="en-US" dirty="0" smtClean="0"/>
              <a:t>Implementation complexity reduction by facilitating parallel processing</a:t>
            </a:r>
            <a:endParaRPr lang="en-US" dirty="0"/>
          </a:p>
          <a:p>
            <a:pPr lvl="1"/>
            <a:endParaRPr lang="en-US" dirty="0" smtClean="0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24208617"/>
              </p:ext>
            </p:extLst>
          </p:nvPr>
        </p:nvGraphicFramePr>
        <p:xfrm>
          <a:off x="2514598" y="3004067"/>
          <a:ext cx="4851400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79" name="Equation" r:id="rId3" imgW="2425700" imgH="228600" progId="Equation.3">
                  <p:embed/>
                </p:oleObj>
              </mc:Choice>
              <mc:Fallback>
                <p:oleObj name="Equation" r:id="rId3" imgW="242570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14598" y="3004067"/>
                        <a:ext cx="4851400" cy="4572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1469571" y="2427515"/>
            <a:ext cx="10195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Encoder: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469571" y="3048001"/>
            <a:ext cx="10403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Decoder:</a:t>
            </a:r>
            <a:endParaRPr lang="en-US" dirty="0"/>
          </a:p>
        </p:txBody>
      </p:sp>
      <p:sp>
        <p:nvSpPr>
          <p:cNvPr id="1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1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04532414"/>
              </p:ext>
            </p:extLst>
          </p:nvPr>
        </p:nvGraphicFramePr>
        <p:xfrm>
          <a:off x="2509920" y="2406135"/>
          <a:ext cx="4826000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80" name="Equation" r:id="rId5" imgW="2413000" imgH="228600" progId="Equation.3">
                  <p:embed/>
                </p:oleObj>
              </mc:Choice>
              <mc:Fallback>
                <p:oleObj name="Equation" r:id="rId5" imgW="2413000" imgH="228600" progId="Equation.3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09920" y="2406135"/>
                        <a:ext cx="4826000" cy="4572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Rectangle 11"/>
          <p:cNvSpPr/>
          <p:nvPr/>
        </p:nvSpPr>
        <p:spPr>
          <a:xfrm>
            <a:off x="4902835" y="5410200"/>
            <a:ext cx="968830" cy="54428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luma </a:t>
            </a:r>
            <a:r>
              <a:rPr lang="en-US" sz="1400" dirty="0" err="1" smtClean="0">
                <a:solidFill>
                  <a:schemeClr val="tx1"/>
                </a:solidFill>
              </a:rPr>
              <a:t>coeff</a:t>
            </a:r>
            <a:r>
              <a:rPr lang="en-US" sz="1400" dirty="0" smtClean="0">
                <a:solidFill>
                  <a:schemeClr val="tx1"/>
                </a:solidFill>
              </a:rPr>
              <a:t> parsing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5871665" y="5954486"/>
            <a:ext cx="968830" cy="54428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chroma </a:t>
            </a:r>
            <a:r>
              <a:rPr lang="en-US" sz="1400" dirty="0" err="1" smtClean="0">
                <a:solidFill>
                  <a:schemeClr val="tx1"/>
                </a:solidFill>
              </a:rPr>
              <a:t>coeff</a:t>
            </a:r>
            <a:r>
              <a:rPr lang="en-US" sz="1400" dirty="0" smtClean="0">
                <a:solidFill>
                  <a:schemeClr val="tx1"/>
                </a:solidFill>
              </a:rPr>
              <a:t> parsing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5871665" y="5410201"/>
            <a:ext cx="968830" cy="54428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IQ/IT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6840495" y="5954487"/>
            <a:ext cx="968830" cy="54428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IQ/IT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7809325" y="5954487"/>
            <a:ext cx="772882" cy="54428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residual prediction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274684" y="5410199"/>
            <a:ext cx="968830" cy="54428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luma prediction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274684" y="5954486"/>
            <a:ext cx="968830" cy="54428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chroma </a:t>
            </a:r>
            <a:r>
              <a:rPr lang="en-US" sz="1400" dirty="0" err="1" smtClean="0">
                <a:solidFill>
                  <a:schemeClr val="tx1"/>
                </a:solidFill>
              </a:rPr>
              <a:t>preciction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2066151" y="5954486"/>
            <a:ext cx="829449" cy="54428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T/Q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1238075" y="5954486"/>
            <a:ext cx="828072" cy="54428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residual prediction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1238074" y="5410200"/>
            <a:ext cx="1067094" cy="54428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T/Q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376121" y="5040867"/>
            <a:ext cx="12759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&lt;encoding&gt;</a:t>
            </a:r>
            <a:endParaRPr lang="en-US" dirty="0"/>
          </a:p>
        </p:txBody>
      </p:sp>
      <p:sp>
        <p:nvSpPr>
          <p:cNvPr id="31" name="TextBox 30"/>
          <p:cNvSpPr txBox="1"/>
          <p:nvPr/>
        </p:nvSpPr>
        <p:spPr>
          <a:xfrm>
            <a:off x="4902835" y="5008601"/>
            <a:ext cx="12759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&lt;decoding&gt;</a:t>
            </a:r>
            <a:endParaRPr lang="en-US" dirty="0"/>
          </a:p>
        </p:txBody>
      </p:sp>
      <p:sp>
        <p:nvSpPr>
          <p:cNvPr id="32" name="TextBox 31"/>
          <p:cNvSpPr txBox="1"/>
          <p:nvPr/>
        </p:nvSpPr>
        <p:spPr>
          <a:xfrm>
            <a:off x="2616775" y="5377933"/>
            <a:ext cx="39786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…</a:t>
            </a:r>
            <a:endParaRPr lang="en-US" sz="2400" dirty="0"/>
          </a:p>
        </p:txBody>
      </p:sp>
      <p:sp>
        <p:nvSpPr>
          <p:cNvPr id="33" name="TextBox 32"/>
          <p:cNvSpPr txBox="1"/>
          <p:nvPr/>
        </p:nvSpPr>
        <p:spPr>
          <a:xfrm>
            <a:off x="8601360" y="5891793"/>
            <a:ext cx="39786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…</a:t>
            </a:r>
            <a:endParaRPr lang="en-US" sz="2400" dirty="0"/>
          </a:p>
        </p:txBody>
      </p:sp>
      <p:sp>
        <p:nvSpPr>
          <p:cNvPr id="34" name="TextBox 33"/>
          <p:cNvSpPr txBox="1"/>
          <p:nvPr/>
        </p:nvSpPr>
        <p:spPr>
          <a:xfrm>
            <a:off x="6834888" y="5355771"/>
            <a:ext cx="39786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…</a:t>
            </a:r>
            <a:endParaRPr lang="en-US" sz="2400" dirty="0"/>
          </a:p>
        </p:txBody>
      </p:sp>
      <p:sp>
        <p:nvSpPr>
          <p:cNvPr id="35" name="TextBox 34"/>
          <p:cNvSpPr txBox="1"/>
          <p:nvPr/>
        </p:nvSpPr>
        <p:spPr>
          <a:xfrm>
            <a:off x="3014641" y="5897038"/>
            <a:ext cx="39786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…</a:t>
            </a:r>
            <a:endParaRPr lang="en-US" sz="2400" dirty="0"/>
          </a:p>
        </p:txBody>
      </p:sp>
      <p:sp>
        <p:nvSpPr>
          <p:cNvPr id="36" name="Rectangle 35"/>
          <p:cNvSpPr/>
          <p:nvPr/>
        </p:nvSpPr>
        <p:spPr>
          <a:xfrm>
            <a:off x="3110427" y="5377933"/>
            <a:ext cx="675078" cy="54428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luma coding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3785504" y="5922219"/>
            <a:ext cx="604159" cy="54428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chroma coding</a:t>
            </a:r>
            <a:endParaRPr lang="en-US" sz="1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08675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Experiments Description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 startAt="3"/>
            </a:pPr>
            <a:r>
              <a:rPr lang="en-US" dirty="0" smtClean="0"/>
              <a:t>PU based signaling for inter coding</a:t>
            </a:r>
          </a:p>
          <a:p>
            <a:pPr marL="514350" indent="-514350">
              <a:buFont typeface="+mj-lt"/>
              <a:buAutoNum type="arabicPeriod" startAt="3"/>
            </a:pPr>
            <a:r>
              <a:rPr lang="en-US" dirty="0" smtClean="0"/>
              <a:t>Combination of 3 and 2</a:t>
            </a:r>
            <a:endParaRPr lang="en-US" dirty="0" smtClean="0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1953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Experimental Results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RGB coding</a:t>
            </a:r>
          </a:p>
          <a:p>
            <a:pPr marL="842963" lvl="1" indent="-385763">
              <a:buFont typeface="+mj-lt"/>
              <a:buAutoNum type="arabicPeriod"/>
            </a:pPr>
            <a:endParaRPr lang="en-US" dirty="0" smtClean="0"/>
          </a:p>
          <a:p>
            <a:pPr marL="385763" indent="-385763">
              <a:buFont typeface="+mj-lt"/>
              <a:buAutoNum type="arabicPeriod"/>
            </a:pPr>
            <a:endParaRPr lang="en-US" dirty="0"/>
          </a:p>
          <a:p>
            <a:pPr marL="385763" indent="-385763">
              <a:buFont typeface="+mj-lt"/>
              <a:buAutoNum type="arabicPeriod"/>
            </a:pPr>
            <a:endParaRPr lang="en-US" dirty="0" smtClean="0"/>
          </a:p>
          <a:p>
            <a:pPr marL="385763" indent="-385763">
              <a:buFont typeface="+mj-lt"/>
              <a:buAutoNum type="arabicPeriod"/>
            </a:pPr>
            <a:endParaRPr lang="en-US" dirty="0"/>
          </a:p>
          <a:p>
            <a:pPr marL="385763" indent="-385763">
              <a:buFont typeface="+mj-lt"/>
              <a:buAutoNum type="arabicPeriod"/>
            </a:pPr>
            <a:endParaRPr lang="en-US" dirty="0" smtClean="0"/>
          </a:p>
          <a:p>
            <a:r>
              <a:rPr lang="en-US" dirty="0" smtClean="0"/>
              <a:t>YUV 4:4:4 coding</a:t>
            </a:r>
            <a:endParaRPr lang="en-US" dirty="0"/>
          </a:p>
          <a:p>
            <a:pPr lvl="1"/>
            <a:endParaRPr lang="en-US" dirty="0" smtClean="0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80103108"/>
              </p:ext>
            </p:extLst>
          </p:nvPr>
        </p:nvGraphicFramePr>
        <p:xfrm>
          <a:off x="1112158" y="1920490"/>
          <a:ext cx="6747327" cy="1874520"/>
        </p:xfrm>
        <a:graphic>
          <a:graphicData uri="http://schemas.openxmlformats.org/drawingml/2006/table">
            <a:tbl>
              <a:tblPr/>
              <a:tblGrid>
                <a:gridCol w="827757"/>
                <a:gridCol w="657730"/>
                <a:gridCol w="657730"/>
                <a:gridCol w="657730"/>
                <a:gridCol w="657730"/>
                <a:gridCol w="657730"/>
                <a:gridCol w="657730"/>
                <a:gridCol w="657730"/>
                <a:gridCol w="657730"/>
                <a:gridCol w="657730"/>
              </a:tblGrid>
              <a:tr h="182880"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AI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RA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LB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905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G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G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G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Exp1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-18.1%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-16.6%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-17.3%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-14.5%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-11.9%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-13.7%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-13.6%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-9.2%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-10.8%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Exp2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-18.1%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-16.6%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-17.3%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-14.1%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-11.7%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-13.5%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-12.6%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-8.7%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-10.1%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Exp3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-18.1%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-16.6%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-17.3%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-14.2%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-11.8%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-13.6%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-13.0%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-9.1%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-10.5%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Exp4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-18.1%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-16.6%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-17.3%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-13.9%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-11.8%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-13.4%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-12.3%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-8.8%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-10.0%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3" name="Tab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60979228"/>
              </p:ext>
            </p:extLst>
          </p:nvPr>
        </p:nvGraphicFramePr>
        <p:xfrm>
          <a:off x="1090387" y="4773091"/>
          <a:ext cx="6747327" cy="1874520"/>
        </p:xfrm>
        <a:graphic>
          <a:graphicData uri="http://schemas.openxmlformats.org/drawingml/2006/table">
            <a:tbl>
              <a:tblPr/>
              <a:tblGrid>
                <a:gridCol w="827757"/>
                <a:gridCol w="657730"/>
                <a:gridCol w="657730"/>
                <a:gridCol w="657730"/>
                <a:gridCol w="657730"/>
                <a:gridCol w="657730"/>
                <a:gridCol w="657730"/>
                <a:gridCol w="657730"/>
                <a:gridCol w="657730"/>
                <a:gridCol w="657730"/>
              </a:tblGrid>
              <a:tr h="182880"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AI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RA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LB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905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G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G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G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Exp1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-1.4%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-6.5%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-6.7%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-0.5%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-8.5%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-7.3%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-0.2%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-6.1%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-5.8%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Exp2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-1.4%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-6.6%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-6.9%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-0.5%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-8.2%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-7.2%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-0.2%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-5.8%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-5.4%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Exp3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-1.4%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-6.5%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-6.7%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-0.5%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-8.3%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-7.2%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-6.2%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-5.6%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Exp4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-1.4%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-6.6%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-6.9%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-0.5%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-8.3%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-7.1%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-5.9%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-5.3%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5073119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8344" y="365126"/>
            <a:ext cx="3200400" cy="1387474"/>
          </a:xfrm>
        </p:spPr>
        <p:txBody>
          <a:bodyPr>
            <a:normAutofit/>
          </a:bodyPr>
          <a:lstStyle/>
          <a:p>
            <a:r>
              <a:rPr lang="en-US" dirty="0" smtClean="0"/>
              <a:t>Experimental Results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2964" y="1785255"/>
            <a:ext cx="2364921" cy="4054249"/>
          </a:xfrm>
        </p:spPr>
        <p:txBody>
          <a:bodyPr>
            <a:normAutofit/>
          </a:bodyPr>
          <a:lstStyle/>
          <a:p>
            <a:r>
              <a:rPr lang="en-US" dirty="0" smtClean="0"/>
              <a:t>Performance on SCC</a:t>
            </a: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83728244"/>
              </p:ext>
            </p:extLst>
          </p:nvPr>
        </p:nvGraphicFramePr>
        <p:xfrm>
          <a:off x="3550248" y="115389"/>
          <a:ext cx="5430466" cy="6644640"/>
        </p:xfrm>
        <a:graphic>
          <a:graphicData uri="http://schemas.openxmlformats.org/drawingml/2006/table">
            <a:tbl>
              <a:tblPr firstRow="1" firstCol="1" bandRow="1"/>
              <a:tblGrid>
                <a:gridCol w="2241511"/>
                <a:gridCol w="1062985"/>
                <a:gridCol w="1062985"/>
                <a:gridCol w="1062985"/>
              </a:tblGrid>
              <a:tr h="127046">
                <a:tc>
                  <a:txBody>
                    <a:bodyPr/>
                    <a:lstStyle/>
                    <a:p>
                      <a:endParaRPr lang="en-US" sz="1400">
                        <a:effectLst/>
                        <a:latin typeface="Times New Roman"/>
                      </a:endParaRPr>
                    </a:p>
                  </a:txBody>
                  <a:tcPr marL="57171" marR="57171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GB" sz="1200" b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All Intra HE Main-tier</a:t>
                      </a:r>
                      <a:endParaRPr lang="en-US" sz="16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57171" marR="5717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33399">
                <a:tc>
                  <a:txBody>
                    <a:bodyPr/>
                    <a:lstStyle/>
                    <a:p>
                      <a:endParaRPr lang="en-US" sz="1400">
                        <a:effectLst/>
                        <a:latin typeface="Times New Roman"/>
                      </a:endParaRPr>
                    </a:p>
                  </a:txBody>
                  <a:tcPr marL="57171" marR="57171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Y</a:t>
                      </a:r>
                      <a:endParaRPr lang="en-US" sz="16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57171" marR="5717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U</a:t>
                      </a:r>
                      <a:endParaRPr lang="en-US" sz="16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57171" marR="5717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V</a:t>
                      </a:r>
                      <a:endParaRPr lang="en-US" sz="16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57171" marR="57171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0694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SC RGB 444</a:t>
                      </a:r>
                      <a:endParaRPr lang="en-US" sz="16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57171" marR="5717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GB" sz="1200">
                          <a:effectLst/>
                          <a:latin typeface="Arial"/>
                          <a:ea typeface="Times New Roman"/>
                        </a:rPr>
                        <a:t>-26.0%</a:t>
                      </a:r>
                      <a:endParaRPr lang="en-US" sz="16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57171" marR="5717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GB" sz="1200">
                          <a:effectLst/>
                          <a:latin typeface="Arial"/>
                          <a:ea typeface="Times New Roman"/>
                        </a:rPr>
                        <a:t>-25.7%</a:t>
                      </a:r>
                      <a:endParaRPr lang="en-US" sz="16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57171" marR="57171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GB" sz="1200">
                          <a:effectLst/>
                          <a:latin typeface="Arial"/>
                          <a:ea typeface="Times New Roman"/>
                        </a:rPr>
                        <a:t>-26.0%</a:t>
                      </a:r>
                      <a:endParaRPr lang="en-US" sz="16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57171" marR="57171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</a:tr>
              <a:tr h="120694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Animation RGB 444</a:t>
                      </a:r>
                      <a:endParaRPr lang="en-US" sz="16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57171" marR="5717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GB" sz="1200">
                          <a:effectLst/>
                          <a:latin typeface="Arial"/>
                          <a:ea typeface="Times New Roman"/>
                        </a:rPr>
                        <a:t>-25.9%</a:t>
                      </a:r>
                      <a:endParaRPr lang="en-US" sz="16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57171" marR="5717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GB" sz="1200">
                          <a:effectLst/>
                          <a:latin typeface="Arial"/>
                          <a:ea typeface="Times New Roman"/>
                        </a:rPr>
                        <a:t>-25.7%</a:t>
                      </a:r>
                      <a:endParaRPr lang="en-US" sz="16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57171" marR="5717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GB" sz="1200">
                          <a:effectLst/>
                          <a:latin typeface="Arial"/>
                          <a:ea typeface="Times New Roman"/>
                        </a:rPr>
                        <a:t>-24.5%</a:t>
                      </a:r>
                      <a:endParaRPr lang="en-US" sz="16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57171" marR="5717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</a:tr>
              <a:tr h="127046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SC YUV 444</a:t>
                      </a:r>
                      <a:endParaRPr lang="en-US" sz="16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57171" marR="5717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GB" sz="1200">
                          <a:effectLst/>
                          <a:latin typeface="Arial"/>
                          <a:ea typeface="Times New Roman"/>
                        </a:rPr>
                        <a:t>-4.5%</a:t>
                      </a:r>
                      <a:endParaRPr lang="en-US" sz="16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57171" marR="5717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GB" sz="1200">
                          <a:effectLst/>
                          <a:latin typeface="Arial"/>
                          <a:ea typeface="Times New Roman"/>
                        </a:rPr>
                        <a:t>-8.0%</a:t>
                      </a:r>
                      <a:endParaRPr lang="en-US" sz="16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57171" marR="5717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GB" sz="1200">
                          <a:effectLst/>
                          <a:latin typeface="Arial"/>
                          <a:ea typeface="Times New Roman"/>
                        </a:rPr>
                        <a:t>-7.9%</a:t>
                      </a:r>
                      <a:endParaRPr lang="en-US" sz="16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57171" marR="5717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</a:tr>
              <a:tr h="127046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Animation YUV 444</a:t>
                      </a:r>
                      <a:endParaRPr lang="en-US" sz="16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57171" marR="5717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-2.6%</a:t>
                      </a:r>
                      <a:endParaRPr lang="en-US" sz="16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57171" marR="5717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GB" sz="1200">
                          <a:effectLst/>
                          <a:latin typeface="Arial"/>
                          <a:ea typeface="Times New Roman"/>
                        </a:rPr>
                        <a:t>-11.5%</a:t>
                      </a:r>
                      <a:endParaRPr lang="en-US" sz="16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57171" marR="5717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GB" sz="1200">
                          <a:effectLst/>
                          <a:latin typeface="Arial"/>
                          <a:ea typeface="Times New Roman"/>
                        </a:rPr>
                        <a:t>-7.2%</a:t>
                      </a:r>
                      <a:endParaRPr lang="en-US" sz="16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57171" marR="5717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</a:tr>
              <a:tr h="120694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RangeExt</a:t>
                      </a:r>
                      <a:endParaRPr lang="en-US" sz="16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57171" marR="5717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-1.7%</a:t>
                      </a:r>
                      <a:endParaRPr lang="en-US" sz="16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57171" marR="5717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GB" sz="1200">
                          <a:effectLst/>
                          <a:latin typeface="Arial"/>
                          <a:ea typeface="Times New Roman"/>
                        </a:rPr>
                        <a:t>-5.6%</a:t>
                      </a:r>
                      <a:endParaRPr lang="en-US" sz="16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57171" marR="5717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GB" sz="1200">
                          <a:effectLst/>
                          <a:latin typeface="Arial"/>
                          <a:ea typeface="Times New Roman"/>
                        </a:rPr>
                        <a:t>-11.1%</a:t>
                      </a:r>
                      <a:endParaRPr lang="en-US" sz="16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57171" marR="5717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</a:tr>
              <a:tr h="120694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SC(444) GBR Optional</a:t>
                      </a:r>
                      <a:endParaRPr lang="en-US" sz="16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57171" marR="5717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GB" sz="1200">
                          <a:effectLst/>
                          <a:latin typeface="Arial"/>
                          <a:ea typeface="Times New Roman"/>
                        </a:rPr>
                        <a:t>-24.2%</a:t>
                      </a:r>
                      <a:endParaRPr lang="en-US" sz="16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57171" marR="5717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GB" sz="1200">
                          <a:effectLst/>
                          <a:latin typeface="Arial"/>
                          <a:ea typeface="Times New Roman"/>
                        </a:rPr>
                        <a:t>-24.5%</a:t>
                      </a:r>
                      <a:endParaRPr lang="en-US" sz="16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57171" marR="5717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GB" sz="1200">
                          <a:effectLst/>
                          <a:latin typeface="Arial"/>
                          <a:ea typeface="Times New Roman"/>
                        </a:rPr>
                        <a:t>-24.8%</a:t>
                      </a:r>
                      <a:endParaRPr lang="en-US" sz="16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57171" marR="5717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</a:tr>
              <a:tr h="127046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SC(444) YUV Optional</a:t>
                      </a:r>
                      <a:endParaRPr lang="en-US" sz="16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57171" marR="5717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GB" sz="1200">
                          <a:effectLst/>
                          <a:latin typeface="Arial"/>
                          <a:ea typeface="Times New Roman"/>
                        </a:rPr>
                        <a:t>-7.2%</a:t>
                      </a:r>
                      <a:endParaRPr lang="en-US" sz="16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57171" marR="5717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GB" sz="1200">
                          <a:effectLst/>
                          <a:latin typeface="Arial"/>
                          <a:ea typeface="Times New Roman"/>
                        </a:rPr>
                        <a:t>-8.3%</a:t>
                      </a:r>
                      <a:endParaRPr lang="en-US" sz="16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57171" marR="5717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GB" sz="1200">
                          <a:effectLst/>
                          <a:latin typeface="Arial"/>
                          <a:ea typeface="Times New Roman"/>
                        </a:rPr>
                        <a:t>-7.3%</a:t>
                      </a:r>
                      <a:endParaRPr lang="en-US" sz="16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57171" marR="5717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</a:tr>
              <a:tr h="120694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GB" sz="1200" dirty="0" err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Enc</a:t>
                      </a:r>
                      <a:r>
                        <a:rPr lang="en-GB" sz="12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 Time[%]</a:t>
                      </a:r>
                      <a:endParaRPr lang="en-US" sz="1600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57171" marR="5717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113%</a:t>
                      </a:r>
                      <a:endParaRPr lang="en-US" sz="16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57171" marR="5717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27046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GB" sz="12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Dec Time[%]</a:t>
                      </a:r>
                      <a:endParaRPr lang="en-US" sz="1600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57171" marR="5717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100%</a:t>
                      </a:r>
                      <a:endParaRPr lang="en-US" sz="16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57171" marR="5717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27046">
                <a:tc>
                  <a:txBody>
                    <a:bodyPr/>
                    <a:lstStyle/>
                    <a:p>
                      <a:endParaRPr lang="en-US" sz="1400" dirty="0">
                        <a:effectLst/>
                        <a:latin typeface="Times New Roman"/>
                      </a:endParaRPr>
                    </a:p>
                  </a:txBody>
                  <a:tcPr marL="57171" marR="57171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400">
                        <a:effectLst/>
                        <a:latin typeface="Times New Roman"/>
                      </a:endParaRPr>
                    </a:p>
                  </a:txBody>
                  <a:tcPr marL="57171" marR="57171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400">
                        <a:effectLst/>
                        <a:latin typeface="Times New Roman"/>
                      </a:endParaRPr>
                    </a:p>
                  </a:txBody>
                  <a:tcPr marL="57171" marR="57171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400">
                        <a:effectLst/>
                        <a:latin typeface="Times New Roman"/>
                      </a:endParaRPr>
                    </a:p>
                  </a:txBody>
                  <a:tcPr marL="57171" marR="57171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7046">
                <a:tc>
                  <a:txBody>
                    <a:bodyPr/>
                    <a:lstStyle/>
                    <a:p>
                      <a:endParaRPr lang="en-US" sz="1400">
                        <a:effectLst/>
                        <a:latin typeface="Times New Roman"/>
                      </a:endParaRPr>
                    </a:p>
                  </a:txBody>
                  <a:tcPr marL="57171" marR="57171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GB" sz="1200" b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Random Access HE Main-tier</a:t>
                      </a:r>
                      <a:endParaRPr lang="en-US" sz="16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57171" marR="5717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27046">
                <a:tc>
                  <a:txBody>
                    <a:bodyPr/>
                    <a:lstStyle/>
                    <a:p>
                      <a:endParaRPr lang="en-US" sz="1400">
                        <a:effectLst/>
                        <a:latin typeface="Times New Roman"/>
                      </a:endParaRPr>
                    </a:p>
                  </a:txBody>
                  <a:tcPr marL="57171" marR="57171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Y</a:t>
                      </a:r>
                      <a:endParaRPr lang="en-US" sz="16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57171" marR="5717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U</a:t>
                      </a:r>
                      <a:endParaRPr lang="en-US" sz="16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57171" marR="5717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V</a:t>
                      </a:r>
                      <a:endParaRPr lang="en-US" sz="16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57171" marR="57171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0694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SC RGB 444</a:t>
                      </a:r>
                      <a:endParaRPr lang="en-US" sz="16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57171" marR="5717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GB" sz="1200">
                          <a:effectLst/>
                          <a:latin typeface="Arial"/>
                          <a:ea typeface="Times New Roman"/>
                        </a:rPr>
                        <a:t>-23.2%</a:t>
                      </a:r>
                      <a:endParaRPr lang="en-US" sz="16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57171" marR="5717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GB" sz="1200">
                          <a:effectLst/>
                          <a:latin typeface="Arial"/>
                          <a:ea typeface="Times New Roman"/>
                        </a:rPr>
                        <a:t>-23.1%</a:t>
                      </a:r>
                      <a:endParaRPr lang="en-US" sz="16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57171" marR="57171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GB" sz="1200">
                          <a:effectLst/>
                          <a:latin typeface="Arial"/>
                          <a:ea typeface="Times New Roman"/>
                        </a:rPr>
                        <a:t>-23.5%</a:t>
                      </a:r>
                      <a:endParaRPr lang="en-US" sz="16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57171" marR="57171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</a:tr>
              <a:tr h="120694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Animation RGB 444</a:t>
                      </a:r>
                      <a:endParaRPr lang="en-US" sz="16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57171" marR="5717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GB" sz="1200">
                          <a:effectLst/>
                          <a:latin typeface="Arial"/>
                          <a:ea typeface="Times New Roman"/>
                        </a:rPr>
                        <a:t>-20.0%</a:t>
                      </a:r>
                      <a:endParaRPr lang="en-US" sz="16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57171" marR="5717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GB" sz="1200">
                          <a:effectLst/>
                          <a:latin typeface="Arial"/>
                          <a:ea typeface="Times New Roman"/>
                        </a:rPr>
                        <a:t>-19.9%</a:t>
                      </a:r>
                      <a:endParaRPr lang="en-US" sz="16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57171" marR="5717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GB" sz="1200">
                          <a:effectLst/>
                          <a:latin typeface="Arial"/>
                          <a:ea typeface="Times New Roman"/>
                        </a:rPr>
                        <a:t>-18.4%</a:t>
                      </a:r>
                      <a:endParaRPr lang="en-US" sz="16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57171" marR="57171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</a:tr>
              <a:tr h="120694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SC YUV 444</a:t>
                      </a:r>
                      <a:endParaRPr lang="en-US" sz="16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57171" marR="5717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GB" sz="1200">
                          <a:effectLst/>
                          <a:latin typeface="Arial"/>
                          <a:ea typeface="Times New Roman"/>
                        </a:rPr>
                        <a:t>-3.5%</a:t>
                      </a:r>
                      <a:endParaRPr lang="en-US" sz="16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57171" marR="5717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GB" sz="1200">
                          <a:effectLst/>
                          <a:latin typeface="Arial"/>
                          <a:ea typeface="Times New Roman"/>
                        </a:rPr>
                        <a:t>-7.8%</a:t>
                      </a:r>
                      <a:endParaRPr lang="en-US" sz="16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57171" marR="5717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GB" sz="1200">
                          <a:effectLst/>
                          <a:latin typeface="Arial"/>
                          <a:ea typeface="Times New Roman"/>
                        </a:rPr>
                        <a:t>-7.8%</a:t>
                      </a:r>
                      <a:endParaRPr lang="en-US" sz="16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57171" marR="57171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</a:tr>
              <a:tr h="120694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Animation YUV 444</a:t>
                      </a:r>
                      <a:endParaRPr lang="en-US" sz="16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57171" marR="5717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-1.0%</a:t>
                      </a:r>
                      <a:endParaRPr lang="en-US" sz="16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57171" marR="5717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GB" sz="1200">
                          <a:effectLst/>
                          <a:latin typeface="Arial"/>
                          <a:ea typeface="Times New Roman"/>
                        </a:rPr>
                        <a:t>-11.1%</a:t>
                      </a:r>
                      <a:endParaRPr lang="en-US" sz="16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57171" marR="5717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GB" sz="1200">
                          <a:effectLst/>
                          <a:latin typeface="Arial"/>
                          <a:ea typeface="Times New Roman"/>
                        </a:rPr>
                        <a:t>-6.3%</a:t>
                      </a:r>
                      <a:endParaRPr lang="en-US" sz="16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57171" marR="57171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</a:tr>
              <a:tr h="127046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RangeExt</a:t>
                      </a:r>
                      <a:endParaRPr lang="en-US" sz="16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57171" marR="5717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-0.8%</a:t>
                      </a:r>
                      <a:endParaRPr lang="en-US" sz="16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57171" marR="5717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GB" sz="1200">
                          <a:effectLst/>
                          <a:latin typeface="Arial"/>
                          <a:ea typeface="Times New Roman"/>
                        </a:rPr>
                        <a:t>-8.5%</a:t>
                      </a:r>
                      <a:endParaRPr lang="en-US" sz="16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57171" marR="5717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GB" sz="1200">
                          <a:effectLst/>
                          <a:latin typeface="Arial"/>
                          <a:ea typeface="Times New Roman"/>
                        </a:rPr>
                        <a:t>-11.2%</a:t>
                      </a:r>
                      <a:endParaRPr lang="en-US" sz="16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57171" marR="57171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</a:tr>
              <a:tr h="127046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SC(444) GBR Optional</a:t>
                      </a:r>
                      <a:endParaRPr lang="en-US" sz="16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57171" marR="5717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GB" sz="1200">
                          <a:effectLst/>
                          <a:latin typeface="Arial"/>
                          <a:ea typeface="Times New Roman"/>
                        </a:rPr>
                        <a:t>-23.4%</a:t>
                      </a:r>
                      <a:endParaRPr lang="en-US" sz="16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57171" marR="5717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GB" sz="1200">
                          <a:effectLst/>
                          <a:latin typeface="Arial"/>
                          <a:ea typeface="Times New Roman"/>
                        </a:rPr>
                        <a:t>-23.5%</a:t>
                      </a:r>
                      <a:endParaRPr lang="en-US" sz="16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57171" marR="5717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GB" sz="1200">
                          <a:effectLst/>
                          <a:latin typeface="Arial"/>
                          <a:ea typeface="Times New Roman"/>
                        </a:rPr>
                        <a:t>-23.7%</a:t>
                      </a:r>
                      <a:endParaRPr lang="en-US" sz="16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57171" marR="57171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</a:tr>
              <a:tr h="127046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SC(444) YUV Optional</a:t>
                      </a:r>
                      <a:endParaRPr lang="en-US" sz="16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57171" marR="5717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GB" sz="1200">
                          <a:effectLst/>
                          <a:latin typeface="Arial"/>
                          <a:ea typeface="Times New Roman"/>
                        </a:rPr>
                        <a:t>-6.0%</a:t>
                      </a:r>
                      <a:endParaRPr lang="en-US" sz="16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57171" marR="5717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GB" sz="1200">
                          <a:effectLst/>
                          <a:latin typeface="Arial"/>
                          <a:ea typeface="Times New Roman"/>
                        </a:rPr>
                        <a:t>-7.9%</a:t>
                      </a:r>
                      <a:endParaRPr lang="en-US" sz="16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57171" marR="5717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GB" sz="1200">
                          <a:effectLst/>
                          <a:latin typeface="Arial"/>
                          <a:ea typeface="Times New Roman"/>
                        </a:rPr>
                        <a:t>-6.4%</a:t>
                      </a:r>
                      <a:endParaRPr lang="en-US" sz="16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57171" marR="57171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</a:tr>
              <a:tr h="120694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Enc Time[%]</a:t>
                      </a:r>
                      <a:endParaRPr lang="en-US" sz="16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57171" marR="5717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109%</a:t>
                      </a:r>
                      <a:endParaRPr lang="en-US" sz="16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57171" marR="5717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33399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Dec Time[%]</a:t>
                      </a:r>
                      <a:endParaRPr lang="en-US" sz="16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57171" marR="5717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102%</a:t>
                      </a:r>
                      <a:endParaRPr lang="en-US" sz="16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57171" marR="5717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27046">
                <a:tc>
                  <a:txBody>
                    <a:bodyPr/>
                    <a:lstStyle/>
                    <a:p>
                      <a:endParaRPr lang="en-US" sz="1400">
                        <a:effectLst/>
                        <a:latin typeface="Times New Roman"/>
                      </a:endParaRPr>
                    </a:p>
                  </a:txBody>
                  <a:tcPr marL="57171" marR="57171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400">
                        <a:effectLst/>
                        <a:latin typeface="Times New Roman"/>
                      </a:endParaRPr>
                    </a:p>
                  </a:txBody>
                  <a:tcPr marL="57171" marR="57171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400">
                        <a:effectLst/>
                        <a:latin typeface="Times New Roman"/>
                      </a:endParaRPr>
                    </a:p>
                  </a:txBody>
                  <a:tcPr marL="57171" marR="57171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400">
                        <a:effectLst/>
                        <a:latin typeface="Times New Roman"/>
                      </a:endParaRPr>
                    </a:p>
                  </a:txBody>
                  <a:tcPr marL="57171" marR="57171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7046">
                <a:tc>
                  <a:txBody>
                    <a:bodyPr/>
                    <a:lstStyle/>
                    <a:p>
                      <a:endParaRPr lang="en-US" sz="1400">
                        <a:effectLst/>
                        <a:latin typeface="Times New Roman"/>
                      </a:endParaRPr>
                    </a:p>
                  </a:txBody>
                  <a:tcPr marL="57171" marR="57171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GB" sz="1200" b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Low delay B HE Main-tier</a:t>
                      </a:r>
                      <a:endParaRPr lang="en-US" sz="16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57171" marR="5717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27046">
                <a:tc>
                  <a:txBody>
                    <a:bodyPr/>
                    <a:lstStyle/>
                    <a:p>
                      <a:endParaRPr lang="en-US" sz="1400">
                        <a:effectLst/>
                        <a:latin typeface="Times New Roman"/>
                      </a:endParaRPr>
                    </a:p>
                  </a:txBody>
                  <a:tcPr marL="57171" marR="57171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Y</a:t>
                      </a:r>
                      <a:endParaRPr lang="en-US" sz="16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57171" marR="5717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U</a:t>
                      </a:r>
                      <a:endParaRPr lang="en-US" sz="16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57171" marR="5717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V</a:t>
                      </a:r>
                      <a:endParaRPr lang="en-US" sz="16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57171" marR="57171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0694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SC RGB 444</a:t>
                      </a:r>
                      <a:endParaRPr lang="en-US" sz="16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57171" marR="5717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GB" sz="1200">
                          <a:effectLst/>
                          <a:latin typeface="Arial"/>
                          <a:ea typeface="Times New Roman"/>
                        </a:rPr>
                        <a:t>-20.9%</a:t>
                      </a:r>
                      <a:endParaRPr lang="en-US" sz="16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57171" marR="5717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GB" sz="1200">
                          <a:effectLst/>
                          <a:latin typeface="Arial"/>
                          <a:ea typeface="Times New Roman"/>
                        </a:rPr>
                        <a:t>-20.3%</a:t>
                      </a:r>
                      <a:endParaRPr lang="en-US" sz="16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57171" marR="57171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GB" sz="1200">
                          <a:effectLst/>
                          <a:latin typeface="Arial"/>
                          <a:ea typeface="Times New Roman"/>
                        </a:rPr>
                        <a:t>-20.8%</a:t>
                      </a:r>
                      <a:endParaRPr lang="en-US" sz="16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57171" marR="57171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</a:tr>
              <a:tr h="120694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Animation RGB 444</a:t>
                      </a:r>
                      <a:endParaRPr lang="en-US" sz="16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57171" marR="5717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GB" sz="1200">
                          <a:effectLst/>
                          <a:latin typeface="Arial"/>
                          <a:ea typeface="Times New Roman"/>
                        </a:rPr>
                        <a:t>-18.9%</a:t>
                      </a:r>
                      <a:endParaRPr lang="en-US" sz="16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57171" marR="5717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GB" sz="1200">
                          <a:effectLst/>
                          <a:latin typeface="Arial"/>
                          <a:ea typeface="Times New Roman"/>
                        </a:rPr>
                        <a:t>-16.9%</a:t>
                      </a:r>
                      <a:endParaRPr lang="en-US" sz="16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57171" marR="5717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GB" sz="1200">
                          <a:effectLst/>
                          <a:latin typeface="Arial"/>
                          <a:ea typeface="Times New Roman"/>
                        </a:rPr>
                        <a:t>-15.6%</a:t>
                      </a:r>
                      <a:endParaRPr lang="en-US" sz="16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57171" marR="5717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</a:tr>
              <a:tr h="120694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SC YUV 444</a:t>
                      </a:r>
                      <a:endParaRPr lang="en-US" sz="16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57171" marR="5717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-2.7%</a:t>
                      </a:r>
                      <a:endParaRPr lang="en-US" sz="16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57171" marR="5717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GB" sz="1200">
                          <a:effectLst/>
                          <a:latin typeface="Arial"/>
                          <a:ea typeface="Times New Roman"/>
                        </a:rPr>
                        <a:t>-6.8%</a:t>
                      </a:r>
                      <a:endParaRPr lang="en-US" sz="16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57171" marR="5717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GB" sz="1200">
                          <a:effectLst/>
                          <a:latin typeface="Arial"/>
                          <a:ea typeface="Times New Roman"/>
                        </a:rPr>
                        <a:t>-7.1%</a:t>
                      </a:r>
                      <a:endParaRPr lang="en-US" sz="16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57171" marR="5717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</a:tr>
              <a:tr h="120694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Animation YUV 444</a:t>
                      </a:r>
                      <a:endParaRPr lang="en-US" sz="16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57171" marR="5717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-0.4%</a:t>
                      </a:r>
                      <a:endParaRPr lang="en-US" sz="16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57171" marR="5717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GB" sz="1200">
                          <a:effectLst/>
                          <a:latin typeface="Arial"/>
                          <a:ea typeface="Times New Roman"/>
                        </a:rPr>
                        <a:t>-9.3%</a:t>
                      </a:r>
                      <a:endParaRPr lang="en-US" sz="16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57171" marR="5717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GB" sz="1200">
                          <a:effectLst/>
                          <a:latin typeface="Arial"/>
                          <a:ea typeface="Times New Roman"/>
                        </a:rPr>
                        <a:t>-4.1%</a:t>
                      </a:r>
                      <a:endParaRPr lang="en-US" sz="16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57171" marR="5717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</a:tr>
              <a:tr h="120694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RangeExt</a:t>
                      </a:r>
                      <a:endParaRPr lang="en-US" sz="16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57171" marR="5717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-0.4%</a:t>
                      </a:r>
                      <a:endParaRPr lang="en-US" sz="16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57171" marR="5717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GB" sz="1200">
                          <a:effectLst/>
                          <a:latin typeface="Arial"/>
                          <a:ea typeface="Times New Roman"/>
                        </a:rPr>
                        <a:t>-5.2%</a:t>
                      </a:r>
                      <a:endParaRPr lang="en-US" sz="16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57171" marR="5717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GB" sz="1200">
                          <a:effectLst/>
                          <a:latin typeface="Arial"/>
                          <a:ea typeface="Times New Roman"/>
                        </a:rPr>
                        <a:t>-7.5%</a:t>
                      </a:r>
                      <a:endParaRPr lang="en-US" sz="16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57171" marR="5717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</a:tr>
              <a:tr h="120694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SC(444) GBR Optional</a:t>
                      </a:r>
                      <a:endParaRPr lang="en-US" sz="16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57171" marR="5717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GB" sz="1200">
                          <a:effectLst/>
                          <a:latin typeface="Arial"/>
                          <a:ea typeface="Times New Roman"/>
                        </a:rPr>
                        <a:t>-21.1%</a:t>
                      </a:r>
                      <a:endParaRPr lang="en-US" sz="16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57171" marR="5717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GB" sz="1200">
                          <a:effectLst/>
                          <a:latin typeface="Arial"/>
                          <a:ea typeface="Times New Roman"/>
                        </a:rPr>
                        <a:t>-21.1%</a:t>
                      </a:r>
                      <a:endParaRPr lang="en-US" sz="16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57171" marR="5717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GB" sz="1200">
                          <a:effectLst/>
                          <a:latin typeface="Arial"/>
                          <a:ea typeface="Times New Roman"/>
                        </a:rPr>
                        <a:t>-21.5%</a:t>
                      </a:r>
                      <a:endParaRPr lang="en-US" sz="16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57171" marR="5717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</a:tr>
              <a:tr h="127046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SC(444) YUV Optional</a:t>
                      </a:r>
                      <a:endParaRPr lang="en-US" sz="16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57171" marR="5717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GB" sz="1200">
                          <a:effectLst/>
                          <a:latin typeface="Arial"/>
                          <a:ea typeface="Times New Roman"/>
                        </a:rPr>
                        <a:t>-8.6%</a:t>
                      </a:r>
                      <a:endParaRPr lang="en-US" sz="16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57171" marR="5717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GB" sz="1200">
                          <a:effectLst/>
                          <a:latin typeface="Arial"/>
                          <a:ea typeface="Times New Roman"/>
                        </a:rPr>
                        <a:t>-10.2%</a:t>
                      </a:r>
                      <a:endParaRPr lang="en-US" sz="16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57171" marR="5717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GB" sz="1200">
                          <a:effectLst/>
                          <a:latin typeface="Arial"/>
                          <a:ea typeface="Times New Roman"/>
                        </a:rPr>
                        <a:t>-9.1%</a:t>
                      </a:r>
                      <a:endParaRPr lang="en-US" sz="16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57171" marR="5717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</a:tr>
              <a:tr h="120694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Enc Time[%]</a:t>
                      </a:r>
                      <a:endParaRPr lang="en-US" sz="16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57171" marR="5717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107%</a:t>
                      </a:r>
                      <a:endParaRPr lang="en-US" sz="16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57171" marR="5717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27046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Dec Time[%]</a:t>
                      </a:r>
                      <a:endParaRPr lang="en-US" sz="16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57171" marR="5717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GB" sz="12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102%</a:t>
                      </a:r>
                      <a:endParaRPr lang="en-US" sz="1600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57171" marR="5717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9419732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Comparison to RGB/</a:t>
            </a:r>
            <a:r>
              <a:rPr lang="en-US" dirty="0" err="1" smtClean="0"/>
              <a:t>YCbCr</a:t>
            </a:r>
            <a:r>
              <a:rPr lang="en-US" dirty="0" smtClean="0"/>
              <a:t> 4:4:4</a:t>
            </a:r>
            <a:endParaRPr lang="en-GB" dirty="0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Theoretical performance limit of </a:t>
            </a:r>
            <a:r>
              <a:rPr lang="en-US" dirty="0" err="1" smtClean="0"/>
              <a:t>YCbCr</a:t>
            </a:r>
            <a:r>
              <a:rPr lang="en-US" dirty="0" smtClean="0"/>
              <a:t> 4:4:4</a:t>
            </a:r>
          </a:p>
          <a:p>
            <a:pPr lvl="1"/>
            <a:r>
              <a:rPr lang="en-US" dirty="0" smtClean="0"/>
              <a:t>Distortion due to forward transform: 1/12</a:t>
            </a:r>
          </a:p>
          <a:p>
            <a:pPr lvl="1"/>
            <a:r>
              <a:rPr lang="en-US" dirty="0" smtClean="0"/>
              <a:t>Distortion from backward transform: a</a:t>
            </a:r>
            <a:r>
              <a:rPr lang="en-US" baseline="30000" dirty="0" smtClean="0"/>
              <a:t>2</a:t>
            </a:r>
            <a:r>
              <a:rPr lang="en-US" dirty="0" smtClean="0"/>
              <a:t>/12</a:t>
            </a:r>
            <a:endParaRPr lang="en-US" dirty="0"/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63087648"/>
              </p:ext>
            </p:extLst>
          </p:nvPr>
        </p:nvGraphicFramePr>
        <p:xfrm>
          <a:off x="315687" y="4669972"/>
          <a:ext cx="3698240" cy="1930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93" name="Equation" r:id="rId3" imgW="2311400" imgH="1206500" progId="Equation.3">
                  <p:embed/>
                </p:oleObj>
              </mc:Choice>
              <mc:Fallback>
                <p:oleObj name="Equation" r:id="rId3" imgW="2311400" imgH="1206500" progId="Equation.3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5687" y="4669972"/>
                        <a:ext cx="3698240" cy="19304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89134920"/>
              </p:ext>
            </p:extLst>
          </p:nvPr>
        </p:nvGraphicFramePr>
        <p:xfrm>
          <a:off x="295729" y="3113313"/>
          <a:ext cx="3799296" cy="1137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94" name="Equation" r:id="rId5" imgW="2374560" imgH="711000" progId="Equation.3">
                  <p:embed/>
                </p:oleObj>
              </mc:Choice>
              <mc:Fallback>
                <p:oleObj name="Equation" r:id="rId5" imgW="2374560" imgH="71100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5729" y="3113313"/>
                        <a:ext cx="3799296" cy="1137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359229" y="2677886"/>
            <a:ext cx="8829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BT 709:</a:t>
            </a:r>
            <a:endParaRPr lang="en-US" dirty="0"/>
          </a:p>
        </p:txBody>
      </p:sp>
      <p:graphicFrame>
        <p:nvGraphicFramePr>
          <p:cNvPr id="14" name="Table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59356167"/>
              </p:ext>
            </p:extLst>
          </p:nvPr>
        </p:nvGraphicFramePr>
        <p:xfrm>
          <a:off x="4651826" y="3565863"/>
          <a:ext cx="3643087" cy="217091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246319"/>
                <a:gridCol w="1246319"/>
                <a:gridCol w="1150449"/>
              </a:tblGrid>
              <a:tr h="434182">
                <a:tc>
                  <a:txBody>
                    <a:bodyPr/>
                    <a:lstStyle/>
                    <a:p>
                      <a:endParaRPr lang="en-US" sz="1600" dirty="0">
                        <a:effectLst/>
                        <a:latin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000">
                          <a:effectLst/>
                        </a:rPr>
                        <a:t>8 bit</a:t>
                      </a:r>
                      <a:endParaRPr lang="en-US" sz="20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000">
                          <a:effectLst/>
                        </a:rPr>
                        <a:t>10 bit</a:t>
                      </a:r>
                      <a:endParaRPr lang="en-US" sz="20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b"/>
                </a:tc>
              </a:tr>
              <a:tr h="434182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000">
                          <a:effectLst/>
                        </a:rPr>
                        <a:t>R</a:t>
                      </a:r>
                      <a:endParaRPr lang="en-US" sz="20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000">
                          <a:effectLst/>
                        </a:rPr>
                        <a:t>52.41</a:t>
                      </a:r>
                      <a:endParaRPr lang="en-US" sz="20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000">
                          <a:effectLst/>
                        </a:rPr>
                        <a:t>64.48</a:t>
                      </a:r>
                      <a:endParaRPr lang="en-US" sz="20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b"/>
                </a:tc>
              </a:tr>
              <a:tr h="434182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000">
                          <a:effectLst/>
                        </a:rPr>
                        <a:t>G</a:t>
                      </a:r>
                      <a:endParaRPr lang="en-US" sz="20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000">
                          <a:effectLst/>
                        </a:rPr>
                        <a:t>55.39</a:t>
                      </a:r>
                      <a:endParaRPr lang="en-US" sz="20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000">
                          <a:effectLst/>
                        </a:rPr>
                        <a:t>67.46</a:t>
                      </a:r>
                      <a:endParaRPr lang="en-US" sz="20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b"/>
                </a:tc>
              </a:tr>
              <a:tr h="434182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000">
                          <a:effectLst/>
                        </a:rPr>
                        <a:t>B</a:t>
                      </a:r>
                      <a:endParaRPr lang="en-US" sz="20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000">
                          <a:effectLst/>
                        </a:rPr>
                        <a:t>51.56</a:t>
                      </a:r>
                      <a:endParaRPr lang="en-US" sz="20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000">
                          <a:effectLst/>
                        </a:rPr>
                        <a:t>63.63</a:t>
                      </a:r>
                      <a:endParaRPr lang="en-US" sz="20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b"/>
                </a:tc>
              </a:tr>
              <a:tr h="434182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000">
                          <a:effectLst/>
                        </a:rPr>
                        <a:t>average</a:t>
                      </a:r>
                      <a:endParaRPr lang="en-US" sz="20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000">
                          <a:effectLst/>
                        </a:rPr>
                        <a:t>53.48</a:t>
                      </a:r>
                      <a:endParaRPr lang="en-US" sz="20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000" dirty="0">
                          <a:effectLst/>
                        </a:rPr>
                        <a:t>65.55</a:t>
                      </a:r>
                      <a:endParaRPr lang="en-US" sz="2000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b"/>
                </a:tc>
              </a:tr>
            </a:tbl>
          </a:graphicData>
        </a:graphic>
      </p:graphicFrame>
      <p:sp>
        <p:nvSpPr>
          <p:cNvPr id="15" name="TextBox 14"/>
          <p:cNvSpPr txBox="1"/>
          <p:nvPr/>
        </p:nvSpPr>
        <p:spPr>
          <a:xfrm>
            <a:off x="4669971" y="3144799"/>
            <a:ext cx="25124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&lt; achievable PSNR (dB) &gt;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959835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Comparison to RGB/</a:t>
            </a:r>
            <a:r>
              <a:rPr lang="en-US" dirty="0" err="1" smtClean="0"/>
              <a:t>YCbCr</a:t>
            </a:r>
            <a:r>
              <a:rPr lang="en-US" dirty="0" smtClean="0"/>
              <a:t> 4:4:4</a:t>
            </a:r>
            <a:endParaRPr lang="en-GB" dirty="0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9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8193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1197427"/>
            <a:ext cx="9158937" cy="55299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2376950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810</TotalTime>
  <Words>1162</Words>
  <Application>Microsoft Office PowerPoint</Application>
  <PresentationFormat>On-screen Show (4:3)</PresentationFormat>
  <Paragraphs>355</Paragraphs>
  <Slides>13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5" baseType="lpstr">
      <vt:lpstr>Office Theme</vt:lpstr>
      <vt:lpstr>Microsoft Equation 3.0</vt:lpstr>
      <vt:lpstr>JCTVC-O0035: RCE1: Summary Report of HEVC Range Extensions Core Experiment 1 on Inter-Component Decorrelation Methods</vt:lpstr>
      <vt:lpstr>Introduction</vt:lpstr>
      <vt:lpstr>Experiments Description</vt:lpstr>
      <vt:lpstr>Experiments Description</vt:lpstr>
      <vt:lpstr>Experiments Description</vt:lpstr>
      <vt:lpstr>Experimental Results</vt:lpstr>
      <vt:lpstr>Experimental Results</vt:lpstr>
      <vt:lpstr>Comparison to RGB/YCbCr 4:4:4</vt:lpstr>
      <vt:lpstr>Comparison to RGB/YCbCr 4:4:4</vt:lpstr>
      <vt:lpstr>Interpretation of Chroma Gain</vt:lpstr>
      <vt:lpstr>Complexity</vt:lpstr>
      <vt:lpstr>Conclusion</vt:lpstr>
      <vt:lpstr>Related Non-RCE1 Documents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RCE1: Summary Report of HEVC Range Extensions Core Experiment 1 on Inter-Component Decorrelation Methods</dc:title>
  <dc:creator>#810</dc:creator>
  <cp:lastModifiedBy>Qualcomm User</cp:lastModifiedBy>
  <cp:revision>21</cp:revision>
  <dcterms:created xsi:type="dcterms:W3CDTF">2013-07-26T13:52:05Z</dcterms:created>
  <dcterms:modified xsi:type="dcterms:W3CDTF">2013-10-23T09:02:57Z</dcterms:modified>
</cp:coreProperties>
</file>