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59" r:id="rId4"/>
    <p:sldId id="257" r:id="rId5"/>
    <p:sldId id="263" r:id="rId6"/>
    <p:sldId id="265" r:id="rId7"/>
    <p:sldId id="267" r:id="rId8"/>
    <p:sldId id="269" r:id="rId9"/>
    <p:sldId id="271" r:id="rId10"/>
    <p:sldId id="273" r:id="rId11"/>
    <p:sldId id="274" r:id="rId12"/>
    <p:sldId id="275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990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BoG</a:t>
            </a:r>
            <a:r>
              <a:rPr lang="en-US" dirty="0" smtClean="0"/>
              <a:t> on combination </a:t>
            </a:r>
            <a:r>
              <a:rPr lang="en-US" dirty="0" smtClean="0"/>
              <a:t>of tools in RCE2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JCTVC-N0388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54386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Test 5: Performance of B3 </a:t>
            </a:r>
            <a:r>
              <a:rPr lang="en-US" sz="3200" dirty="0" err="1" smtClean="0"/>
              <a:t>Lossy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52400" y="609600"/>
            <a:ext cx="3505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Common Conditions Anchor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52400" y="3733800"/>
            <a:ext cx="40386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New Anchor (D1 + A3 + CTX)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80022493"/>
              </p:ext>
            </p:extLst>
          </p:nvPr>
        </p:nvGraphicFramePr>
        <p:xfrm>
          <a:off x="838197" y="964168"/>
          <a:ext cx="7848603" cy="2693432"/>
        </p:xfrm>
        <a:graphic>
          <a:graphicData uri="http://schemas.openxmlformats.org/drawingml/2006/table">
            <a:tbl>
              <a:tblPr/>
              <a:tblGrid>
                <a:gridCol w="940536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</a:tblGrid>
              <a:tr h="178316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Main-tier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High-tier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Super-High-tier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946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8316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-1.6%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-1.7%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-1.6%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-1.7%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-1.5%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-1.6%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-1.7%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78316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-1.8%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-2.0%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-1.8%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-1.7%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946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78316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Main-tier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High-tier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946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946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-1.5%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8316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-1.2%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946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8316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Main-tier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High-tier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946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8316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-1.2%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8316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3536088"/>
              </p:ext>
            </p:extLst>
          </p:nvPr>
        </p:nvGraphicFramePr>
        <p:xfrm>
          <a:off x="838200" y="4072354"/>
          <a:ext cx="7848602" cy="2709448"/>
        </p:xfrm>
        <a:graphic>
          <a:graphicData uri="http://schemas.openxmlformats.org/drawingml/2006/table">
            <a:tbl>
              <a:tblPr/>
              <a:tblGrid>
                <a:gridCol w="940535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</a:tblGrid>
              <a:tr h="19353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Main-tier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High-tier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Super-High-tier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Main-tier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High-tier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</a:t>
                      </a:r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0.8%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</a:t>
                      </a:r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0.9%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</a:t>
                      </a:r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0.6%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</a:t>
                      </a:r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0.6%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</a:t>
                      </a:r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0.6%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Main-tier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High-tier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9353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508" marR="9508" marT="9508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08" marR="9508" marT="9508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08" marR="9508" marT="950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502808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639762"/>
          </a:xfrm>
        </p:spPr>
        <p:txBody>
          <a:bodyPr>
            <a:normAutofit/>
          </a:bodyPr>
          <a:lstStyle/>
          <a:p>
            <a:r>
              <a:rPr lang="en-GB" sz="3200" dirty="0" smtClean="0"/>
              <a:t>Comparing B proposals (lossless)</a:t>
            </a:r>
            <a:endParaRPr lang="en-GB" sz="3200" dirty="0"/>
          </a:p>
        </p:txBody>
      </p:sp>
      <p:sp>
        <p:nvSpPr>
          <p:cNvPr id="4" name="TextBox 3"/>
          <p:cNvSpPr txBox="1"/>
          <p:nvPr/>
        </p:nvSpPr>
        <p:spPr>
          <a:xfrm>
            <a:off x="304800" y="652046"/>
            <a:ext cx="3505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New Anchor (D1 + A3 + CTX)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4696327"/>
              </p:ext>
            </p:extLst>
          </p:nvPr>
        </p:nvGraphicFramePr>
        <p:xfrm>
          <a:off x="304800" y="1143000"/>
          <a:ext cx="8458200" cy="1838325"/>
        </p:xfrm>
        <a:graphic>
          <a:graphicData uri="http://schemas.openxmlformats.org/drawingml/2006/table">
            <a:tbl>
              <a:tblPr/>
              <a:tblGrid>
                <a:gridCol w="1367904"/>
                <a:gridCol w="786544"/>
                <a:gridCol w="786544"/>
                <a:gridCol w="790344"/>
                <a:gridCol w="786544"/>
                <a:gridCol w="786544"/>
                <a:gridCol w="790344"/>
                <a:gridCol w="786544"/>
                <a:gridCol w="786544"/>
                <a:gridCol w="790344"/>
              </a:tblGrid>
              <a:tr h="365760">
                <a:tc>
                  <a:txBody>
                    <a:bodyPr/>
                    <a:lstStyle/>
                    <a:p>
                      <a:pPr algn="l" fontAlgn="b"/>
                      <a:r>
                        <a:rPr lang="en-US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  <a:r>
                        <a:rPr lang="en-US" sz="2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B1</a:t>
                      </a:r>
                      <a:endParaRPr 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All Intra Main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Random Access Main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Low delay B Main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6576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Bit-rate saving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Bit-rate saving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Bit-rate saving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576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Reference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Tested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Reference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Tested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Reference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Tested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6576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5.3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5.4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-0.8%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33.7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34.0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54.8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55.0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576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11.9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11.9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137.6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138.3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362.0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363.0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2764333"/>
              </p:ext>
            </p:extLst>
          </p:nvPr>
        </p:nvGraphicFramePr>
        <p:xfrm>
          <a:off x="304798" y="3124200"/>
          <a:ext cx="8534402" cy="1716405"/>
        </p:xfrm>
        <a:graphic>
          <a:graphicData uri="http://schemas.openxmlformats.org/drawingml/2006/table">
            <a:tbl>
              <a:tblPr/>
              <a:tblGrid>
                <a:gridCol w="1380227"/>
                <a:gridCol w="793630"/>
                <a:gridCol w="793630"/>
                <a:gridCol w="797465"/>
                <a:gridCol w="793630"/>
                <a:gridCol w="793630"/>
                <a:gridCol w="797465"/>
                <a:gridCol w="793630"/>
                <a:gridCol w="793630"/>
                <a:gridCol w="797465"/>
              </a:tblGrid>
              <a:tr h="335280"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  <a:r>
                        <a:rPr kumimoji="0" lang="en-US" sz="2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 B2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All Intra Main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Random Access Main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Low delay B Main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3528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Bit-rate saving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Bit-rate saving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Bit-rate saving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528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Reference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Tested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Reference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Tested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Reference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Tested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3528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5.3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5.4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33.7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34.0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54.8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54.9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528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11.9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11.9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137.6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138.2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362.0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362.9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7093080"/>
              </p:ext>
            </p:extLst>
          </p:nvPr>
        </p:nvGraphicFramePr>
        <p:xfrm>
          <a:off x="304800" y="5095875"/>
          <a:ext cx="8458202" cy="1533525"/>
        </p:xfrm>
        <a:graphic>
          <a:graphicData uri="http://schemas.openxmlformats.org/drawingml/2006/table">
            <a:tbl>
              <a:tblPr/>
              <a:tblGrid>
                <a:gridCol w="1367903"/>
                <a:gridCol w="786544"/>
                <a:gridCol w="786544"/>
                <a:gridCol w="790345"/>
                <a:gridCol w="786544"/>
                <a:gridCol w="786544"/>
                <a:gridCol w="790345"/>
                <a:gridCol w="786544"/>
                <a:gridCol w="786544"/>
                <a:gridCol w="790345"/>
              </a:tblGrid>
              <a:tr h="289560"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400" b="1" i="0" u="none" strike="noStrike" kern="1200" cap="none" spc="0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r>
                        <a:rPr kumimoji="0" lang="en-US" sz="24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B3</a:t>
                      </a:r>
                      <a:endParaRPr kumimoji="0" lang="en-US" sz="2400" b="1" i="0" u="none" strike="noStrike" kern="1200" cap="none" spc="0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All Intra Main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Random Access Main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Low delay B Main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8956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compression ratio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Bit-rate saving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compression ratio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Bit-rate saving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compression ratio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Bit-rate saving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956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Reference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Tested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Reference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Tested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Reference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Tested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8956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5.3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5.4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-1.0%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33.7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34.1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-0.6%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54.8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55.0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956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11.9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12.0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-0.6%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137.6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138.3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362.0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360.8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7C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80556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639762"/>
          </a:xfrm>
        </p:spPr>
        <p:txBody>
          <a:bodyPr>
            <a:normAutofit/>
          </a:bodyPr>
          <a:lstStyle/>
          <a:p>
            <a:r>
              <a:rPr lang="en-GB" sz="3200" dirty="0" smtClean="0"/>
              <a:t>Comparing B proposals (</a:t>
            </a:r>
            <a:r>
              <a:rPr lang="en-GB" sz="3200" dirty="0" err="1" smtClean="0"/>
              <a:t>lossy</a:t>
            </a:r>
            <a:r>
              <a:rPr lang="en-GB" sz="3200" dirty="0" smtClean="0"/>
              <a:t>)</a:t>
            </a:r>
            <a:endParaRPr lang="en-GB" sz="3200" dirty="0"/>
          </a:p>
        </p:txBody>
      </p:sp>
      <p:sp>
        <p:nvSpPr>
          <p:cNvPr id="4" name="TextBox 3"/>
          <p:cNvSpPr txBox="1"/>
          <p:nvPr/>
        </p:nvSpPr>
        <p:spPr>
          <a:xfrm>
            <a:off x="76200" y="652046"/>
            <a:ext cx="70866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New Anchor (D1 + A3 + CTX): BD-rates for </a:t>
            </a:r>
            <a:r>
              <a:rPr lang="en-US" sz="1600" b="1" dirty="0" err="1" smtClean="0">
                <a:latin typeface="Times New Roman" pitchFamily="18" charset="0"/>
                <a:cs typeface="Times New Roman" pitchFamily="18" charset="0"/>
              </a:rPr>
              <a:t>Luma</a:t>
            </a:r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 only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00" y="1295400"/>
            <a:ext cx="9039301" cy="12042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00" y="2910544"/>
            <a:ext cx="9039301" cy="12042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00" y="4739344"/>
            <a:ext cx="9039301" cy="12042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408947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Tools</a:t>
            </a:r>
            <a:endParaRPr lang="en-US" sz="32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91481680"/>
              </p:ext>
            </p:extLst>
          </p:nvPr>
        </p:nvGraphicFramePr>
        <p:xfrm>
          <a:off x="457200" y="1600202"/>
          <a:ext cx="8305800" cy="335279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19200"/>
                <a:gridCol w="5181600"/>
                <a:gridCol w="1905000"/>
              </a:tblGrid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Test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Description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Proposal</a:t>
                      </a:r>
                      <a:r>
                        <a:rPr lang="en-US" baseline="0" dirty="0" smtClean="0"/>
                        <a:t> #</a:t>
                      </a:r>
                      <a:endParaRPr lang="en-US" dirty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baseline="0" dirty="0" smtClean="0"/>
                        <a:t>D1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RPDCM</a:t>
                      </a:r>
                      <a:r>
                        <a:rPr lang="en-US" baseline="0" dirty="0" smtClean="0"/>
                        <a:t> extension to </a:t>
                      </a:r>
                      <a:r>
                        <a:rPr lang="en-US" baseline="0" dirty="0" err="1" smtClean="0"/>
                        <a:t>lossy</a:t>
                      </a:r>
                      <a:r>
                        <a:rPr lang="en-US" baseline="0" dirty="0" smtClean="0"/>
                        <a:t> and inter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N0083</a:t>
                      </a:r>
                      <a:endParaRPr lang="en-US" dirty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A3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Fast Rice parameter update</a:t>
                      </a:r>
                      <a:r>
                        <a:rPr lang="en-US" baseline="0" dirty="0" smtClean="0"/>
                        <a:t> with max Rice 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N0101</a:t>
                      </a:r>
                      <a:endParaRPr lang="en-US" dirty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CTX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Constant</a:t>
                      </a:r>
                      <a:r>
                        <a:rPr lang="en-US" baseline="0" dirty="0" smtClean="0"/>
                        <a:t> context for the significance map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N0044</a:t>
                      </a:r>
                      <a:endParaRPr lang="en-US" dirty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B1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Residue</a:t>
                      </a:r>
                      <a:r>
                        <a:rPr lang="en-US" baseline="0" dirty="0" smtClean="0"/>
                        <a:t> rotation for 4x4</a:t>
                      </a:r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N0044</a:t>
                      </a:r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B2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Swapping scans for 4x4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N0096</a:t>
                      </a:r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B3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Mirroring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N0175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94735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Tests</a:t>
            </a:r>
            <a:endParaRPr lang="en-US" sz="32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01107855"/>
              </p:ext>
            </p:extLst>
          </p:nvPr>
        </p:nvGraphicFramePr>
        <p:xfrm>
          <a:off x="457200" y="1600202"/>
          <a:ext cx="8305800" cy="335279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3000"/>
                <a:gridCol w="2330622"/>
                <a:gridCol w="1555578"/>
                <a:gridCol w="1676400"/>
                <a:gridCol w="1600200"/>
              </a:tblGrid>
              <a:tr h="478971">
                <a:tc>
                  <a:txBody>
                    <a:bodyPr/>
                    <a:lstStyle/>
                    <a:p>
                      <a:r>
                        <a:rPr lang="en-US" dirty="0" smtClean="0"/>
                        <a:t>Test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Tools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Anchor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Run 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Run 2</a:t>
                      </a:r>
                      <a:endParaRPr lang="en-US" dirty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baseline="0" dirty="0" smtClean="0"/>
                        <a:t>Anchor 1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D1</a:t>
                      </a:r>
                      <a:r>
                        <a:rPr lang="en-US" baseline="0" dirty="0" smtClean="0"/>
                        <a:t> (=C1 + C2)</a:t>
                      </a:r>
                      <a:endParaRPr lang="en-US" dirty="0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RCE2</a:t>
                      </a:r>
                      <a:r>
                        <a:rPr lang="en-US" baseline="0" dirty="0" smtClean="0"/>
                        <a:t> results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dirty="0" smtClean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Test 1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D1</a:t>
                      </a:r>
                      <a:r>
                        <a:rPr lang="en-US" baseline="0" dirty="0" smtClean="0"/>
                        <a:t> + A3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Anchor 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Qualcomm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BBC</a:t>
                      </a:r>
                      <a:endParaRPr lang="en-US" dirty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Test 2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D1</a:t>
                      </a:r>
                      <a:r>
                        <a:rPr lang="en-US" baseline="0" dirty="0" smtClean="0"/>
                        <a:t> + A3 + CTX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Test 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Qualcomm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MERL</a:t>
                      </a:r>
                      <a:endParaRPr lang="en-US" dirty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Test 3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D1</a:t>
                      </a:r>
                      <a:r>
                        <a:rPr lang="en-US" baseline="0" dirty="0" smtClean="0"/>
                        <a:t> + A3 + CTX + B1</a:t>
                      </a:r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Test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Blackberry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Microsoft</a:t>
                      </a:r>
                      <a:endParaRPr lang="en-US" dirty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Test 4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D1</a:t>
                      </a:r>
                      <a:r>
                        <a:rPr lang="en-US" baseline="0" dirty="0" smtClean="0"/>
                        <a:t> + A3 + CTX + B2</a:t>
                      </a:r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Test 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MERL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TI</a:t>
                      </a:r>
                      <a:endParaRPr lang="en-US" dirty="0"/>
                    </a:p>
                  </a:txBody>
                  <a:tcPr/>
                </a:tc>
              </a:tr>
              <a:tr h="478971">
                <a:tc>
                  <a:txBody>
                    <a:bodyPr/>
                    <a:lstStyle/>
                    <a:p>
                      <a:r>
                        <a:rPr lang="en-US" b="1" dirty="0" smtClean="0"/>
                        <a:t>Test 5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D1</a:t>
                      </a:r>
                      <a:r>
                        <a:rPr lang="en-US" baseline="0" dirty="0" smtClean="0"/>
                        <a:t> + A3 + CTX + B3</a:t>
                      </a:r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Test 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BBC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Samsung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22511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Experimental Setting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Sequences: Class F, YUV 444 Screen Content</a:t>
            </a:r>
          </a:p>
          <a:p>
            <a:r>
              <a:rPr lang="en-US" sz="2400" dirty="0" smtClean="0"/>
              <a:t>All frames</a:t>
            </a:r>
          </a:p>
          <a:p>
            <a:r>
              <a:rPr lang="en-US" sz="2400" dirty="0" smtClean="0"/>
              <a:t>AI, RA, LD</a:t>
            </a:r>
          </a:p>
          <a:p>
            <a:r>
              <a:rPr lang="en-US" sz="2400" dirty="0" err="1" smtClean="0"/>
              <a:t>Lossy</a:t>
            </a:r>
            <a:r>
              <a:rPr lang="en-US" sz="2400" dirty="0" smtClean="0"/>
              <a:t> &amp; lossless</a:t>
            </a:r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67107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152400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Tests for lossless</a:t>
            </a:r>
            <a:endParaRPr lang="en-US" sz="32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5562459"/>
              </p:ext>
            </p:extLst>
          </p:nvPr>
        </p:nvGraphicFramePr>
        <p:xfrm>
          <a:off x="457201" y="1219200"/>
          <a:ext cx="3733801" cy="914400"/>
        </p:xfrm>
        <a:graphic>
          <a:graphicData uri="http://schemas.openxmlformats.org/drawingml/2006/table">
            <a:tbl>
              <a:tblPr/>
              <a:tblGrid>
                <a:gridCol w="1366024"/>
                <a:gridCol w="789259"/>
                <a:gridCol w="789259"/>
                <a:gridCol w="789259"/>
              </a:tblGrid>
              <a:tr h="3048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A3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-1.0%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-3.4%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-3.0%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-3.1%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81000" y="762000"/>
            <a:ext cx="3505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Common Conditions Anchor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029200" y="762000"/>
            <a:ext cx="3505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New Anchors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7330448"/>
              </p:ext>
            </p:extLst>
          </p:nvPr>
        </p:nvGraphicFramePr>
        <p:xfrm>
          <a:off x="5105400" y="1219200"/>
          <a:ext cx="3657599" cy="914400"/>
        </p:xfrm>
        <a:graphic>
          <a:graphicData uri="http://schemas.openxmlformats.org/drawingml/2006/table">
            <a:tbl>
              <a:tblPr/>
              <a:tblGrid>
                <a:gridCol w="1338146"/>
                <a:gridCol w="773151"/>
                <a:gridCol w="773151"/>
                <a:gridCol w="773151"/>
              </a:tblGrid>
              <a:tr h="3048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 Test 1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-1.0%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-3.4%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-3.0%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-2.8%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7041082"/>
              </p:ext>
            </p:extLst>
          </p:nvPr>
        </p:nvGraphicFramePr>
        <p:xfrm>
          <a:off x="452064" y="2438400"/>
          <a:ext cx="3738936" cy="838200"/>
        </p:xfrm>
        <a:graphic>
          <a:graphicData uri="http://schemas.openxmlformats.org/drawingml/2006/table">
            <a:tbl>
              <a:tblPr/>
              <a:tblGrid>
                <a:gridCol w="1367904"/>
                <a:gridCol w="790344"/>
                <a:gridCol w="790344"/>
                <a:gridCol w="790344"/>
              </a:tblGrid>
              <a:tr h="279400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CTX</a:t>
                      </a:r>
                      <a:endParaRPr lang="en-US" sz="1400" b="1" i="0" u="none" strike="noStrike" dirty="0" smtClean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9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9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0.0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0.1%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6955336"/>
              </p:ext>
            </p:extLst>
          </p:nvPr>
        </p:nvGraphicFramePr>
        <p:xfrm>
          <a:off x="5100264" y="2423160"/>
          <a:ext cx="3738936" cy="853440"/>
        </p:xfrm>
        <a:graphic>
          <a:graphicData uri="http://schemas.openxmlformats.org/drawingml/2006/table">
            <a:tbl>
              <a:tblPr/>
              <a:tblGrid>
                <a:gridCol w="1367904"/>
                <a:gridCol w="790344"/>
                <a:gridCol w="790344"/>
                <a:gridCol w="790344"/>
              </a:tblGrid>
              <a:tr h="284480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 Test 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448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448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1219126"/>
              </p:ext>
            </p:extLst>
          </p:nvPr>
        </p:nvGraphicFramePr>
        <p:xfrm>
          <a:off x="457200" y="3505200"/>
          <a:ext cx="3779521" cy="838200"/>
        </p:xfrm>
        <a:graphic>
          <a:graphicData uri="http://schemas.openxmlformats.org/drawingml/2006/table">
            <a:tbl>
              <a:tblPr/>
              <a:tblGrid>
                <a:gridCol w="1382752"/>
                <a:gridCol w="798923"/>
                <a:gridCol w="798923"/>
                <a:gridCol w="798923"/>
              </a:tblGrid>
              <a:tr h="279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9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-0.6%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9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6838271"/>
              </p:ext>
            </p:extLst>
          </p:nvPr>
        </p:nvGraphicFramePr>
        <p:xfrm>
          <a:off x="5105400" y="3505200"/>
          <a:ext cx="3733799" cy="838200"/>
        </p:xfrm>
        <a:graphic>
          <a:graphicData uri="http://schemas.openxmlformats.org/drawingml/2006/table">
            <a:tbl>
              <a:tblPr/>
              <a:tblGrid>
                <a:gridCol w="1366025"/>
                <a:gridCol w="789258"/>
                <a:gridCol w="789258"/>
                <a:gridCol w="789258"/>
              </a:tblGrid>
              <a:tr h="287383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Test 3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7383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-0.8%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3434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5924988"/>
              </p:ext>
            </p:extLst>
          </p:nvPr>
        </p:nvGraphicFramePr>
        <p:xfrm>
          <a:off x="457199" y="4648200"/>
          <a:ext cx="3810001" cy="762000"/>
        </p:xfrm>
        <a:graphic>
          <a:graphicData uri="http://schemas.openxmlformats.org/drawingml/2006/table">
            <a:tbl>
              <a:tblPr/>
              <a:tblGrid>
                <a:gridCol w="1393903"/>
                <a:gridCol w="805366"/>
                <a:gridCol w="805366"/>
                <a:gridCol w="805366"/>
              </a:tblGrid>
              <a:tr h="2540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B2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0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0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5631312"/>
              </p:ext>
            </p:extLst>
          </p:nvPr>
        </p:nvGraphicFramePr>
        <p:xfrm>
          <a:off x="5105400" y="4648200"/>
          <a:ext cx="3772622" cy="762000"/>
        </p:xfrm>
        <a:graphic>
          <a:graphicData uri="http://schemas.openxmlformats.org/drawingml/2006/table">
            <a:tbl>
              <a:tblPr/>
              <a:tblGrid>
                <a:gridCol w="1380227"/>
                <a:gridCol w="797465"/>
                <a:gridCol w="797465"/>
                <a:gridCol w="797465"/>
              </a:tblGrid>
              <a:tr h="2540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Test 4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0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0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0566015"/>
              </p:ext>
            </p:extLst>
          </p:nvPr>
        </p:nvGraphicFramePr>
        <p:xfrm>
          <a:off x="457200" y="5715579"/>
          <a:ext cx="3700161" cy="761421"/>
        </p:xfrm>
        <a:graphic>
          <a:graphicData uri="http://schemas.openxmlformats.org/drawingml/2006/table">
            <a:tbl>
              <a:tblPr/>
              <a:tblGrid>
                <a:gridCol w="1353717"/>
                <a:gridCol w="782148"/>
                <a:gridCol w="782148"/>
                <a:gridCol w="782148"/>
              </a:tblGrid>
              <a:tr h="25380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B3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380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-0.8%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3807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84797"/>
              </p:ext>
            </p:extLst>
          </p:nvPr>
        </p:nvGraphicFramePr>
        <p:xfrm>
          <a:off x="5105400" y="5715000"/>
          <a:ext cx="3733800" cy="762000"/>
        </p:xfrm>
        <a:graphic>
          <a:graphicData uri="http://schemas.openxmlformats.org/drawingml/2006/table">
            <a:tbl>
              <a:tblPr/>
              <a:tblGrid>
                <a:gridCol w="1366023"/>
                <a:gridCol w="789259"/>
                <a:gridCol w="789259"/>
                <a:gridCol w="789259"/>
              </a:tblGrid>
              <a:tr h="2540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Test 5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AI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LDB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0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Class F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-1.0%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-0.6%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40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SC YUV 444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-0.6%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-0.2%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198397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Test 1: Performance of A3 </a:t>
            </a:r>
            <a:r>
              <a:rPr lang="en-US" sz="3200" dirty="0" err="1" smtClean="0"/>
              <a:t>Lossy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52400" y="609600"/>
            <a:ext cx="3505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Common Conditions Anchor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52400" y="3733800"/>
            <a:ext cx="25908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New Anchor (D1)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914151"/>
              </p:ext>
            </p:extLst>
          </p:nvPr>
        </p:nvGraphicFramePr>
        <p:xfrm>
          <a:off x="1066800" y="964714"/>
          <a:ext cx="7536104" cy="2692886"/>
        </p:xfrm>
        <a:graphic>
          <a:graphicData uri="http://schemas.openxmlformats.org/drawingml/2006/table">
            <a:tbl>
              <a:tblPr/>
              <a:tblGrid>
                <a:gridCol w="903086"/>
                <a:gridCol w="737002"/>
                <a:gridCol w="737002"/>
                <a:gridCol w="737002"/>
                <a:gridCol w="737002"/>
                <a:gridCol w="737002"/>
                <a:gridCol w="737002"/>
                <a:gridCol w="737002"/>
                <a:gridCol w="737002"/>
                <a:gridCol w="737002"/>
              </a:tblGrid>
              <a:tr h="17788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RExt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</a:t>
                      </a:r>
                      <a:r>
                        <a:rPr lang="en-US" sz="12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RExt</a:t>
                      </a:r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RExt Super-High-tier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899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8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7788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899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7788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</a:t>
                      </a:r>
                      <a:r>
                        <a:rPr lang="en-US" sz="12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RExt</a:t>
                      </a:r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</a:t>
                      </a:r>
                      <a:r>
                        <a:rPr lang="en-US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Main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</a:t>
                      </a:r>
                      <a:r>
                        <a:rPr lang="en-US" sz="12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RExt</a:t>
                      </a:r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 </a:t>
                      </a:r>
                      <a:r>
                        <a:rPr lang="en-US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High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899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788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788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899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899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RExt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RExt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899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788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7882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2398737"/>
              </p:ext>
            </p:extLst>
          </p:nvPr>
        </p:nvGraphicFramePr>
        <p:xfrm>
          <a:off x="1066799" y="4072354"/>
          <a:ext cx="7620004" cy="2692886"/>
        </p:xfrm>
        <a:graphic>
          <a:graphicData uri="http://schemas.openxmlformats.org/drawingml/2006/table">
            <a:tbl>
              <a:tblPr/>
              <a:tblGrid>
                <a:gridCol w="913141"/>
                <a:gridCol w="745207"/>
                <a:gridCol w="745207"/>
                <a:gridCol w="745207"/>
                <a:gridCol w="745207"/>
                <a:gridCol w="745207"/>
                <a:gridCol w="745207"/>
                <a:gridCol w="745207"/>
                <a:gridCol w="745207"/>
                <a:gridCol w="745207"/>
              </a:tblGrid>
              <a:tr h="17298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Super-High-tier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</a:t>
                      </a:r>
                      <a:r>
                        <a:rPr lang="en-US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Main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</a:t>
                      </a:r>
                      <a:r>
                        <a:rPr lang="en-US" sz="12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High</a:t>
                      </a:r>
                      <a:endParaRPr lang="en-US" sz="12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3752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2989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37026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Test 2: Performance of CTX </a:t>
            </a:r>
            <a:r>
              <a:rPr lang="en-US" sz="3200" dirty="0" err="1" smtClean="0"/>
              <a:t>Lossy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52400" y="609600"/>
            <a:ext cx="3505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Common Conditions Anchor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52400" y="3733800"/>
            <a:ext cx="40386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New Anchor (D1 + A3)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0976784"/>
              </p:ext>
            </p:extLst>
          </p:nvPr>
        </p:nvGraphicFramePr>
        <p:xfrm>
          <a:off x="1066801" y="990600"/>
          <a:ext cx="7848602" cy="2692886"/>
        </p:xfrm>
        <a:graphic>
          <a:graphicData uri="http://schemas.openxmlformats.org/drawingml/2006/table">
            <a:tbl>
              <a:tblPr/>
              <a:tblGrid>
                <a:gridCol w="940535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</a:tblGrid>
              <a:tr h="151497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RExt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RExt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RExt Super-High-tier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RExt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RExt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RExt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RExt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5960584"/>
              </p:ext>
            </p:extLst>
          </p:nvPr>
        </p:nvGraphicFramePr>
        <p:xfrm>
          <a:off x="1066800" y="4084337"/>
          <a:ext cx="7917101" cy="2692886"/>
        </p:xfrm>
        <a:graphic>
          <a:graphicData uri="http://schemas.openxmlformats.org/drawingml/2006/table">
            <a:tbl>
              <a:tblPr/>
              <a:tblGrid>
                <a:gridCol w="948743"/>
                <a:gridCol w="774262"/>
                <a:gridCol w="774262"/>
                <a:gridCol w="774262"/>
                <a:gridCol w="774262"/>
                <a:gridCol w="774262"/>
                <a:gridCol w="774262"/>
                <a:gridCol w="774262"/>
                <a:gridCol w="774262"/>
                <a:gridCol w="774262"/>
              </a:tblGrid>
              <a:tr h="169351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Super-High-tier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993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51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9351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993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9351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993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9351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9351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993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9351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993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9351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9351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397323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Test 3: Performance of B1 </a:t>
            </a:r>
            <a:r>
              <a:rPr lang="en-US" sz="3200" dirty="0" err="1" smtClean="0"/>
              <a:t>Lossy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52400" y="609600"/>
            <a:ext cx="3505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Common Conditions Anchor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52400" y="3733800"/>
            <a:ext cx="40386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New Anchor (D1 + A3 + CTX)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3052588"/>
              </p:ext>
            </p:extLst>
          </p:nvPr>
        </p:nvGraphicFramePr>
        <p:xfrm>
          <a:off x="914400" y="965811"/>
          <a:ext cx="7924799" cy="2692886"/>
        </p:xfrm>
        <a:graphic>
          <a:graphicData uri="http://schemas.openxmlformats.org/drawingml/2006/table">
            <a:tbl>
              <a:tblPr/>
              <a:tblGrid>
                <a:gridCol w="949664"/>
                <a:gridCol w="775015"/>
                <a:gridCol w="775015"/>
                <a:gridCol w="775015"/>
                <a:gridCol w="775015"/>
                <a:gridCol w="775015"/>
                <a:gridCol w="775015"/>
                <a:gridCol w="775015"/>
                <a:gridCol w="775015"/>
                <a:gridCol w="775015"/>
              </a:tblGrid>
              <a:tr h="151497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RExt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RExt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RExt Super-High-tier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-2.0%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RExt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RExt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RExt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RExt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470796"/>
              </p:ext>
            </p:extLst>
          </p:nvPr>
        </p:nvGraphicFramePr>
        <p:xfrm>
          <a:off x="762000" y="4134634"/>
          <a:ext cx="8077201" cy="2418566"/>
        </p:xfrm>
        <a:graphic>
          <a:graphicData uri="http://schemas.openxmlformats.org/drawingml/2006/table">
            <a:tbl>
              <a:tblPr/>
              <a:tblGrid>
                <a:gridCol w="1072849"/>
                <a:gridCol w="875544"/>
                <a:gridCol w="875544"/>
                <a:gridCol w="875544"/>
                <a:gridCol w="875544"/>
                <a:gridCol w="875544"/>
                <a:gridCol w="875544"/>
                <a:gridCol w="875544"/>
                <a:gridCol w="875544"/>
              </a:tblGrid>
              <a:tr h="82133"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Super-High-tier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60223"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223"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82133">
                <a:tc>
                  <a:txBody>
                    <a:bodyPr/>
                    <a:lstStyle/>
                    <a:p>
                      <a:pPr algn="l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8869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Test 4: Performance of B2 </a:t>
            </a:r>
            <a:r>
              <a:rPr lang="en-US" sz="3200" dirty="0" err="1" smtClean="0"/>
              <a:t>Lossy</a:t>
            </a:r>
            <a:endParaRPr lang="en-US" sz="3200" dirty="0"/>
          </a:p>
        </p:txBody>
      </p:sp>
      <p:sp>
        <p:nvSpPr>
          <p:cNvPr id="6" name="TextBox 5"/>
          <p:cNvSpPr txBox="1"/>
          <p:nvPr/>
        </p:nvSpPr>
        <p:spPr>
          <a:xfrm>
            <a:off x="152400" y="609600"/>
            <a:ext cx="3505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Common Conditions Anchor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52400" y="3733800"/>
            <a:ext cx="40386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Versus New Anchor (D1 + A3 + CTX)</a:t>
            </a:r>
            <a:endParaRPr lang="en-US" sz="16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3345491"/>
              </p:ext>
            </p:extLst>
          </p:nvPr>
        </p:nvGraphicFramePr>
        <p:xfrm>
          <a:off x="914400" y="990600"/>
          <a:ext cx="7848601" cy="2692886"/>
        </p:xfrm>
        <a:graphic>
          <a:graphicData uri="http://schemas.openxmlformats.org/drawingml/2006/table">
            <a:tbl>
              <a:tblPr/>
              <a:tblGrid>
                <a:gridCol w="940534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</a:tblGrid>
              <a:tr h="161886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Super-High-tier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-1.0%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-0.9%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-0.8%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0965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-0.6%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-0.7%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1497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16136755"/>
              </p:ext>
            </p:extLst>
          </p:nvPr>
        </p:nvGraphicFramePr>
        <p:xfrm>
          <a:off x="914400" y="4088914"/>
          <a:ext cx="7848601" cy="2692886"/>
        </p:xfrm>
        <a:graphic>
          <a:graphicData uri="http://schemas.openxmlformats.org/drawingml/2006/table">
            <a:tbl>
              <a:tblPr/>
              <a:tblGrid>
                <a:gridCol w="940534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  <a:gridCol w="767563"/>
              </a:tblGrid>
              <a:tr h="175993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All Intra HE Super-High-tier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86993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5993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75993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993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75993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Random Access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993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5993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-0.4%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5993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993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993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Main-tier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Low delay B HE High-tier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200" b="1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6993">
                <a:tc>
                  <a:txBody>
                    <a:bodyPr/>
                    <a:lstStyle/>
                    <a:p>
                      <a:pPr algn="l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Y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U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V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5993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Class F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0.0%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-0.5%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-0.2%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-0.3%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75993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SC YUV 444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0.1%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0.3%</a:t>
                      </a: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0.3%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0.2%</a:t>
                      </a:r>
                    </a:p>
                  </a:txBody>
                  <a:tcPr marL="9469" marR="9469" marT="9469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469" marR="9469" marT="9469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502808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1287</TotalTime>
  <Words>2605</Words>
  <Application>Microsoft Office PowerPoint</Application>
  <PresentationFormat>On-screen Show (4:3)</PresentationFormat>
  <Paragraphs>1162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BoG on combination of tools in RCE2</vt:lpstr>
      <vt:lpstr>Tools</vt:lpstr>
      <vt:lpstr>Tests</vt:lpstr>
      <vt:lpstr>Experimental Setting</vt:lpstr>
      <vt:lpstr>Tests for lossless</vt:lpstr>
      <vt:lpstr>Test 1: Performance of A3 Lossy</vt:lpstr>
      <vt:lpstr>Test 2: Performance of CTX Lossy</vt:lpstr>
      <vt:lpstr>Test 3: Performance of B1 Lossy</vt:lpstr>
      <vt:lpstr>Test 4: Performance of B2 Lossy</vt:lpstr>
      <vt:lpstr>Test 5: Performance of B3 Lossy</vt:lpstr>
      <vt:lpstr>Comparing B proposals (lossless)</vt:lpstr>
      <vt:lpstr>Comparing B proposals (lossy)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Combination of tools in RCE2</dc:title>
  <dc:creator>Sole Rojals, Joel</dc:creator>
  <cp:lastModifiedBy>Qualcomm User</cp:lastModifiedBy>
  <cp:revision>60</cp:revision>
  <dcterms:created xsi:type="dcterms:W3CDTF">2006-08-16T00:00:00Z</dcterms:created>
  <dcterms:modified xsi:type="dcterms:W3CDTF">2013-08-01T20:16:25Z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AdHocReviewCycleID">
    <vt:i4>-543112660</vt:i4>
  </property>
  <property fmtid="{D5CDD505-2E9C-101B-9397-08002B2CF9AE}" pid="3" name="_NewReviewCycle">
    <vt:lpwstr/>
  </property>
  <property fmtid="{D5CDD505-2E9C-101B-9397-08002B2CF9AE}" pid="4" name="_EmailSubject">
    <vt:lpwstr>Combination of RCE2 proposals</vt:lpwstr>
  </property>
  <property fmtid="{D5CDD505-2E9C-101B-9397-08002B2CF9AE}" pid="5" name="_AuthorEmail">
    <vt:lpwstr>joels@qti.qualcomm.com</vt:lpwstr>
  </property>
  <property fmtid="{D5CDD505-2E9C-101B-9397-08002B2CF9AE}" pid="6" name="_AuthorEmailDisplayName">
    <vt:lpwstr>Sole Rojals, Joel</vt:lpwstr>
  </property>
</Properties>
</file>

<file path=docProps/thumbnail.jpeg>
</file>