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57" r:id="rId5"/>
    <p:sldId id="263" r:id="rId6"/>
    <p:sldId id="265" r:id="rId7"/>
    <p:sldId id="267" r:id="rId8"/>
    <p:sldId id="269" r:id="rId9"/>
    <p:sldId id="271" r:id="rId10"/>
    <p:sldId id="273" r:id="rId11"/>
    <p:sldId id="274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9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BoG</a:t>
            </a:r>
            <a:r>
              <a:rPr lang="en-US" dirty="0" smtClean="0"/>
              <a:t> on combination </a:t>
            </a:r>
            <a:r>
              <a:rPr lang="en-US" dirty="0" smtClean="0"/>
              <a:t>of tools in RCE2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JCTVC-N0388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43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Test 5: Performance of B3 </a:t>
            </a:r>
            <a:r>
              <a:rPr lang="en-US" sz="3200" dirty="0" err="1" smtClean="0"/>
              <a:t>Lossy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09600"/>
            <a:ext cx="350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Versus Common Conditions Anchor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3733800"/>
            <a:ext cx="403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Versus New Anchor (D1 + A3 + CTX)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022493"/>
              </p:ext>
            </p:extLst>
          </p:nvPr>
        </p:nvGraphicFramePr>
        <p:xfrm>
          <a:off x="838197" y="964168"/>
          <a:ext cx="7848603" cy="2693432"/>
        </p:xfrm>
        <a:graphic>
          <a:graphicData uri="http://schemas.openxmlformats.org/drawingml/2006/table">
            <a:tbl>
              <a:tblPr/>
              <a:tblGrid>
                <a:gridCol w="940536"/>
                <a:gridCol w="767563"/>
                <a:gridCol w="767563"/>
                <a:gridCol w="767563"/>
                <a:gridCol w="767563"/>
                <a:gridCol w="767563"/>
                <a:gridCol w="767563"/>
                <a:gridCol w="767563"/>
                <a:gridCol w="767563"/>
                <a:gridCol w="767563"/>
              </a:tblGrid>
              <a:tr h="17831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Main-tier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High-tier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Super-High-tier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946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83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46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831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Main-tier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High-tier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46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3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46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31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Main-tier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High-tier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46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3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31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536088"/>
              </p:ext>
            </p:extLst>
          </p:nvPr>
        </p:nvGraphicFramePr>
        <p:xfrm>
          <a:off x="838200" y="4072354"/>
          <a:ext cx="7848602" cy="2709448"/>
        </p:xfrm>
        <a:graphic>
          <a:graphicData uri="http://schemas.openxmlformats.org/drawingml/2006/table">
            <a:tbl>
              <a:tblPr/>
              <a:tblGrid>
                <a:gridCol w="940535"/>
                <a:gridCol w="767563"/>
                <a:gridCol w="767563"/>
                <a:gridCol w="767563"/>
                <a:gridCol w="767563"/>
                <a:gridCol w="767563"/>
                <a:gridCol w="767563"/>
                <a:gridCol w="767563"/>
                <a:gridCol w="767563"/>
                <a:gridCol w="767563"/>
              </a:tblGrid>
              <a:tr h="1935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Main-tier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High-tier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Super-High-tier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35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53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353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5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35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Main-tier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High-tier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5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53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53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5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5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Main-tier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High-tier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53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53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53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08" marR="9508" marT="95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08" marR="9508" marT="95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08" marR="9508" marT="95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28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Comparing B proposals (lossless)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52046"/>
            <a:ext cx="350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Versus New Anchor (D1 + A3 + CTX)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696327"/>
              </p:ext>
            </p:extLst>
          </p:nvPr>
        </p:nvGraphicFramePr>
        <p:xfrm>
          <a:off x="304800" y="1143000"/>
          <a:ext cx="8458200" cy="1838325"/>
        </p:xfrm>
        <a:graphic>
          <a:graphicData uri="http://schemas.openxmlformats.org/drawingml/2006/table">
            <a:tbl>
              <a:tblPr/>
              <a:tblGrid>
                <a:gridCol w="1367904"/>
                <a:gridCol w="786544"/>
                <a:gridCol w="786544"/>
                <a:gridCol w="790344"/>
                <a:gridCol w="786544"/>
                <a:gridCol w="786544"/>
                <a:gridCol w="790344"/>
                <a:gridCol w="786544"/>
                <a:gridCol w="786544"/>
                <a:gridCol w="790344"/>
              </a:tblGrid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B1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Intra Main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Random Access Main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Low delay B Main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Reference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Reference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Reference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137.6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764333"/>
              </p:ext>
            </p:extLst>
          </p:nvPr>
        </p:nvGraphicFramePr>
        <p:xfrm>
          <a:off x="304798" y="3124200"/>
          <a:ext cx="8534402" cy="1716405"/>
        </p:xfrm>
        <a:graphic>
          <a:graphicData uri="http://schemas.openxmlformats.org/drawingml/2006/table">
            <a:tbl>
              <a:tblPr/>
              <a:tblGrid>
                <a:gridCol w="1380227"/>
                <a:gridCol w="793630"/>
                <a:gridCol w="793630"/>
                <a:gridCol w="797465"/>
                <a:gridCol w="793630"/>
                <a:gridCol w="793630"/>
                <a:gridCol w="797465"/>
                <a:gridCol w="793630"/>
                <a:gridCol w="793630"/>
                <a:gridCol w="797465"/>
              </a:tblGrid>
              <a:tr h="33528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 B2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Intra Main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Random Access Main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Low delay B Main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Reference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Reference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Reference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137.6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362.9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093080"/>
              </p:ext>
            </p:extLst>
          </p:nvPr>
        </p:nvGraphicFramePr>
        <p:xfrm>
          <a:off x="304800" y="5095875"/>
          <a:ext cx="8458202" cy="1533525"/>
        </p:xfrm>
        <a:graphic>
          <a:graphicData uri="http://schemas.openxmlformats.org/drawingml/2006/table">
            <a:tbl>
              <a:tblPr/>
              <a:tblGrid>
                <a:gridCol w="1367903"/>
                <a:gridCol w="786544"/>
                <a:gridCol w="786544"/>
                <a:gridCol w="790345"/>
                <a:gridCol w="786544"/>
                <a:gridCol w="786544"/>
                <a:gridCol w="790345"/>
                <a:gridCol w="786544"/>
                <a:gridCol w="786544"/>
                <a:gridCol w="790345"/>
              </a:tblGrid>
              <a:tr h="28956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n-US" sz="24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B3</a:t>
                      </a:r>
                      <a:endParaRPr kumimoji="0" lang="en-US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Intra Main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Random Access Main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Low delay B Main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compression ratio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Reference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Reference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Reference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137.6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360.8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055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Comparing B proposals (</a:t>
            </a:r>
            <a:r>
              <a:rPr lang="en-GB" sz="3200" dirty="0" err="1" smtClean="0"/>
              <a:t>lossy</a:t>
            </a:r>
            <a:r>
              <a:rPr lang="en-GB" sz="3200" dirty="0" smtClean="0"/>
              <a:t>)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52046"/>
            <a:ext cx="7086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Versus New Anchor (D1 + A3 + CTX): BD-rates for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Luma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only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95400"/>
            <a:ext cx="9039301" cy="12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910544"/>
            <a:ext cx="9039301" cy="12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739344"/>
            <a:ext cx="9039301" cy="12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894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Tools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1481680"/>
              </p:ext>
            </p:extLst>
          </p:nvPr>
        </p:nvGraphicFramePr>
        <p:xfrm>
          <a:off x="457200" y="1600202"/>
          <a:ext cx="8305800" cy="3352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5181600"/>
                <a:gridCol w="1905000"/>
              </a:tblGrid>
              <a:tr h="4789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Test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Proposal</a:t>
                      </a:r>
                      <a:r>
                        <a:rPr lang="en-US" baseline="0" dirty="0" smtClean="0"/>
                        <a:t> #</a:t>
                      </a:r>
                      <a:endParaRPr lang="en-US" dirty="0"/>
                    </a:p>
                  </a:txBody>
                  <a:tcPr/>
                </a:tc>
              </a:tr>
              <a:tr h="478971"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D1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RPDCM</a:t>
                      </a:r>
                      <a:r>
                        <a:rPr lang="en-US" baseline="0" dirty="0" smtClean="0"/>
                        <a:t> extension to </a:t>
                      </a:r>
                      <a:r>
                        <a:rPr lang="en-US" baseline="0" dirty="0" err="1" smtClean="0"/>
                        <a:t>lossy</a:t>
                      </a:r>
                      <a:r>
                        <a:rPr lang="en-US" baseline="0" dirty="0" smtClean="0"/>
                        <a:t> and inter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N0083</a:t>
                      </a:r>
                      <a:endParaRPr lang="en-US" dirty="0"/>
                    </a:p>
                  </a:txBody>
                  <a:tcPr/>
                </a:tc>
              </a:tr>
              <a:tr h="4789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Fast Rice parameter update</a:t>
                      </a:r>
                      <a:r>
                        <a:rPr lang="en-US" baseline="0" dirty="0" smtClean="0"/>
                        <a:t> with max Rice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N0101</a:t>
                      </a:r>
                      <a:endParaRPr lang="en-US" dirty="0"/>
                    </a:p>
                  </a:txBody>
                  <a:tcPr/>
                </a:tc>
              </a:tr>
              <a:tr h="4789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CTX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Constant</a:t>
                      </a:r>
                      <a:r>
                        <a:rPr lang="en-US" baseline="0" dirty="0" smtClean="0"/>
                        <a:t> context for the significance map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N0044</a:t>
                      </a:r>
                      <a:endParaRPr lang="en-US" dirty="0"/>
                    </a:p>
                  </a:txBody>
                  <a:tcPr/>
                </a:tc>
              </a:tr>
              <a:tr h="4789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Residue</a:t>
                      </a:r>
                      <a:r>
                        <a:rPr lang="en-US" baseline="0" dirty="0" smtClean="0"/>
                        <a:t> rotation for 4x4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N0044</a:t>
                      </a:r>
                    </a:p>
                  </a:txBody>
                  <a:tcPr/>
                </a:tc>
              </a:tr>
              <a:tr h="4789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Swapping scans for 4x4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N0096</a:t>
                      </a:r>
                    </a:p>
                  </a:txBody>
                  <a:tcPr/>
                </a:tc>
              </a:tr>
              <a:tr h="4789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Mirroring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N0175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473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Tests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1107855"/>
              </p:ext>
            </p:extLst>
          </p:nvPr>
        </p:nvGraphicFramePr>
        <p:xfrm>
          <a:off x="457200" y="1600202"/>
          <a:ext cx="8305800" cy="3352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2330622"/>
                <a:gridCol w="1555578"/>
                <a:gridCol w="1676400"/>
                <a:gridCol w="1600200"/>
              </a:tblGrid>
              <a:tr h="478971">
                <a:tc>
                  <a:txBody>
                    <a:bodyPr/>
                    <a:lstStyle/>
                    <a:p>
                      <a:r>
                        <a:rPr lang="en-US" dirty="0" smtClean="0"/>
                        <a:t>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Anchor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Run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Run 2</a:t>
                      </a:r>
                      <a:endParaRPr lang="en-US" dirty="0"/>
                    </a:p>
                  </a:txBody>
                  <a:tcPr/>
                </a:tc>
              </a:tr>
              <a:tr h="478971"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Anchor 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D1</a:t>
                      </a:r>
                      <a:r>
                        <a:rPr lang="en-US" baseline="0" dirty="0" smtClean="0"/>
                        <a:t> (=C1 + C2)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RCE2</a:t>
                      </a:r>
                      <a:r>
                        <a:rPr lang="en-US" baseline="0" dirty="0" smtClean="0"/>
                        <a:t> results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  <a:tr h="4789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Test 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D1</a:t>
                      </a:r>
                      <a:r>
                        <a:rPr lang="en-US" baseline="0" dirty="0" smtClean="0"/>
                        <a:t> + A3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Anchor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Qualcomm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BBC</a:t>
                      </a:r>
                      <a:endParaRPr lang="en-US" dirty="0"/>
                    </a:p>
                  </a:txBody>
                  <a:tcPr/>
                </a:tc>
              </a:tr>
              <a:tr h="4789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Test 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D1</a:t>
                      </a:r>
                      <a:r>
                        <a:rPr lang="en-US" baseline="0" dirty="0" smtClean="0"/>
                        <a:t> + A3 + CTX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Qualcomm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MERL</a:t>
                      </a:r>
                      <a:endParaRPr lang="en-US" dirty="0"/>
                    </a:p>
                  </a:txBody>
                  <a:tcPr/>
                </a:tc>
              </a:tr>
              <a:tr h="4789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Test 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D1</a:t>
                      </a:r>
                      <a:r>
                        <a:rPr lang="en-US" baseline="0" dirty="0" smtClean="0"/>
                        <a:t> + A3 + CTX + B1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Blackberry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Microsoft</a:t>
                      </a:r>
                      <a:endParaRPr lang="en-US" dirty="0"/>
                    </a:p>
                  </a:txBody>
                  <a:tcPr/>
                </a:tc>
              </a:tr>
              <a:tr h="4789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Test 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D1</a:t>
                      </a:r>
                      <a:r>
                        <a:rPr lang="en-US" baseline="0" dirty="0" smtClean="0"/>
                        <a:t> + A3 + CTX + B2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Test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MERL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</a:t>
                      </a:r>
                      <a:endParaRPr lang="en-US" dirty="0"/>
                    </a:p>
                  </a:txBody>
                  <a:tcPr/>
                </a:tc>
              </a:tr>
              <a:tr h="4789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Test 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D1</a:t>
                      </a:r>
                      <a:r>
                        <a:rPr lang="en-US" baseline="0" dirty="0" smtClean="0"/>
                        <a:t> + A3 + CTX + B3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Test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BBC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Samsung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251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Experimental Setting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Sequences: Class F, YUV 444 Screen Content</a:t>
            </a:r>
          </a:p>
          <a:p>
            <a:r>
              <a:rPr lang="en-US" sz="2400" dirty="0" smtClean="0"/>
              <a:t>All frames</a:t>
            </a:r>
          </a:p>
          <a:p>
            <a:r>
              <a:rPr lang="en-US" sz="2400" dirty="0" smtClean="0"/>
              <a:t>AI, RA, LD</a:t>
            </a:r>
          </a:p>
          <a:p>
            <a:r>
              <a:rPr lang="en-US" sz="2400" dirty="0" err="1" smtClean="0"/>
              <a:t>Lossy</a:t>
            </a:r>
            <a:r>
              <a:rPr lang="en-US" sz="2400" dirty="0" smtClean="0"/>
              <a:t> &amp; lossless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71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Tests for lossless</a:t>
            </a:r>
            <a:endParaRPr lang="en-US" sz="3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562459"/>
              </p:ext>
            </p:extLst>
          </p:nvPr>
        </p:nvGraphicFramePr>
        <p:xfrm>
          <a:off x="457201" y="1219200"/>
          <a:ext cx="3733801" cy="914400"/>
        </p:xfrm>
        <a:graphic>
          <a:graphicData uri="http://schemas.openxmlformats.org/drawingml/2006/table">
            <a:tbl>
              <a:tblPr/>
              <a:tblGrid>
                <a:gridCol w="1366024"/>
                <a:gridCol w="789259"/>
                <a:gridCol w="789259"/>
                <a:gridCol w="789259"/>
              </a:tblGrid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762000"/>
            <a:ext cx="350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Versus Common Conditions Anchor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9200" y="762000"/>
            <a:ext cx="350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Versus New Anchors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330448"/>
              </p:ext>
            </p:extLst>
          </p:nvPr>
        </p:nvGraphicFramePr>
        <p:xfrm>
          <a:off x="5105400" y="1219200"/>
          <a:ext cx="3657599" cy="914400"/>
        </p:xfrm>
        <a:graphic>
          <a:graphicData uri="http://schemas.openxmlformats.org/drawingml/2006/table">
            <a:tbl>
              <a:tblPr/>
              <a:tblGrid>
                <a:gridCol w="1338146"/>
                <a:gridCol w="773151"/>
                <a:gridCol w="773151"/>
                <a:gridCol w="773151"/>
              </a:tblGrid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Test 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041082"/>
              </p:ext>
            </p:extLst>
          </p:nvPr>
        </p:nvGraphicFramePr>
        <p:xfrm>
          <a:off x="452064" y="2438400"/>
          <a:ext cx="3738936" cy="838200"/>
        </p:xfrm>
        <a:graphic>
          <a:graphicData uri="http://schemas.openxmlformats.org/drawingml/2006/table">
            <a:tbl>
              <a:tblPr/>
              <a:tblGrid>
                <a:gridCol w="1367904"/>
                <a:gridCol w="790344"/>
                <a:gridCol w="790344"/>
                <a:gridCol w="790344"/>
              </a:tblGrid>
              <a:tr h="2794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CTX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955336"/>
              </p:ext>
            </p:extLst>
          </p:nvPr>
        </p:nvGraphicFramePr>
        <p:xfrm>
          <a:off x="5100264" y="2423160"/>
          <a:ext cx="3738936" cy="853440"/>
        </p:xfrm>
        <a:graphic>
          <a:graphicData uri="http://schemas.openxmlformats.org/drawingml/2006/table">
            <a:tbl>
              <a:tblPr/>
              <a:tblGrid>
                <a:gridCol w="1367904"/>
                <a:gridCol w="790344"/>
                <a:gridCol w="790344"/>
                <a:gridCol w="790344"/>
              </a:tblGrid>
              <a:tr h="28448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Test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219126"/>
              </p:ext>
            </p:extLst>
          </p:nvPr>
        </p:nvGraphicFramePr>
        <p:xfrm>
          <a:off x="457200" y="3505200"/>
          <a:ext cx="3779521" cy="838200"/>
        </p:xfrm>
        <a:graphic>
          <a:graphicData uri="http://schemas.openxmlformats.org/drawingml/2006/table">
            <a:tbl>
              <a:tblPr/>
              <a:tblGrid>
                <a:gridCol w="1382752"/>
                <a:gridCol w="798923"/>
                <a:gridCol w="798923"/>
                <a:gridCol w="798923"/>
              </a:tblGrid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838271"/>
              </p:ext>
            </p:extLst>
          </p:nvPr>
        </p:nvGraphicFramePr>
        <p:xfrm>
          <a:off x="5105400" y="3505200"/>
          <a:ext cx="3733799" cy="838200"/>
        </p:xfrm>
        <a:graphic>
          <a:graphicData uri="http://schemas.openxmlformats.org/drawingml/2006/table">
            <a:tbl>
              <a:tblPr/>
              <a:tblGrid>
                <a:gridCol w="1366025"/>
                <a:gridCol w="789258"/>
                <a:gridCol w="789258"/>
                <a:gridCol w="789258"/>
              </a:tblGrid>
              <a:tr h="2873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Test 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924988"/>
              </p:ext>
            </p:extLst>
          </p:nvPr>
        </p:nvGraphicFramePr>
        <p:xfrm>
          <a:off x="457199" y="4648200"/>
          <a:ext cx="3810001" cy="762000"/>
        </p:xfrm>
        <a:graphic>
          <a:graphicData uri="http://schemas.openxmlformats.org/drawingml/2006/table">
            <a:tbl>
              <a:tblPr/>
              <a:tblGrid>
                <a:gridCol w="1393903"/>
                <a:gridCol w="805366"/>
                <a:gridCol w="805366"/>
                <a:gridCol w="805366"/>
              </a:tblGrid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631312"/>
              </p:ext>
            </p:extLst>
          </p:nvPr>
        </p:nvGraphicFramePr>
        <p:xfrm>
          <a:off x="5105400" y="4648200"/>
          <a:ext cx="3772622" cy="762000"/>
        </p:xfrm>
        <a:graphic>
          <a:graphicData uri="http://schemas.openxmlformats.org/drawingml/2006/table">
            <a:tbl>
              <a:tblPr/>
              <a:tblGrid>
                <a:gridCol w="1380227"/>
                <a:gridCol w="797465"/>
                <a:gridCol w="797465"/>
                <a:gridCol w="797465"/>
              </a:tblGrid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Test 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566015"/>
              </p:ext>
            </p:extLst>
          </p:nvPr>
        </p:nvGraphicFramePr>
        <p:xfrm>
          <a:off x="457200" y="5715579"/>
          <a:ext cx="3700161" cy="761421"/>
        </p:xfrm>
        <a:graphic>
          <a:graphicData uri="http://schemas.openxmlformats.org/drawingml/2006/table">
            <a:tbl>
              <a:tblPr/>
              <a:tblGrid>
                <a:gridCol w="1353717"/>
                <a:gridCol w="782148"/>
                <a:gridCol w="782148"/>
                <a:gridCol w="782148"/>
              </a:tblGrid>
              <a:tr h="25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80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4797"/>
              </p:ext>
            </p:extLst>
          </p:nvPr>
        </p:nvGraphicFramePr>
        <p:xfrm>
          <a:off x="5105400" y="5715000"/>
          <a:ext cx="3733800" cy="762000"/>
        </p:xfrm>
        <a:graphic>
          <a:graphicData uri="http://schemas.openxmlformats.org/drawingml/2006/table">
            <a:tbl>
              <a:tblPr/>
              <a:tblGrid>
                <a:gridCol w="1366023"/>
                <a:gridCol w="789259"/>
                <a:gridCol w="789259"/>
                <a:gridCol w="789259"/>
              </a:tblGrid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Test 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983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Test 1: Performance of A3 </a:t>
            </a:r>
            <a:r>
              <a:rPr lang="en-US" sz="3200" dirty="0" err="1" smtClean="0"/>
              <a:t>Lossy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09600"/>
            <a:ext cx="350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Versus Common Conditions Anchor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3733800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Versus New Anchor (D1)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14151"/>
              </p:ext>
            </p:extLst>
          </p:nvPr>
        </p:nvGraphicFramePr>
        <p:xfrm>
          <a:off x="1066800" y="964714"/>
          <a:ext cx="7536104" cy="2692886"/>
        </p:xfrm>
        <a:graphic>
          <a:graphicData uri="http://schemas.openxmlformats.org/drawingml/2006/table">
            <a:tbl>
              <a:tblPr/>
              <a:tblGrid>
                <a:gridCol w="903086"/>
                <a:gridCol w="737002"/>
                <a:gridCol w="737002"/>
                <a:gridCol w="737002"/>
                <a:gridCol w="737002"/>
                <a:gridCol w="737002"/>
                <a:gridCol w="737002"/>
                <a:gridCol w="737002"/>
                <a:gridCol w="737002"/>
                <a:gridCol w="737002"/>
              </a:tblGrid>
              <a:tr h="17788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RExt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RExt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RExt Super-High-tier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8999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8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788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999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788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RExt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Main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RExt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High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999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88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88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999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999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RExt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RExt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999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88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88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398737"/>
              </p:ext>
            </p:extLst>
          </p:nvPr>
        </p:nvGraphicFramePr>
        <p:xfrm>
          <a:off x="1066799" y="4072354"/>
          <a:ext cx="7620004" cy="2692886"/>
        </p:xfrm>
        <a:graphic>
          <a:graphicData uri="http://schemas.openxmlformats.org/drawingml/2006/table">
            <a:tbl>
              <a:tblPr/>
              <a:tblGrid>
                <a:gridCol w="913141"/>
                <a:gridCol w="745207"/>
                <a:gridCol w="745207"/>
                <a:gridCol w="745207"/>
                <a:gridCol w="745207"/>
                <a:gridCol w="745207"/>
                <a:gridCol w="745207"/>
                <a:gridCol w="745207"/>
                <a:gridCol w="745207"/>
                <a:gridCol w="745207"/>
              </a:tblGrid>
              <a:tr h="172989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Super-High-tier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989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989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989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Main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High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75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989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989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989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702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Test 2: Performance of CTX </a:t>
            </a:r>
            <a:r>
              <a:rPr lang="en-US" sz="3200" dirty="0" err="1" smtClean="0"/>
              <a:t>Lossy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09600"/>
            <a:ext cx="350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Versus Common Conditions Anchor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3733800"/>
            <a:ext cx="403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Versus New Anchor (D1 + A3)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976784"/>
              </p:ext>
            </p:extLst>
          </p:nvPr>
        </p:nvGraphicFramePr>
        <p:xfrm>
          <a:off x="1066801" y="990600"/>
          <a:ext cx="7848602" cy="2692886"/>
        </p:xfrm>
        <a:graphic>
          <a:graphicData uri="http://schemas.openxmlformats.org/drawingml/2006/table">
            <a:tbl>
              <a:tblPr/>
              <a:tblGrid>
                <a:gridCol w="940535"/>
                <a:gridCol w="767563"/>
                <a:gridCol w="767563"/>
                <a:gridCol w="767563"/>
                <a:gridCol w="767563"/>
                <a:gridCol w="767563"/>
                <a:gridCol w="767563"/>
                <a:gridCol w="767563"/>
                <a:gridCol w="767563"/>
                <a:gridCol w="767563"/>
              </a:tblGrid>
              <a:tr h="15149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RExt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RExt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RExt Super-High-tier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RExt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RExt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RExt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RExt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960584"/>
              </p:ext>
            </p:extLst>
          </p:nvPr>
        </p:nvGraphicFramePr>
        <p:xfrm>
          <a:off x="1066800" y="4084337"/>
          <a:ext cx="7917101" cy="2692886"/>
        </p:xfrm>
        <a:graphic>
          <a:graphicData uri="http://schemas.openxmlformats.org/drawingml/2006/table">
            <a:tbl>
              <a:tblPr/>
              <a:tblGrid>
                <a:gridCol w="948743"/>
                <a:gridCol w="774262"/>
                <a:gridCol w="774262"/>
                <a:gridCol w="774262"/>
                <a:gridCol w="774262"/>
                <a:gridCol w="774262"/>
                <a:gridCol w="774262"/>
                <a:gridCol w="774262"/>
                <a:gridCol w="774262"/>
                <a:gridCol w="774262"/>
              </a:tblGrid>
              <a:tr h="16935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Super-High-tier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93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3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935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3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3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35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93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35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73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Test 3: Performance of B1 </a:t>
            </a:r>
            <a:r>
              <a:rPr lang="en-US" sz="3200" dirty="0" err="1" smtClean="0"/>
              <a:t>Lossy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09600"/>
            <a:ext cx="350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Versus Common Conditions Anchor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3733800"/>
            <a:ext cx="403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Versus New Anchor (D1 + A3 + CTX)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052588"/>
              </p:ext>
            </p:extLst>
          </p:nvPr>
        </p:nvGraphicFramePr>
        <p:xfrm>
          <a:off x="914400" y="965811"/>
          <a:ext cx="7924799" cy="2692886"/>
        </p:xfrm>
        <a:graphic>
          <a:graphicData uri="http://schemas.openxmlformats.org/drawingml/2006/table">
            <a:tbl>
              <a:tblPr/>
              <a:tblGrid>
                <a:gridCol w="949664"/>
                <a:gridCol w="775015"/>
                <a:gridCol w="775015"/>
                <a:gridCol w="775015"/>
                <a:gridCol w="775015"/>
                <a:gridCol w="775015"/>
                <a:gridCol w="775015"/>
                <a:gridCol w="775015"/>
                <a:gridCol w="775015"/>
                <a:gridCol w="775015"/>
              </a:tblGrid>
              <a:tr h="15149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RExt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RExt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RExt Super-High-tier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-2.1%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RExt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RExt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RExt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RExt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70796"/>
              </p:ext>
            </p:extLst>
          </p:nvPr>
        </p:nvGraphicFramePr>
        <p:xfrm>
          <a:off x="762000" y="4134634"/>
          <a:ext cx="8077201" cy="2418566"/>
        </p:xfrm>
        <a:graphic>
          <a:graphicData uri="http://schemas.openxmlformats.org/drawingml/2006/table">
            <a:tbl>
              <a:tblPr/>
              <a:tblGrid>
                <a:gridCol w="1072849"/>
                <a:gridCol w="875544"/>
                <a:gridCol w="875544"/>
                <a:gridCol w="875544"/>
                <a:gridCol w="875544"/>
                <a:gridCol w="875544"/>
                <a:gridCol w="875544"/>
                <a:gridCol w="875544"/>
                <a:gridCol w="875544"/>
              </a:tblGrid>
              <a:tr h="82133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Super-High-tier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2133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21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133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0223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133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1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1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133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223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133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1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1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886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Test 4: Performance of B2 </a:t>
            </a:r>
            <a:r>
              <a:rPr lang="en-US" sz="3200" dirty="0" err="1" smtClean="0"/>
              <a:t>Lossy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09600"/>
            <a:ext cx="350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Versus Common Conditions Anchor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3733800"/>
            <a:ext cx="403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Versus New Anchor (D1 + A3 + CTX)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345491"/>
              </p:ext>
            </p:extLst>
          </p:nvPr>
        </p:nvGraphicFramePr>
        <p:xfrm>
          <a:off x="914400" y="990600"/>
          <a:ext cx="7848601" cy="2692886"/>
        </p:xfrm>
        <a:graphic>
          <a:graphicData uri="http://schemas.openxmlformats.org/drawingml/2006/table">
            <a:tbl>
              <a:tblPr/>
              <a:tblGrid>
                <a:gridCol w="940534"/>
                <a:gridCol w="767563"/>
                <a:gridCol w="767563"/>
                <a:gridCol w="767563"/>
                <a:gridCol w="767563"/>
                <a:gridCol w="767563"/>
                <a:gridCol w="767563"/>
                <a:gridCol w="767563"/>
                <a:gridCol w="767563"/>
                <a:gridCol w="767563"/>
              </a:tblGrid>
              <a:tr h="16188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Super-High-tier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6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136755"/>
              </p:ext>
            </p:extLst>
          </p:nvPr>
        </p:nvGraphicFramePr>
        <p:xfrm>
          <a:off x="914400" y="4088914"/>
          <a:ext cx="7848601" cy="2692886"/>
        </p:xfrm>
        <a:graphic>
          <a:graphicData uri="http://schemas.openxmlformats.org/drawingml/2006/table">
            <a:tbl>
              <a:tblPr/>
              <a:tblGrid>
                <a:gridCol w="940534"/>
                <a:gridCol w="767563"/>
                <a:gridCol w="767563"/>
                <a:gridCol w="767563"/>
                <a:gridCol w="767563"/>
                <a:gridCol w="767563"/>
                <a:gridCol w="767563"/>
                <a:gridCol w="767563"/>
                <a:gridCol w="767563"/>
                <a:gridCol w="767563"/>
              </a:tblGrid>
              <a:tr h="17599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Super-High-tier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99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99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599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99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99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99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Main-tier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High-tier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99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469" marR="9469" marT="94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469" marR="9469" marT="94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28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1287</TotalTime>
  <Words>2605</Words>
  <Application>Microsoft Office PowerPoint</Application>
  <PresentationFormat>On-screen Show (4:3)</PresentationFormat>
  <Paragraphs>1162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BoG on combination of tools in RCE2</vt:lpstr>
      <vt:lpstr>Tools</vt:lpstr>
      <vt:lpstr>Tests</vt:lpstr>
      <vt:lpstr>Experimental Setting</vt:lpstr>
      <vt:lpstr>Tests for lossless</vt:lpstr>
      <vt:lpstr>Test 1: Performance of A3 Lossy</vt:lpstr>
      <vt:lpstr>Test 2: Performance of CTX Lossy</vt:lpstr>
      <vt:lpstr>Test 3: Performance of B1 Lossy</vt:lpstr>
      <vt:lpstr>Test 4: Performance of B2 Lossy</vt:lpstr>
      <vt:lpstr>Test 5: Performance of B3 Lossy</vt:lpstr>
      <vt:lpstr>Comparing B proposals (lossless)</vt:lpstr>
      <vt:lpstr>Comparing B proposals (lossy)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Combination of tools in RCE2</dc:title>
  <dc:creator>Sole Rojals, Joel</dc:creator>
  <cp:lastModifiedBy>Qualcomm User</cp:lastModifiedBy>
  <cp:revision>60</cp:revision>
  <dcterms:created xsi:type="dcterms:W3CDTF">2006-08-16T00:00:00Z</dcterms:created>
  <dcterms:modified xsi:type="dcterms:W3CDTF">2013-08-01T20:16:25Z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-543112660</vt:i4>
  </property>
  <property fmtid="{D5CDD505-2E9C-101B-9397-08002B2CF9AE}" pid="3" name="_NewReviewCycle">
    <vt:lpwstr/>
  </property>
  <property fmtid="{D5CDD505-2E9C-101B-9397-08002B2CF9AE}" pid="4" name="_EmailSubject">
    <vt:lpwstr>Combination of RCE2 proposals</vt:lpwstr>
  </property>
  <property fmtid="{D5CDD505-2E9C-101B-9397-08002B2CF9AE}" pid="5" name="_AuthorEmail">
    <vt:lpwstr>joels@qti.qualcomm.com</vt:lpwstr>
  </property>
  <property fmtid="{D5CDD505-2E9C-101B-9397-08002B2CF9AE}" pid="6" name="_AuthorEmailDisplayName">
    <vt:lpwstr>Sole Rojals, Joel</vt:lpwstr>
  </property>
</Properties>
</file>