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B8B8"/>
    <a:srgbClr val="6D5047"/>
    <a:srgbClr val="A8B5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6" autoAdjust="0"/>
    <p:restoredTop sz="94660"/>
  </p:normalViewPr>
  <p:slideViewPr>
    <p:cSldViewPr>
      <p:cViewPr varScale="1">
        <p:scale>
          <a:sx n="82" d="100"/>
          <a:sy n="82" d="100"/>
        </p:scale>
        <p:origin x="-1464" y="-112"/>
      </p:cViewPr>
      <p:guideLst>
        <p:guide orient="horz" pos="22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886BC-D6FA-432E-8229-C900A3CC2B28}" type="datetimeFigureOut">
              <a:rPr lang="fr-FR" smtClean="0"/>
              <a:t>30/07/13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61DF1-DA3B-4BE7-996B-D3A5EFCFD60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468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3140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63888" y="2492896"/>
            <a:ext cx="5112568" cy="1362075"/>
          </a:xfrm>
        </p:spPr>
        <p:txBody>
          <a:bodyPr anchor="t">
            <a:normAutofit/>
          </a:bodyPr>
          <a:lstStyle>
            <a:lvl1pPr algn="l">
              <a:defRPr sz="3600" b="1" cap="none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563888" y="3933057"/>
            <a:ext cx="5112568" cy="1296144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B8B8B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7863-930D-42FA-80F6-DDE35BA177D3}" type="datetime1">
              <a:rPr lang="fr-FR" smtClean="0"/>
              <a:t>30/07/13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1540572" cy="201622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5805263"/>
            <a:ext cx="9144000" cy="1075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3527914" y="5445224"/>
            <a:ext cx="1874777" cy="2880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5402691" y="5445224"/>
            <a:ext cx="1874777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7277468" y="5445224"/>
            <a:ext cx="1874777" cy="288032"/>
          </a:xfrm>
          <a:prstGeom prst="rect">
            <a:avLst/>
          </a:prstGeom>
          <a:solidFill>
            <a:srgbClr val="6D5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6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42686" y="1556793"/>
            <a:ext cx="7211144" cy="403244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910F-76B6-4C2B-BC78-52D9610CF63E}" type="datetime1">
              <a:rPr lang="fr-FR" smtClean="0"/>
              <a:t>30/07/13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02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433467"/>
          </a:xfrm>
        </p:spPr>
        <p:txBody>
          <a:bodyPr vert="eaVert"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433467"/>
          </a:xfrm>
        </p:spPr>
        <p:txBody>
          <a:bodyPr vert="eaVert"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2D158-91E0-4000-980E-7553DFDAF16F}" type="datetime1">
              <a:rPr lang="fr-FR" smtClean="0"/>
              <a:t>30/07/13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r-FR" smtClean="0"/>
              <a:t>Modèle de présentation Télécom ParisTech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13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ge 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91880" y="2348880"/>
            <a:ext cx="4966320" cy="1251570"/>
          </a:xfrm>
        </p:spPr>
        <p:txBody>
          <a:bodyPr anchor="t"/>
          <a:lstStyle>
            <a:lvl1pPr>
              <a:defRPr>
                <a:solidFill>
                  <a:srgbClr val="6D5047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91880" y="3886200"/>
            <a:ext cx="4968552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B8B8B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527914" y="1844824"/>
            <a:ext cx="1874777" cy="2880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5402691" y="1844824"/>
            <a:ext cx="1874777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7277468" y="1844824"/>
            <a:ext cx="1874777" cy="288032"/>
          </a:xfrm>
          <a:prstGeom prst="rect">
            <a:avLst/>
          </a:prstGeom>
          <a:solidFill>
            <a:srgbClr val="6D5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361501"/>
            <a:ext cx="2051720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25F4-B268-42E8-A7A4-B8F206EF4EB7}" type="datetime1">
              <a:rPr lang="fr-FR" smtClean="0"/>
              <a:t>30/07/13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r-FR" dirty="0" smtClean="0"/>
              <a:t>ANSM @ Telecom ParisTech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025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F25F4-B268-42E8-A7A4-B8F206EF4EB7}" type="datetime1">
              <a:rPr lang="fr-FR" smtClean="0"/>
              <a:t>30/07/13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9841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148-4D57-42A8-BE77-B1C13CA2346E}" type="datetime1">
              <a:rPr lang="fr-FR" smtClean="0"/>
              <a:t>30/07/13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21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6CECE-AB40-4F41-A184-DF300FBB0ADE}" type="datetime1">
              <a:rPr lang="fr-FR" smtClean="0"/>
              <a:t>30/07/13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4771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53D23-01A4-4782-B4A9-7DBC6FE6F350}" type="datetime1">
              <a:rPr lang="fr-FR" smtClean="0"/>
              <a:t>30/07/13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439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C0A8-60EC-40C8-88FB-F868C63CBC03}" type="datetime1">
              <a:rPr lang="fr-FR" smtClean="0"/>
              <a:t>30/07/13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r-FR" smtClean="0"/>
              <a:t>Modèle de présentation Télécom ParisTech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51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273050"/>
            <a:ext cx="1989857" cy="7796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48574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3DF0-625E-4FE4-98C6-AC1CB343744C}" type="datetime1">
              <a:rPr lang="fr-FR" smtClean="0"/>
              <a:t>30/07/13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141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7B8A-39B4-4171-B1E5-50825526ECF3}" type="datetime1">
              <a:rPr lang="fr-FR" smtClean="0"/>
              <a:t>30/07/13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Modèle de présentation Télécom ParisTech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5595-61AE-4AA6-B423-33EDBD1DAE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441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384053"/>
            <a:ext cx="1402632" cy="3600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4067944" y="6384053"/>
            <a:ext cx="4104456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66" y="6381328"/>
            <a:ext cx="533086" cy="360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  <a:effectLst/>
              </a:defRPr>
            </a:lvl1pPr>
          </a:lstStyle>
          <a:p>
            <a:fld id="{3A5F5595-61AE-4AA6-B423-33EDBD1DAE1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5656" y="428"/>
            <a:ext cx="7211144" cy="11243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2686" y="1556792"/>
            <a:ext cx="72111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552" y="6381328"/>
            <a:ext cx="870010" cy="360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B8EF25F4-B268-42E8-A7A4-B8F206EF4EB7}" type="datetime1">
              <a:rPr lang="fr-FR" smtClean="0"/>
              <a:t>30/07/13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67944" y="6381328"/>
            <a:ext cx="4104456" cy="360000"/>
          </a:xfrm>
          <a:prstGeom prst="rect">
            <a:avLst/>
          </a:prstGeom>
          <a:noFill/>
        </p:spPr>
        <p:txBody>
          <a:bodyPr vert="horz" lIns="91440" tIns="45720" rIns="14400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algn="r"/>
            <a:r>
              <a:rPr lang="fr-FR" dirty="0" smtClean="0"/>
              <a:t>ANSM @ Telecom ParisTech</a:t>
            </a:r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92696"/>
            <a:ext cx="467544" cy="3600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467544" y="692696"/>
            <a:ext cx="467544" cy="360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935088" y="692696"/>
            <a:ext cx="467544" cy="360040"/>
          </a:xfrm>
          <a:prstGeom prst="rect">
            <a:avLst/>
          </a:prstGeom>
          <a:solidFill>
            <a:srgbClr val="6D5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1475656" y="6381328"/>
            <a:ext cx="2520280" cy="360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Telecom ParisTech</a:t>
            </a:r>
            <a:endParaRPr lang="fr-FR" sz="1000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042676"/>
            <a:ext cx="719724" cy="71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4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00000"/>
        <a:buFont typeface="Wingdings" pitchFamily="2" charset="2"/>
        <a:buChar char="n"/>
        <a:defRPr sz="2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Clr>
          <a:srgbClr val="6D5047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─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nix.int-evry.fr/jct/doc_end_user/documents/14_Vienna/wg11/JCTVC-N0378-v1.zi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u="sng" dirty="0">
                <a:hlinkClick r:id="rId2"/>
              </a:rPr>
              <a:t>JCTVC-</a:t>
            </a:r>
            <a:r>
              <a:rPr lang="fr-FR" u="sng" dirty="0" smtClean="0">
                <a:hlinkClick r:id="rId2"/>
              </a:rPr>
              <a:t>N0378</a:t>
            </a:r>
            <a:r>
              <a:rPr lang="fr-FR" u="sng" dirty="0"/>
              <a:t> </a:t>
            </a:r>
            <a:r>
              <a:rPr lang="fr-FR" u="sng" dirty="0" smtClean="0"/>
              <a:t>- m30303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Clarifications </a:t>
            </a:r>
            <a:r>
              <a:rPr lang="en-US" b="1" dirty="0"/>
              <a:t>on HEVC VCL NALU order</a:t>
            </a: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3648" y="4988768"/>
            <a:ext cx="6912768" cy="1752600"/>
          </a:xfrm>
        </p:spPr>
        <p:txBody>
          <a:bodyPr>
            <a:normAutofit/>
          </a:bodyPr>
          <a:lstStyle/>
          <a:p>
            <a:r>
              <a:rPr lang="fr-FR" dirty="0"/>
              <a:t>Jean Le </a:t>
            </a:r>
            <a:r>
              <a:rPr lang="fr-FR" dirty="0" err="1"/>
              <a:t>Feuvre</a:t>
            </a:r>
            <a:r>
              <a:rPr lang="fr-FR" dirty="0"/>
              <a:t>, Mickael Raulet, Cyril </a:t>
            </a:r>
            <a:r>
              <a:rPr lang="fr-FR" dirty="0" err="1" smtClean="0"/>
              <a:t>Concolato</a:t>
            </a:r>
            <a:endParaRPr lang="fr-FR" dirty="0" smtClean="0"/>
          </a:p>
          <a:p>
            <a:r>
              <a:rPr lang="fr-FR" dirty="0" smtClean="0"/>
              <a:t>Telecom </a:t>
            </a:r>
            <a:r>
              <a:rPr lang="fr-FR" dirty="0" err="1" smtClean="0"/>
              <a:t>ParisTech</a:t>
            </a:r>
            <a:r>
              <a:rPr lang="fr-FR" dirty="0" smtClean="0"/>
              <a:t>, IETR/INSA Rennes</a:t>
            </a:r>
          </a:p>
          <a:p>
            <a:r>
              <a:rPr lang="fr-FR" dirty="0" smtClean="0"/>
              <a:t>105th meeting</a:t>
            </a:r>
            <a:endParaRPr lang="fr-FR" dirty="0"/>
          </a:p>
        </p:txBody>
      </p:sp>
      <p:grpSp>
        <p:nvGrpSpPr>
          <p:cNvPr id="6" name="Grouper 5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956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Decoding: </a:t>
            </a:r>
            <a:r>
              <a:rPr lang="en-US" dirty="0" err="1" smtClean="0"/>
              <a:t>OpenHEVC</a:t>
            </a:r>
            <a:endParaRPr lang="en-US" dirty="0" smtClean="0"/>
          </a:p>
          <a:p>
            <a:pPr lvl="1"/>
            <a:r>
              <a:rPr lang="en-US" dirty="0" smtClean="0"/>
              <a:t>Transport and Playback: GPAC</a:t>
            </a:r>
          </a:p>
          <a:p>
            <a:r>
              <a:rPr lang="en-US" dirty="0" smtClean="0"/>
              <a:t>Issues found</a:t>
            </a:r>
          </a:p>
          <a:p>
            <a:pPr lvl="1"/>
            <a:r>
              <a:rPr lang="en-US" dirty="0" smtClean="0"/>
              <a:t>Frame change detection 	</a:t>
            </a:r>
          </a:p>
          <a:p>
            <a:pPr lvl="2"/>
            <a:r>
              <a:rPr lang="en-US" dirty="0" smtClean="0"/>
              <a:t>in </a:t>
            </a:r>
            <a:r>
              <a:rPr lang="en-US" dirty="0" err="1" smtClean="0"/>
              <a:t>lossy</a:t>
            </a:r>
            <a:r>
              <a:rPr lang="en-US" dirty="0" smtClean="0"/>
              <a:t> environments </a:t>
            </a:r>
          </a:p>
          <a:p>
            <a:pPr lvl="2"/>
            <a:r>
              <a:rPr lang="en-US" dirty="0" smtClean="0"/>
              <a:t>low-delay cases</a:t>
            </a:r>
          </a:p>
          <a:p>
            <a:pPr lvl="1"/>
            <a:r>
              <a:rPr lang="en-US" dirty="0" smtClean="0"/>
              <a:t>Independent </a:t>
            </a:r>
            <a:r>
              <a:rPr lang="en-US" dirty="0"/>
              <a:t>tiles and slices </a:t>
            </a:r>
            <a:r>
              <a:rPr lang="en-US" dirty="0" smtClean="0"/>
              <a:t>transport</a:t>
            </a:r>
            <a:endParaRPr lang="en-US" dirty="0">
              <a:effectLst/>
            </a:endParaRPr>
          </a:p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Nothing is broken (good news !)</a:t>
            </a:r>
          </a:p>
          <a:p>
            <a:pPr lvl="1"/>
            <a:r>
              <a:rPr lang="en-US" dirty="0" smtClean="0"/>
              <a:t>Clarification </a:t>
            </a:r>
            <a:r>
              <a:rPr lang="en-US" dirty="0"/>
              <a:t>of clause </a:t>
            </a:r>
            <a:r>
              <a:rPr lang="en-US" dirty="0" smtClean="0"/>
              <a:t>7.4.2.4.5</a:t>
            </a:r>
          </a:p>
          <a:p>
            <a:pPr marL="0" indent="0">
              <a:buNone/>
            </a:pPr>
            <a:r>
              <a:rPr lang="fr-FR" dirty="0" smtClean="0">
                <a:effectLst/>
              </a:rPr>
              <a:t> </a:t>
            </a:r>
            <a:endParaRPr lang="fr-FR" dirty="0"/>
          </a:p>
        </p:txBody>
      </p:sp>
      <p:grpSp>
        <p:nvGrpSpPr>
          <p:cNvPr id="4" name="Grouper 3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1663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Frame boundary detection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/>
              <a:t>Using </a:t>
            </a:r>
            <a:r>
              <a:rPr lang="fr-FR" i="1" dirty="0" err="1" smtClean="0"/>
              <a:t>first_slice_segment_in_pic_flag</a:t>
            </a:r>
            <a:endParaRPr lang="fr-FR" i="1" dirty="0"/>
          </a:p>
          <a:p>
            <a:pPr lvl="1"/>
            <a:r>
              <a:rPr lang="en-US" dirty="0"/>
              <a:t>“</a:t>
            </a:r>
            <a:r>
              <a:rPr lang="fr-FR" dirty="0"/>
              <a:t>The first VCL NAL unit of the </a:t>
            </a:r>
            <a:r>
              <a:rPr lang="fr-FR" dirty="0" err="1"/>
              <a:t>coded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shall</a:t>
            </a:r>
            <a:r>
              <a:rPr lang="fr-FR" dirty="0"/>
              <a:t> have </a:t>
            </a:r>
            <a:r>
              <a:rPr lang="fr-FR" dirty="0" err="1"/>
              <a:t>first_slice_segment_in_pic_flag</a:t>
            </a:r>
            <a:r>
              <a:rPr lang="fr-FR" dirty="0"/>
              <a:t> </a:t>
            </a:r>
            <a:r>
              <a:rPr lang="fr-FR" dirty="0" err="1"/>
              <a:t>equal</a:t>
            </a:r>
            <a:r>
              <a:rPr lang="fr-FR" dirty="0"/>
              <a:t> to 1. </a:t>
            </a:r>
            <a:r>
              <a:rPr lang="en-US" dirty="0"/>
              <a:t>”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decoder cannot rely on the </a:t>
            </a:r>
            <a:r>
              <a:rPr lang="en-US" dirty="0" smtClean="0"/>
              <a:t>clause since packet carrying this flag can be lost</a:t>
            </a:r>
          </a:p>
          <a:p>
            <a:pPr lvl="1"/>
            <a:r>
              <a:rPr lang="en-US" dirty="0" smtClean="0"/>
              <a:t>a decoder has to read one extra slice header</a:t>
            </a:r>
          </a:p>
          <a:p>
            <a:pPr lvl="2"/>
            <a:r>
              <a:rPr lang="en-US" dirty="0" smtClean="0"/>
              <a:t>Extra delay of one frame</a:t>
            </a:r>
          </a:p>
          <a:p>
            <a:r>
              <a:rPr lang="en-US" i="1" dirty="0" smtClean="0"/>
              <a:t>Using AU </a:t>
            </a:r>
            <a:r>
              <a:rPr lang="en-US" i="1" dirty="0" err="1" smtClean="0"/>
              <a:t>Delim</a:t>
            </a:r>
            <a:endParaRPr lang="en-US" i="1" dirty="0" smtClean="0"/>
          </a:p>
          <a:p>
            <a:pPr lvl="1"/>
            <a:r>
              <a:rPr lang="en-US" dirty="0" smtClean="0"/>
              <a:t>Same limitations</a:t>
            </a:r>
            <a:endParaRPr lang="en-US" i="1" dirty="0" smtClean="0"/>
          </a:p>
          <a:p>
            <a:r>
              <a:rPr lang="en-US" i="1" dirty="0" smtClean="0"/>
              <a:t>Using </a:t>
            </a:r>
            <a:r>
              <a:rPr lang="en-US" i="1" dirty="0" smtClean="0">
                <a:effectLst/>
              </a:rPr>
              <a:t>POC</a:t>
            </a:r>
          </a:p>
          <a:p>
            <a:pPr lvl="1">
              <a:buFontTx/>
              <a:buChar char="-"/>
            </a:pPr>
            <a:r>
              <a:rPr lang="en-US" dirty="0" smtClean="0"/>
              <a:t>POC diff allows frame change detection</a:t>
            </a:r>
          </a:p>
          <a:p>
            <a:pPr lvl="1">
              <a:buFontTx/>
              <a:buChar char="-"/>
            </a:pPr>
            <a:r>
              <a:rPr lang="en-US" dirty="0" smtClean="0"/>
              <a:t>BUT </a:t>
            </a:r>
            <a:r>
              <a:rPr lang="en-US" b="1" dirty="0" smtClean="0"/>
              <a:t>not for 2 consecutives IDR</a:t>
            </a:r>
          </a:p>
          <a:p>
            <a:pPr lvl="2">
              <a:buFontTx/>
              <a:buChar char="-"/>
            </a:pPr>
            <a:r>
              <a:rPr lang="en-US" dirty="0" smtClean="0"/>
              <a:t>POC reset to 0 at each IDR …</a:t>
            </a:r>
          </a:p>
          <a:p>
            <a:pPr>
              <a:buFontTx/>
              <a:buChar char="-"/>
            </a:pPr>
            <a:endParaRPr lang="en-US" b="1" dirty="0" smtClean="0"/>
          </a:p>
        </p:txBody>
      </p:sp>
      <p:grpSp>
        <p:nvGrpSpPr>
          <p:cNvPr id="4" name="Grouper 3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93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Frame boundary detection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 layer signaling</a:t>
            </a:r>
          </a:p>
          <a:p>
            <a:pPr lvl="1"/>
            <a:r>
              <a:rPr lang="en-US" dirty="0" smtClean="0"/>
              <a:t>Explicit AU framing </a:t>
            </a:r>
          </a:p>
          <a:p>
            <a:pPr lvl="2"/>
            <a:r>
              <a:rPr lang="en-US" dirty="0" smtClean="0"/>
              <a:t>ISOBMFF, MPEG-2 TS PES, RTP Marker bit</a:t>
            </a:r>
          </a:p>
          <a:p>
            <a:pPr lvl="1"/>
            <a:r>
              <a:rPr lang="en-US" dirty="0" smtClean="0"/>
              <a:t>Implicit AU detection</a:t>
            </a:r>
          </a:p>
          <a:p>
            <a:pPr lvl="2"/>
            <a:r>
              <a:rPr lang="en-US" dirty="0" smtClean="0"/>
              <a:t>RTP or MPEG-2 diff in PTS</a:t>
            </a:r>
          </a:p>
          <a:p>
            <a:pPr lvl="2"/>
            <a:r>
              <a:rPr lang="en-US" dirty="0" smtClean="0"/>
              <a:t>May induce some latency</a:t>
            </a:r>
          </a:p>
          <a:p>
            <a:r>
              <a:rPr lang="en-US" dirty="0" smtClean="0"/>
              <a:t>Clarify Solution for low latency decoder</a:t>
            </a:r>
          </a:p>
          <a:p>
            <a:pPr marL="457200" lvl="1" indent="0">
              <a:buNone/>
            </a:pPr>
            <a:r>
              <a:rPr lang="fr-FR" dirty="0" smtClean="0"/>
              <a:t>«</a:t>
            </a:r>
            <a:r>
              <a:rPr lang="fr-FR" i="1" dirty="0" smtClean="0"/>
              <a:t> </a:t>
            </a:r>
            <a:r>
              <a:rPr lang="fr-FR" b="1" i="1" dirty="0" smtClean="0"/>
              <a:t>If </a:t>
            </a:r>
            <a:r>
              <a:rPr lang="fr-FR" b="1" i="1" dirty="0"/>
              <a:t>no Access Unit </a:t>
            </a:r>
            <a:r>
              <a:rPr lang="fr-FR" b="1" i="1" dirty="0" err="1"/>
              <a:t>Delimiter</a:t>
            </a:r>
            <a:r>
              <a:rPr lang="fr-FR" b="1" i="1" dirty="0"/>
              <a:t> NAL unit </a:t>
            </a:r>
            <a:r>
              <a:rPr lang="fr-FR" b="1" i="1" dirty="0" err="1"/>
              <a:t>is</a:t>
            </a:r>
            <a:r>
              <a:rPr lang="fr-FR" b="1" i="1" dirty="0"/>
              <a:t> </a:t>
            </a:r>
            <a:r>
              <a:rPr lang="fr-FR" b="1" i="1" dirty="0" err="1"/>
              <a:t>present</a:t>
            </a:r>
            <a:r>
              <a:rPr lang="fr-FR" b="1" i="1" dirty="0"/>
              <a:t> for a </a:t>
            </a:r>
            <a:r>
              <a:rPr lang="fr-FR" b="1" i="1" dirty="0" err="1"/>
              <a:t>coded</a:t>
            </a:r>
            <a:r>
              <a:rPr lang="fr-FR" b="1" i="1" dirty="0"/>
              <a:t> </a:t>
            </a:r>
            <a:r>
              <a:rPr lang="fr-FR" b="1" i="1" dirty="0" err="1"/>
              <a:t>picture</a:t>
            </a:r>
            <a:r>
              <a:rPr lang="fr-FR" b="1" i="1" dirty="0"/>
              <a:t> and no </a:t>
            </a:r>
            <a:r>
              <a:rPr lang="fr-FR" b="1" i="1" dirty="0" err="1"/>
              <a:t>underlying</a:t>
            </a:r>
            <a:r>
              <a:rPr lang="fr-FR" b="1" i="1" dirty="0"/>
              <a:t> transport </a:t>
            </a:r>
            <a:r>
              <a:rPr lang="fr-FR" b="1" i="1" dirty="0" err="1"/>
              <a:t>mechanism</a:t>
            </a:r>
            <a:r>
              <a:rPr lang="fr-FR" b="1" i="1" dirty="0"/>
              <a:t> </a:t>
            </a:r>
            <a:r>
              <a:rPr lang="fr-FR" b="1" i="1" dirty="0" err="1"/>
              <a:t>provides</a:t>
            </a:r>
            <a:r>
              <a:rPr lang="fr-FR" b="1" i="1" dirty="0"/>
              <a:t> information on AU </a:t>
            </a:r>
            <a:r>
              <a:rPr lang="fr-FR" b="1" i="1" dirty="0" err="1"/>
              <a:t>boundaries</a:t>
            </a:r>
            <a:r>
              <a:rPr lang="fr-FR" dirty="0"/>
              <a:t>,  the first VCL NAL unit of the </a:t>
            </a:r>
            <a:r>
              <a:rPr lang="fr-FR" dirty="0" err="1"/>
              <a:t>coded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shall</a:t>
            </a:r>
            <a:r>
              <a:rPr lang="fr-FR" dirty="0"/>
              <a:t> have </a:t>
            </a:r>
            <a:r>
              <a:rPr lang="fr-FR" dirty="0" err="1"/>
              <a:t>first_slice_segment_in_pic_flag</a:t>
            </a:r>
            <a:r>
              <a:rPr lang="fr-FR" dirty="0"/>
              <a:t> si </a:t>
            </a:r>
            <a:r>
              <a:rPr lang="fr-FR" dirty="0" err="1"/>
              <a:t>equal</a:t>
            </a:r>
            <a:r>
              <a:rPr lang="fr-FR" dirty="0"/>
              <a:t> to 1</a:t>
            </a:r>
            <a:r>
              <a:rPr lang="fr-FR" dirty="0" smtClean="0"/>
              <a:t>. »</a:t>
            </a:r>
            <a:endParaRPr lang="fr-FR" dirty="0"/>
          </a:p>
          <a:p>
            <a:pPr lvl="1"/>
            <a:endParaRPr lang="en-US" b="1" dirty="0" smtClean="0"/>
          </a:p>
        </p:txBody>
      </p:sp>
      <p:grpSp>
        <p:nvGrpSpPr>
          <p:cNvPr id="4" name="Grouper 3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733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Parallel</a:t>
            </a:r>
            <a:r>
              <a:rPr lang="fr-FR" dirty="0"/>
              <a:t> </a:t>
            </a:r>
            <a:r>
              <a:rPr lang="fr-FR" dirty="0" err="1"/>
              <a:t>decoding</a:t>
            </a:r>
            <a:r>
              <a:rPr lang="fr-FR" dirty="0"/>
              <a:t> of </a:t>
            </a:r>
            <a:r>
              <a:rPr lang="fr-FR" dirty="0" err="1"/>
              <a:t>independent</a:t>
            </a:r>
            <a:r>
              <a:rPr lang="fr-FR" dirty="0"/>
              <a:t> </a:t>
            </a:r>
            <a:r>
              <a:rPr lang="fr-FR" dirty="0" err="1" smtClean="0"/>
              <a:t>slice&amp;tiles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Constraints</a:t>
            </a:r>
            <a:endParaRPr lang="fr-FR" dirty="0"/>
          </a:p>
          <a:p>
            <a:pPr lvl="1"/>
            <a:r>
              <a:rPr lang="fr-FR" dirty="0" err="1"/>
              <a:t>Decoder</a:t>
            </a:r>
            <a:r>
              <a:rPr lang="fr-FR" dirty="0"/>
              <a:t> </a:t>
            </a:r>
            <a:r>
              <a:rPr lang="fr-FR" dirty="0" err="1"/>
              <a:t>needs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aware</a:t>
            </a:r>
            <a:r>
              <a:rPr lang="fr-FR" dirty="0"/>
              <a:t> of AU </a:t>
            </a:r>
            <a:r>
              <a:rPr lang="fr-FR" dirty="0" err="1" smtClean="0"/>
              <a:t>delimiters</a:t>
            </a:r>
            <a:endParaRPr lang="fr-FR" dirty="0" smtClean="0"/>
          </a:p>
          <a:p>
            <a:pPr lvl="2"/>
            <a:r>
              <a:rPr lang="fr-FR" dirty="0" smtClean="0"/>
              <a:t>How </a:t>
            </a:r>
            <a:r>
              <a:rPr lang="fr-FR" dirty="0" err="1" smtClean="0"/>
              <a:t>many</a:t>
            </a:r>
            <a:r>
              <a:rPr lang="fr-FR" dirty="0" smtClean="0"/>
              <a:t> slices/</a:t>
            </a:r>
            <a:r>
              <a:rPr lang="fr-FR" dirty="0" err="1" smtClean="0"/>
              <a:t>tiles</a:t>
            </a:r>
            <a:endParaRPr lang="fr-FR" dirty="0"/>
          </a:p>
          <a:p>
            <a:pPr lvl="1"/>
            <a:r>
              <a:rPr lang="fr-FR" dirty="0" err="1"/>
              <a:t>Inloop</a:t>
            </a:r>
            <a:r>
              <a:rPr lang="fr-FR" dirty="0"/>
              <a:t> </a:t>
            </a:r>
            <a:r>
              <a:rPr lang="fr-FR" dirty="0" err="1"/>
              <a:t>filters</a:t>
            </a:r>
            <a:r>
              <a:rPr lang="fr-FR" dirty="0"/>
              <a:t> have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 in the end</a:t>
            </a:r>
          </a:p>
          <a:p>
            <a:r>
              <a:rPr lang="fr-FR" dirty="0" err="1" smtClean="0"/>
              <a:t>Parallel</a:t>
            </a:r>
            <a:r>
              <a:rPr lang="fr-FR" dirty="0" smtClean="0"/>
              <a:t> </a:t>
            </a:r>
            <a:r>
              <a:rPr lang="fr-FR" dirty="0" err="1" smtClean="0"/>
              <a:t>decoding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Typically</a:t>
            </a:r>
            <a:r>
              <a:rPr lang="fr-FR" dirty="0" smtClean="0"/>
              <a:t> </a:t>
            </a:r>
            <a:r>
              <a:rPr lang="fr-FR" dirty="0" err="1" smtClean="0"/>
              <a:t>NbTiles</a:t>
            </a:r>
            <a:r>
              <a:rPr lang="fr-FR" dirty="0" smtClean="0"/>
              <a:t> || </a:t>
            </a:r>
            <a:r>
              <a:rPr lang="fr-FR" dirty="0" err="1" smtClean="0"/>
              <a:t>NbSlices</a:t>
            </a:r>
            <a:r>
              <a:rPr lang="fr-FR" dirty="0" smtClean="0"/>
              <a:t> &gt; Nb Threads</a:t>
            </a:r>
          </a:p>
          <a:p>
            <a:pPr lvl="1"/>
            <a:r>
              <a:rPr lang="fr-FR" dirty="0" smtClean="0"/>
              <a:t>Slices/</a:t>
            </a:r>
            <a:r>
              <a:rPr lang="fr-FR" dirty="0" err="1" smtClean="0"/>
              <a:t>Tiles</a:t>
            </a:r>
            <a:r>
              <a:rPr lang="fr-FR" dirty="0" smtClean="0"/>
              <a:t> are </a:t>
            </a:r>
            <a:r>
              <a:rPr lang="fr-FR" dirty="0" err="1" smtClean="0"/>
              <a:t>dispatched</a:t>
            </a:r>
            <a:r>
              <a:rPr lang="fr-FR" dirty="0" smtClean="0"/>
              <a:t> in </a:t>
            </a:r>
            <a:r>
              <a:rPr lang="fr-FR" dirty="0" err="1" smtClean="0"/>
              <a:t>random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to threads</a:t>
            </a:r>
          </a:p>
          <a:p>
            <a:r>
              <a:rPr lang="fr-FR" dirty="0" err="1" smtClean="0"/>
              <a:t>According</a:t>
            </a:r>
            <a:r>
              <a:rPr lang="fr-FR" dirty="0" smtClean="0"/>
              <a:t> to clause </a:t>
            </a:r>
            <a:r>
              <a:rPr lang="en-US" dirty="0" smtClean="0"/>
              <a:t>7.4.2.4.5</a:t>
            </a:r>
            <a:endParaRPr lang="fr-FR" dirty="0" smtClean="0"/>
          </a:p>
          <a:p>
            <a:pPr lvl="1"/>
            <a:r>
              <a:rPr lang="fr-FR" dirty="0" err="1" smtClean="0"/>
              <a:t>Order</a:t>
            </a:r>
            <a:r>
              <a:rPr lang="fr-FR" dirty="0" smtClean="0"/>
              <a:t> of </a:t>
            </a:r>
            <a:r>
              <a:rPr lang="fr-FR" dirty="0" err="1" smtClean="0"/>
              <a:t>tiles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imposed</a:t>
            </a:r>
            <a:r>
              <a:rPr lang="fr-FR" dirty="0" smtClean="0"/>
              <a:t> !</a:t>
            </a:r>
          </a:p>
          <a:p>
            <a:pPr lvl="1"/>
            <a:r>
              <a:rPr lang="fr-FR" dirty="0" smtClean="0"/>
              <a:t>But </a:t>
            </a:r>
            <a:r>
              <a:rPr lang="fr-FR" dirty="0" err="1" smtClean="0"/>
              <a:t>decoder</a:t>
            </a:r>
            <a:r>
              <a:rPr lang="fr-FR" dirty="0" smtClean="0"/>
              <a:t> able to </a:t>
            </a:r>
            <a:r>
              <a:rPr lang="fr-FR" dirty="0" err="1" smtClean="0"/>
              <a:t>decode</a:t>
            </a:r>
            <a:r>
              <a:rPr lang="fr-FR" dirty="0" smtClean="0"/>
              <a:t> in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 …</a:t>
            </a:r>
            <a:endParaRPr lang="en-US" dirty="0"/>
          </a:p>
        </p:txBody>
      </p:sp>
      <p:grpSp>
        <p:nvGrpSpPr>
          <p:cNvPr id="4" name="Grouper 3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407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Parallel encoding and transport of Independent tiles and slices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parallel HEVC encoder producing independent tiles </a:t>
            </a:r>
          </a:p>
          <a:p>
            <a:pPr lvl="1"/>
            <a:r>
              <a:rPr lang="en-US" dirty="0" smtClean="0"/>
              <a:t>Produced in various order for a given picture, </a:t>
            </a:r>
          </a:p>
          <a:p>
            <a:pPr lvl="1"/>
            <a:r>
              <a:rPr lang="en-US" dirty="0" smtClean="0"/>
              <a:t>Even for raster scan input order, may output slices in different order (!= processing times)</a:t>
            </a:r>
          </a:p>
          <a:p>
            <a:pPr lvl="1"/>
            <a:r>
              <a:rPr lang="en-US" dirty="0" smtClean="0"/>
              <a:t>transportable as soon as they are produced. </a:t>
            </a:r>
          </a:p>
          <a:p>
            <a:r>
              <a:rPr lang="fr-FR" dirty="0" err="1"/>
              <a:t>According</a:t>
            </a:r>
            <a:r>
              <a:rPr lang="fr-FR" dirty="0"/>
              <a:t> to clause </a:t>
            </a:r>
            <a:r>
              <a:rPr lang="en-US" dirty="0"/>
              <a:t>7.4.2.4.5</a:t>
            </a:r>
            <a:endParaRPr lang="fr-FR" dirty="0"/>
          </a:p>
          <a:p>
            <a:pPr lvl="1"/>
            <a:r>
              <a:rPr lang="en-US" dirty="0"/>
              <a:t>Reordering shall be done at the encoder </a:t>
            </a:r>
            <a:r>
              <a:rPr lang="en-US" dirty="0" smtClean="0"/>
              <a:t>level</a:t>
            </a:r>
          </a:p>
          <a:p>
            <a:pPr lvl="2"/>
            <a:r>
              <a:rPr lang="en-US" dirty="0" smtClean="0"/>
              <a:t>If not, bitstreams are not compliant</a:t>
            </a:r>
            <a:endParaRPr lang="en-US" dirty="0"/>
          </a:p>
          <a:p>
            <a:pPr lvl="1"/>
            <a:r>
              <a:rPr lang="en-US" dirty="0" smtClean="0"/>
              <a:t>increases the latency of the chain</a:t>
            </a:r>
          </a:p>
          <a:p>
            <a:endParaRPr lang="fr-FR" dirty="0" smtClean="0"/>
          </a:p>
          <a:p>
            <a:endParaRPr lang="fr-FR" dirty="0"/>
          </a:p>
        </p:txBody>
      </p:sp>
      <p:grpSp>
        <p:nvGrpSpPr>
          <p:cNvPr id="4" name="Grouper 3"/>
          <p:cNvGrpSpPr/>
          <p:nvPr/>
        </p:nvGrpSpPr>
        <p:grpSpPr>
          <a:xfrm>
            <a:off x="8172400" y="5301208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613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new clause </a:t>
            </a:r>
            <a:r>
              <a:rPr lang="fr-FR" dirty="0"/>
              <a:t>7.4.2.4.5</a:t>
            </a:r>
            <a:r>
              <a:rPr lang="en-US" dirty="0" smtClean="0"/>
              <a:t> (integrated)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endParaRPr lang="fr-FR" dirty="0"/>
          </a:p>
          <a:p>
            <a:pPr marL="0" indent="0">
              <a:buNone/>
            </a:pPr>
            <a:r>
              <a:rPr lang="fr-FR" b="0" dirty="0"/>
              <a:t>This </a:t>
            </a:r>
            <a:r>
              <a:rPr lang="fr-FR" b="0" dirty="0" err="1"/>
              <a:t>subclause</a:t>
            </a:r>
            <a:r>
              <a:rPr lang="fr-FR" b="0" dirty="0"/>
              <a:t> </a:t>
            </a:r>
            <a:r>
              <a:rPr lang="fr-FR" b="0" dirty="0" err="1"/>
              <a:t>specifies</a:t>
            </a:r>
            <a:r>
              <a:rPr lang="fr-FR" b="0" dirty="0"/>
              <a:t> the </a:t>
            </a:r>
            <a:r>
              <a:rPr lang="fr-FR" b="0" dirty="0" err="1"/>
              <a:t>order</a:t>
            </a:r>
            <a:r>
              <a:rPr lang="fr-FR" b="0" dirty="0"/>
              <a:t> of VCL NAL </a:t>
            </a:r>
            <a:r>
              <a:rPr lang="fr-FR" b="0" dirty="0" err="1"/>
              <a:t>units</a:t>
            </a:r>
            <a:r>
              <a:rPr lang="fr-FR" b="0" dirty="0"/>
              <a:t> and association to </a:t>
            </a:r>
            <a:r>
              <a:rPr lang="fr-FR" b="0" dirty="0" err="1"/>
              <a:t>coded</a:t>
            </a:r>
            <a:r>
              <a:rPr lang="fr-FR" b="0" dirty="0"/>
              <a:t> </a:t>
            </a:r>
            <a:r>
              <a:rPr lang="fr-FR" b="0" dirty="0" err="1"/>
              <a:t>pictures</a:t>
            </a:r>
            <a:r>
              <a:rPr lang="fr-FR" b="0" dirty="0"/>
              <a:t>. </a:t>
            </a:r>
          </a:p>
          <a:p>
            <a:pPr marL="0" indent="0">
              <a:buNone/>
            </a:pPr>
            <a:r>
              <a:rPr lang="fr-FR" b="0" dirty="0"/>
              <a:t> </a:t>
            </a:r>
          </a:p>
          <a:p>
            <a:pPr marL="0" indent="0">
              <a:buNone/>
            </a:pPr>
            <a:r>
              <a:rPr lang="fr-FR" b="0" dirty="0" err="1"/>
              <a:t>Each</a:t>
            </a:r>
            <a:r>
              <a:rPr lang="fr-FR" b="0" dirty="0"/>
              <a:t> VCL NAL unit </a:t>
            </a:r>
            <a:r>
              <a:rPr lang="fr-FR" b="0" dirty="0" err="1"/>
              <a:t>is</a:t>
            </a:r>
            <a:r>
              <a:rPr lang="fr-FR" b="0" dirty="0"/>
              <a:t> part of a </a:t>
            </a:r>
            <a:r>
              <a:rPr lang="fr-FR" b="0" dirty="0" err="1"/>
              <a:t>coded</a:t>
            </a:r>
            <a:r>
              <a:rPr lang="fr-FR" b="0" dirty="0"/>
              <a:t> </a:t>
            </a:r>
            <a:r>
              <a:rPr lang="fr-FR" b="0" dirty="0" err="1"/>
              <a:t>picture</a:t>
            </a:r>
            <a:r>
              <a:rPr lang="fr-FR" b="0" dirty="0"/>
              <a:t>.</a:t>
            </a:r>
          </a:p>
          <a:p>
            <a:pPr marL="0" indent="0">
              <a:buNone/>
            </a:pPr>
            <a:r>
              <a:rPr lang="fr-FR" b="0" dirty="0"/>
              <a:t> </a:t>
            </a:r>
          </a:p>
          <a:p>
            <a:pPr marL="0" indent="0">
              <a:buNone/>
            </a:pPr>
            <a:r>
              <a:rPr lang="fr-FR" b="0" dirty="0"/>
              <a:t>The </a:t>
            </a:r>
            <a:r>
              <a:rPr lang="fr-FR" b="0" dirty="0" err="1"/>
              <a:t>order</a:t>
            </a:r>
            <a:r>
              <a:rPr lang="fr-FR" b="0" dirty="0"/>
              <a:t> of the VCL NAL </a:t>
            </a:r>
            <a:r>
              <a:rPr lang="fr-FR" b="0" dirty="0" err="1"/>
              <a:t>units</a:t>
            </a:r>
            <a:r>
              <a:rPr lang="fr-FR" b="0" dirty="0"/>
              <a:t> </a:t>
            </a:r>
            <a:r>
              <a:rPr lang="fr-FR" b="0" dirty="0" err="1"/>
              <a:t>within</a:t>
            </a:r>
            <a:r>
              <a:rPr lang="fr-FR" b="0" dirty="0"/>
              <a:t> a </a:t>
            </a:r>
            <a:r>
              <a:rPr lang="fr-FR" b="0" dirty="0" err="1"/>
              <a:t>coded</a:t>
            </a:r>
            <a:r>
              <a:rPr lang="fr-FR" b="0" dirty="0"/>
              <a:t> </a:t>
            </a:r>
            <a:r>
              <a:rPr lang="fr-FR" b="0" dirty="0" err="1"/>
              <a:t>picture</a:t>
            </a:r>
            <a:r>
              <a:rPr lang="fr-FR" b="0" dirty="0"/>
              <a:t>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constrained</a:t>
            </a:r>
            <a:r>
              <a:rPr lang="fr-FR" b="0" dirty="0"/>
              <a:t> as </a:t>
            </a:r>
            <a:r>
              <a:rPr lang="fr-FR" b="0" dirty="0" err="1"/>
              <a:t>follows</a:t>
            </a:r>
            <a:r>
              <a:rPr lang="fr-FR" b="0" dirty="0"/>
              <a:t>:</a:t>
            </a:r>
          </a:p>
          <a:p>
            <a:pPr marL="0" indent="0">
              <a:buNone/>
            </a:pPr>
            <a:r>
              <a:rPr lang="fr-FR" b="0" dirty="0"/>
              <a:t> </a:t>
            </a:r>
          </a:p>
          <a:p>
            <a:pPr marL="0" indent="0">
              <a:buNone/>
            </a:pPr>
            <a:r>
              <a:rPr lang="fr-FR" i="1" dirty="0" smtClean="0"/>
              <a:t>- If no Access Unit </a:t>
            </a:r>
            <a:r>
              <a:rPr lang="fr-FR" i="1" dirty="0" err="1" smtClean="0"/>
              <a:t>Delimiter</a:t>
            </a:r>
            <a:r>
              <a:rPr lang="fr-FR" i="1" dirty="0" smtClean="0"/>
              <a:t> NAL unit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present</a:t>
            </a:r>
            <a:r>
              <a:rPr lang="fr-FR" i="1" dirty="0" smtClean="0"/>
              <a:t> for a </a:t>
            </a:r>
            <a:r>
              <a:rPr lang="fr-FR" i="1" dirty="0" err="1" smtClean="0"/>
              <a:t>coded</a:t>
            </a:r>
            <a:r>
              <a:rPr lang="fr-FR" i="1" dirty="0" smtClean="0"/>
              <a:t> </a:t>
            </a:r>
            <a:r>
              <a:rPr lang="fr-FR" i="1" dirty="0" err="1" smtClean="0"/>
              <a:t>picture</a:t>
            </a:r>
            <a:r>
              <a:rPr lang="fr-FR" i="1" dirty="0" smtClean="0"/>
              <a:t> and no </a:t>
            </a:r>
            <a:r>
              <a:rPr lang="fr-FR" i="1" dirty="0" err="1" smtClean="0"/>
              <a:t>underlying</a:t>
            </a:r>
            <a:r>
              <a:rPr lang="fr-FR" i="1" dirty="0" smtClean="0"/>
              <a:t> transport </a:t>
            </a:r>
            <a:r>
              <a:rPr lang="fr-FR" i="1" dirty="0" err="1" smtClean="0"/>
              <a:t>mechanism</a:t>
            </a:r>
            <a:r>
              <a:rPr lang="fr-FR" i="1" dirty="0" smtClean="0"/>
              <a:t> </a:t>
            </a:r>
            <a:r>
              <a:rPr lang="fr-FR" i="1" dirty="0" err="1" smtClean="0"/>
              <a:t>provides</a:t>
            </a:r>
            <a:r>
              <a:rPr lang="fr-FR" i="1" dirty="0" smtClean="0"/>
              <a:t> information on AU </a:t>
            </a:r>
            <a:r>
              <a:rPr lang="fr-FR" i="1" dirty="0" err="1" smtClean="0"/>
              <a:t>boundaries</a:t>
            </a:r>
            <a:r>
              <a:rPr lang="fr-FR" i="1" dirty="0" smtClean="0"/>
              <a:t>, </a:t>
            </a:r>
            <a:r>
              <a:rPr lang="fr-FR" dirty="0" smtClean="0"/>
              <a:t> </a:t>
            </a:r>
            <a:r>
              <a:rPr lang="fr-FR" b="0" dirty="0" smtClean="0"/>
              <a:t>the </a:t>
            </a:r>
            <a:r>
              <a:rPr lang="fr-FR" b="0" dirty="0"/>
              <a:t>first VCL NAL unit of the </a:t>
            </a:r>
            <a:r>
              <a:rPr lang="fr-FR" b="0" dirty="0" err="1"/>
              <a:t>coded</a:t>
            </a:r>
            <a:r>
              <a:rPr lang="fr-FR" b="0" dirty="0"/>
              <a:t> </a:t>
            </a:r>
            <a:r>
              <a:rPr lang="fr-FR" b="0" dirty="0" err="1"/>
              <a:t>picture</a:t>
            </a:r>
            <a:r>
              <a:rPr lang="fr-FR" b="0" dirty="0"/>
              <a:t> </a:t>
            </a:r>
            <a:r>
              <a:rPr lang="fr-FR" b="0" dirty="0" err="1"/>
              <a:t>shall</a:t>
            </a:r>
            <a:r>
              <a:rPr lang="fr-FR" b="0" dirty="0"/>
              <a:t> have </a:t>
            </a:r>
            <a:r>
              <a:rPr lang="fr-FR" b="0" dirty="0" err="1"/>
              <a:t>first_slice_segment_in_pic_flag</a:t>
            </a:r>
            <a:r>
              <a:rPr lang="fr-FR" b="0" dirty="0"/>
              <a:t> si </a:t>
            </a:r>
            <a:r>
              <a:rPr lang="fr-FR" b="0" dirty="0" err="1"/>
              <a:t>equal</a:t>
            </a:r>
            <a:r>
              <a:rPr lang="fr-FR" b="0" dirty="0"/>
              <a:t> to 1. </a:t>
            </a:r>
          </a:p>
          <a:p>
            <a:pPr marL="0" indent="0">
              <a:buNone/>
            </a:pPr>
            <a:r>
              <a:rPr lang="en-US" b="0" dirty="0"/>
              <a:t> </a:t>
            </a:r>
            <a:endParaRPr lang="fr-FR" b="0" dirty="0"/>
          </a:p>
          <a:p>
            <a:pPr marL="0" indent="0">
              <a:buNone/>
            </a:pPr>
            <a:r>
              <a:rPr lang="en-US" b="0" dirty="0"/>
              <a:t>L</a:t>
            </a:r>
            <a:r>
              <a:rPr lang="fr-FR" b="0" dirty="0"/>
              <a:t>et </a:t>
            </a:r>
            <a:r>
              <a:rPr lang="fr-FR" b="0" dirty="0" err="1"/>
              <a:t>sliceSegAddrA</a:t>
            </a:r>
            <a:r>
              <a:rPr lang="fr-FR" b="0" dirty="0"/>
              <a:t> and </a:t>
            </a:r>
            <a:r>
              <a:rPr lang="fr-FR" b="0" dirty="0" err="1"/>
              <a:t>sliceSegAddrB</a:t>
            </a:r>
            <a:r>
              <a:rPr lang="fr-FR" b="0" dirty="0"/>
              <a:t> </a:t>
            </a:r>
            <a:r>
              <a:rPr lang="fr-FR" b="0" dirty="0" err="1"/>
              <a:t>be</a:t>
            </a:r>
            <a:r>
              <a:rPr lang="fr-FR" b="0" dirty="0"/>
              <a:t> the </a:t>
            </a:r>
            <a:r>
              <a:rPr lang="fr-FR" b="0" dirty="0" err="1"/>
              <a:t>slice_segment_address</a:t>
            </a:r>
            <a:r>
              <a:rPr lang="fr-FR" b="0" dirty="0"/>
              <a:t> values of </a:t>
            </a:r>
            <a:r>
              <a:rPr lang="fr-FR" b="0" dirty="0" err="1"/>
              <a:t>any</a:t>
            </a:r>
            <a:r>
              <a:rPr lang="fr-FR" b="0" dirty="0"/>
              <a:t> </a:t>
            </a:r>
            <a:r>
              <a:rPr lang="fr-FR" b="0" dirty="0" err="1"/>
              <a:t>two</a:t>
            </a:r>
            <a:r>
              <a:rPr lang="fr-FR" b="0" dirty="0"/>
              <a:t> </a:t>
            </a:r>
            <a:r>
              <a:rPr lang="fr-FR" b="0" dirty="0" err="1"/>
              <a:t>coded</a:t>
            </a:r>
            <a:r>
              <a:rPr lang="fr-FR" b="0" dirty="0"/>
              <a:t> slice segment NAL </a:t>
            </a:r>
            <a:r>
              <a:rPr lang="fr-FR" b="0" dirty="0" err="1"/>
              <a:t>units</a:t>
            </a:r>
            <a:r>
              <a:rPr lang="fr-FR" b="0" dirty="0"/>
              <a:t> A and B </a:t>
            </a:r>
            <a:r>
              <a:rPr lang="fr-FR" b="0" dirty="0" err="1"/>
              <a:t>within</a:t>
            </a:r>
            <a:r>
              <a:rPr lang="fr-FR" b="0" dirty="0"/>
              <a:t> the </a:t>
            </a:r>
            <a:r>
              <a:rPr lang="fr-FR" b="0" dirty="0" err="1"/>
              <a:t>same</a:t>
            </a:r>
            <a:r>
              <a:rPr lang="fr-FR" b="0" dirty="0"/>
              <a:t> </a:t>
            </a:r>
            <a:r>
              <a:rPr lang="fr-FR" b="0" dirty="0" err="1"/>
              <a:t>coded</a:t>
            </a:r>
            <a:r>
              <a:rPr lang="fr-FR" b="0" dirty="0"/>
              <a:t> </a:t>
            </a:r>
            <a:r>
              <a:rPr lang="fr-FR" b="0" dirty="0" err="1"/>
              <a:t>picture</a:t>
            </a:r>
            <a:r>
              <a:rPr lang="fr-FR" dirty="0"/>
              <a:t>, </a:t>
            </a:r>
            <a:r>
              <a:rPr lang="fr-FR" i="1" dirty="0" err="1" smtClean="0"/>
              <a:t>where</a:t>
            </a:r>
            <a:r>
              <a:rPr lang="fr-FR" i="1" dirty="0" smtClean="0"/>
              <a:t> </a:t>
            </a:r>
            <a:r>
              <a:rPr lang="fr-FR" i="1" dirty="0"/>
              <a:t>B </a:t>
            </a:r>
            <a:r>
              <a:rPr lang="fr-FR" i="1" dirty="0" err="1"/>
              <a:t>is</a:t>
            </a:r>
            <a:r>
              <a:rPr lang="fr-FR" i="1" dirty="0"/>
              <a:t> a </a:t>
            </a:r>
            <a:r>
              <a:rPr lang="fr-FR" i="1" dirty="0" err="1"/>
              <a:t>dependent</a:t>
            </a:r>
            <a:r>
              <a:rPr lang="fr-FR" i="1" dirty="0"/>
              <a:t> slice segment of A</a:t>
            </a:r>
            <a:r>
              <a:rPr lang="fr-FR" dirty="0"/>
              <a:t>.</a:t>
            </a:r>
            <a:r>
              <a:rPr lang="fr-FR" b="0" dirty="0"/>
              <a:t> </a:t>
            </a:r>
            <a:r>
              <a:rPr lang="fr-FR" b="0" dirty="0" err="1"/>
              <a:t>When</a:t>
            </a:r>
            <a:r>
              <a:rPr lang="fr-FR" b="0" dirty="0"/>
              <a:t> </a:t>
            </a:r>
            <a:r>
              <a:rPr lang="fr-FR" b="0" dirty="0" err="1"/>
              <a:t>either</a:t>
            </a:r>
            <a:r>
              <a:rPr lang="fr-FR" b="0" dirty="0"/>
              <a:t> of the </a:t>
            </a:r>
            <a:r>
              <a:rPr lang="fr-FR" b="0" dirty="0" err="1"/>
              <a:t>following</a:t>
            </a:r>
            <a:r>
              <a:rPr lang="fr-FR" b="0" dirty="0"/>
              <a:t> conditions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true</a:t>
            </a:r>
            <a:r>
              <a:rPr lang="fr-FR" b="0" dirty="0"/>
              <a:t>, </a:t>
            </a:r>
            <a:r>
              <a:rPr lang="fr-FR" b="0" dirty="0" err="1"/>
              <a:t>coded</a:t>
            </a:r>
            <a:r>
              <a:rPr lang="fr-FR" b="0" dirty="0"/>
              <a:t> slice segment NAL unit A </a:t>
            </a:r>
            <a:r>
              <a:rPr lang="fr-FR" b="0" dirty="0" err="1"/>
              <a:t>shall</a:t>
            </a:r>
            <a:r>
              <a:rPr lang="fr-FR" b="0" dirty="0"/>
              <a:t> </a:t>
            </a:r>
            <a:r>
              <a:rPr lang="fr-FR" b="0" dirty="0" err="1"/>
              <a:t>precede</a:t>
            </a:r>
            <a:r>
              <a:rPr lang="fr-FR" b="0" dirty="0"/>
              <a:t> the </a:t>
            </a:r>
            <a:r>
              <a:rPr lang="fr-FR" b="0" dirty="0" err="1"/>
              <a:t>coded</a:t>
            </a:r>
            <a:r>
              <a:rPr lang="fr-FR" b="0" dirty="0"/>
              <a:t> slice segment NAL unit B:</a:t>
            </a:r>
          </a:p>
          <a:p>
            <a:pPr marL="0" indent="0">
              <a:buNone/>
            </a:pPr>
            <a:r>
              <a:rPr lang="fr-FR" b="0" dirty="0"/>
              <a:t> </a:t>
            </a:r>
          </a:p>
          <a:p>
            <a:pPr marL="0" indent="0">
              <a:buNone/>
            </a:pPr>
            <a:r>
              <a:rPr lang="fr-FR" b="0" dirty="0"/>
              <a:t>- </a:t>
            </a:r>
            <a:r>
              <a:rPr lang="fr-FR" b="0" dirty="0" err="1"/>
              <a:t>TileId</a:t>
            </a:r>
            <a:r>
              <a:rPr lang="fr-FR" b="0" dirty="0"/>
              <a:t>[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sliceSegAddrA</a:t>
            </a:r>
            <a:r>
              <a:rPr lang="fr-FR" b="0" dirty="0"/>
              <a:t> ] ]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less</a:t>
            </a:r>
            <a:r>
              <a:rPr lang="fr-FR" b="0" dirty="0"/>
              <a:t> </a:t>
            </a:r>
            <a:r>
              <a:rPr lang="fr-FR" b="0" dirty="0" err="1"/>
              <a:t>than</a:t>
            </a:r>
            <a:r>
              <a:rPr lang="fr-FR" b="0" dirty="0"/>
              <a:t> </a:t>
            </a:r>
            <a:r>
              <a:rPr lang="fr-FR" b="0" dirty="0" err="1"/>
              <a:t>TileId</a:t>
            </a:r>
            <a:r>
              <a:rPr lang="fr-FR" b="0" dirty="0"/>
              <a:t>[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sliceSegAddrB</a:t>
            </a:r>
            <a:r>
              <a:rPr lang="fr-FR" b="0" dirty="0"/>
              <a:t> ] ].</a:t>
            </a:r>
          </a:p>
          <a:p>
            <a:pPr marL="0" indent="0">
              <a:buNone/>
            </a:pPr>
            <a:r>
              <a:rPr lang="fr-FR" b="0" dirty="0"/>
              <a:t>- </a:t>
            </a:r>
            <a:r>
              <a:rPr lang="fr-FR" b="0" dirty="0" err="1"/>
              <a:t>TileId</a:t>
            </a:r>
            <a:r>
              <a:rPr lang="fr-FR" b="0" dirty="0"/>
              <a:t>[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sliceSegAddrA</a:t>
            </a:r>
            <a:r>
              <a:rPr lang="fr-FR" b="0" dirty="0"/>
              <a:t> ] ]	</a:t>
            </a:r>
            <a:r>
              <a:rPr lang="fr-FR" b="0" dirty="0" err="1"/>
              <a:t>is</a:t>
            </a:r>
            <a:r>
              <a:rPr lang="fr-FR" b="0" dirty="0"/>
              <a:t>	</a:t>
            </a:r>
            <a:r>
              <a:rPr lang="fr-FR" b="0" dirty="0" err="1"/>
              <a:t>equal</a:t>
            </a:r>
            <a:r>
              <a:rPr lang="fr-FR" b="0" dirty="0"/>
              <a:t>	to	</a:t>
            </a:r>
            <a:r>
              <a:rPr lang="fr-FR" b="0" dirty="0" err="1"/>
              <a:t>TileId</a:t>
            </a:r>
            <a:r>
              <a:rPr lang="fr-FR" b="0" dirty="0"/>
              <a:t>[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sliceSegAddrB</a:t>
            </a:r>
            <a:r>
              <a:rPr lang="fr-FR" b="0" dirty="0"/>
              <a:t> ] ]	and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sliceSegAddrA</a:t>
            </a:r>
            <a:r>
              <a:rPr lang="fr-FR" b="0" dirty="0"/>
              <a:t> ] </a:t>
            </a:r>
            <a:r>
              <a:rPr lang="fr-FR" b="0" dirty="0" err="1"/>
              <a:t>is</a:t>
            </a:r>
            <a:r>
              <a:rPr lang="fr-FR" b="0" dirty="0"/>
              <a:t> </a:t>
            </a:r>
            <a:r>
              <a:rPr lang="fr-FR" b="0" dirty="0" err="1"/>
              <a:t>less</a:t>
            </a:r>
            <a:r>
              <a:rPr lang="fr-FR" b="0" dirty="0"/>
              <a:t> </a:t>
            </a:r>
            <a:r>
              <a:rPr lang="fr-FR" b="0" dirty="0" err="1"/>
              <a:t>than</a:t>
            </a:r>
            <a:r>
              <a:rPr lang="fr-FR" b="0" dirty="0"/>
              <a:t> </a:t>
            </a:r>
            <a:r>
              <a:rPr lang="fr-FR" b="0" dirty="0" err="1"/>
              <a:t>CtbAddrRsToTs</a:t>
            </a:r>
            <a:r>
              <a:rPr lang="fr-FR" b="0" dirty="0"/>
              <a:t>[ </a:t>
            </a:r>
            <a:r>
              <a:rPr lang="fr-FR" b="0" dirty="0" err="1"/>
              <a:t>sliceSegAddrB</a:t>
            </a:r>
            <a:r>
              <a:rPr lang="fr-FR" b="0" dirty="0"/>
              <a:t> ].</a:t>
            </a:r>
          </a:p>
          <a:p>
            <a:pPr marL="0" indent="0">
              <a:buNone/>
            </a:pPr>
            <a:r>
              <a:rPr lang="en-US" dirty="0"/>
              <a:t>”</a:t>
            </a:r>
            <a:endParaRPr lang="fr-FR" dirty="0"/>
          </a:p>
          <a:p>
            <a:endParaRPr lang="fr-FR" dirty="0"/>
          </a:p>
        </p:txBody>
      </p:sp>
      <p:grpSp>
        <p:nvGrpSpPr>
          <p:cNvPr id="4" name="Grouper 3"/>
          <p:cNvGrpSpPr/>
          <p:nvPr/>
        </p:nvGrpSpPr>
        <p:grpSpPr>
          <a:xfrm>
            <a:off x="8351912" y="116632"/>
            <a:ext cx="792088" cy="746449"/>
            <a:chOff x="8172400" y="5301208"/>
            <a:chExt cx="792088" cy="746449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41242" y="5301208"/>
              <a:ext cx="723246" cy="29532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72400" y="5661248"/>
              <a:ext cx="715572" cy="3864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649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Télécom Bretagne">
  <a:themeElements>
    <a:clrScheme name="Télécom ParisTech">
      <a:dk1>
        <a:sysClr val="windowText" lastClr="000000"/>
      </a:dk1>
      <a:lt1>
        <a:sysClr val="window" lastClr="00003F"/>
      </a:lt1>
      <a:dk2>
        <a:srgbClr val="BF1238"/>
      </a:dk2>
      <a:lt2>
        <a:srgbClr val="B8B8B8"/>
      </a:lt2>
      <a:accent1>
        <a:srgbClr val="001489"/>
      </a:accent1>
      <a:accent2>
        <a:srgbClr val="000000"/>
      </a:accent2>
      <a:accent3>
        <a:srgbClr val="6D5047"/>
      </a:accent3>
      <a:accent4>
        <a:srgbClr val="BF1238"/>
      </a:accent4>
      <a:accent5>
        <a:srgbClr val="BF1238"/>
      </a:accent5>
      <a:accent6>
        <a:srgbClr val="BF1238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00003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271</Words>
  <Application>Microsoft Macintosh PowerPoint</Application>
  <PresentationFormat>Présentation à l'écran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Modèle Télécom Bretagne</vt:lpstr>
      <vt:lpstr>JCTVC-N0378 - m30303 Clarifications on HEVC VCL NALU order </vt:lpstr>
      <vt:lpstr>Discussion</vt:lpstr>
      <vt:lpstr>Frame boundary detection</vt:lpstr>
      <vt:lpstr>Frame boundary detection</vt:lpstr>
      <vt:lpstr>Parallel decoding of independent slice&amp;tiles </vt:lpstr>
      <vt:lpstr>Parallel encoding and transport of Independent tiles and slices</vt:lpstr>
      <vt:lpstr>Proposed new clause 7.4.2.4.5 (integrated)</vt:lpstr>
    </vt:vector>
  </TitlesOfParts>
  <Company>Institut Mines-Télécom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Gilles Charpenel;Implica</dc:creator>
  <cp:lastModifiedBy>Jean Le Feuvre</cp:lastModifiedBy>
  <cp:revision>73</cp:revision>
  <dcterms:created xsi:type="dcterms:W3CDTF">2013-01-04T16:51:24Z</dcterms:created>
  <dcterms:modified xsi:type="dcterms:W3CDTF">2013-07-30T12:08:07Z</dcterms:modified>
</cp:coreProperties>
</file>