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38" r:id="rId1"/>
  </p:sldMasterIdLst>
  <p:notesMasterIdLst>
    <p:notesMasterId r:id="rId8"/>
  </p:notesMasterIdLst>
  <p:sldIdLst>
    <p:sldId id="256" r:id="rId2"/>
    <p:sldId id="261" r:id="rId3"/>
    <p:sldId id="262" r:id="rId4"/>
    <p:sldId id="263" r:id="rId5"/>
    <p:sldId id="264" r:id="rId6"/>
    <p:sldId id="260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0207" autoAdjust="0"/>
  </p:normalViewPr>
  <p:slideViewPr>
    <p:cSldViewPr snapToGrid="0">
      <p:cViewPr varScale="1">
        <p:scale>
          <a:sx n="90" d="100"/>
          <a:sy n="90" d="100"/>
        </p:scale>
        <p:origin x="13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257A71B-05BE-4464-BD0E-5DF2B7A56CCD}" type="datetimeFigureOut">
              <a:rPr lang="en-US" smtClean="0"/>
              <a:t>7/30/2013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D82199-FC48-4BB4-B809-4500724159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34442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82199-FC48-4BB4-B809-450072415913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285846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82199-FC48-4BB4-B809-450072415913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34206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7200" baseline="0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1872" y="4800600"/>
            <a:ext cx="9418320" cy="1691640"/>
          </a:xfrm>
        </p:spPr>
        <p:txBody>
          <a:bodyPr>
            <a:normAutofit/>
          </a:bodyPr>
          <a:lstStyle>
            <a:lvl1pPr marL="0" indent="0" algn="l">
              <a:buNone/>
              <a:defRPr sz="2200" baseline="0">
                <a:solidFill>
                  <a:schemeClr val="tx1">
                    <a:lumMod val="75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</a:schemeClr>
                </a:solidFill>
              </a:defRPr>
            </a:lvl1pPr>
          </a:lstStyle>
          <a:p>
            <a:fld id="{8C7F5A51-E9AA-4851-AAFA-284478EF1174}" type="datetime1">
              <a:rPr lang="en-US" smtClean="0"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42651346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0A9BB6-E139-48E0-B422-215D76FC8C95}" type="datetime1">
              <a:rPr lang="en-US" smtClean="0"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37796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48700" y="381000"/>
            <a:ext cx="2476500" cy="589756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381000"/>
            <a:ext cx="7734300" cy="58975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B342F5-6D33-4E3A-B835-C108268D918B}" type="datetime1">
              <a:rPr lang="en-US" smtClean="0"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8492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E0E8E-24BD-4F0B-9D53-1935D93762C5}" type="datetime1">
              <a:rPr lang="en-US" smtClean="0"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9143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72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4800600"/>
            <a:ext cx="9418320" cy="1691640"/>
          </a:xfrm>
        </p:spPr>
        <p:txBody>
          <a:bodyPr anchor="t">
            <a:normAutofit/>
          </a:bodyPr>
          <a:lstStyle>
            <a:lvl1pPr marL="0" indent="0">
              <a:buNone/>
              <a:defRPr sz="2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6BB3F-6FBD-4EDB-B3AC-F9E6D6CEF4BA}" type="datetime1">
              <a:rPr lang="en-US" smtClean="0"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2397148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61872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26480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6902CB-5A7B-4885-A7BE-1205DE76E636}" type="datetime1">
              <a:rPr lang="en-US" smtClean="0"/>
              <a:t>7/30/2013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93793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61872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26480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lnSpc>
                <a:spcPct val="95000"/>
              </a:lnSpc>
              <a:spcBef>
                <a:spcPts val="0"/>
              </a:spcBef>
              <a:buNone/>
              <a:defRPr lang="en-US" sz="2000" b="0" kern="1200" dirty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2000"/>
              </a:spcBef>
              <a:buFontTx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26480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3E209-C42F-4844-A0C1-489BA95F3470}" type="datetime1">
              <a:rPr lang="en-US" smtClean="0"/>
              <a:t>7/30/2013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8712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53A6D1-B239-40AA-A71A-11C903FF03CD}" type="datetime1">
              <a:rPr lang="en-US" smtClean="0"/>
              <a:t>7/30/2013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8741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4DD7D-B82A-47C9-9895-793C05D07005}" type="datetime1">
              <a:rPr lang="en-US" smtClean="0"/>
              <a:t>7/30/2013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00466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200400" cy="1600197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04267" y="685800"/>
            <a:ext cx="6079066" cy="548640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99734"/>
            <a:ext cx="3200400" cy="3810001"/>
          </a:xfrm>
        </p:spPr>
        <p:txBody>
          <a:bodyPr>
            <a:normAutofit/>
          </a:bodyPr>
          <a:lstStyle>
            <a:lvl1pPr marL="0" indent="0">
              <a:lnSpc>
                <a:spcPct val="114000"/>
              </a:lnSpc>
              <a:spcBef>
                <a:spcPts val="800"/>
              </a:spcBef>
              <a:buNone/>
              <a:defRPr sz="13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B0CF75-32D5-4DEE-BE05-8B09D7DFD52D}" type="datetime1">
              <a:rPr lang="en-US" smtClean="0"/>
              <a:t>7/30/2013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59549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5105400"/>
            <a:ext cx="11292840" cy="17526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257800"/>
            <a:ext cx="9982200" cy="914400"/>
          </a:xfrm>
        </p:spPr>
        <p:txBody>
          <a:bodyPr anchor="b">
            <a:normAutofit/>
          </a:bodyPr>
          <a:lstStyle>
            <a:lvl1pPr>
              <a:defRPr sz="28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1292840" cy="5128923"/>
          </a:xfrm>
          <a:solidFill>
            <a:schemeClr val="accent1"/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6108589"/>
            <a:ext cx="9982200" cy="59701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300">
                <a:solidFill>
                  <a:schemeClr val="bg1">
                    <a:lumMod val="8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91A5DC-245E-4F73-8E3E-CA02F1F6D849}" type="datetime1">
              <a:rPr lang="en-US" smtClean="0"/>
              <a:t>7/30/2013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720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61872" y="365760"/>
            <a:ext cx="9692640" cy="132556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828800"/>
            <a:ext cx="859536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10797542" y="998537"/>
            <a:ext cx="1904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 b="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fld id="{5A925081-F2F5-4D6F-B45D-A74F80AF926A}" type="datetime1">
              <a:rPr lang="en-US" smtClean="0"/>
              <a:t>7/30/2013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9959341" y="4046537"/>
            <a:ext cx="358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r>
              <a:rPr lang="en-US" smtClean="0"/>
              <a:t>JCTVC-N0288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292840" y="6172200"/>
            <a:ext cx="914400" cy="593725"/>
          </a:xfrm>
          <a:prstGeom prst="rect">
            <a:avLst/>
          </a:prstGeom>
        </p:spPr>
        <p:txBody>
          <a:bodyPr vert="horz" lIns="45720" tIns="45720" rIns="45720" bIns="45720" rtlCol="0" anchor="ctr">
            <a:normAutofit/>
          </a:bodyPr>
          <a:lstStyle>
            <a:lvl1pPr algn="ctr">
              <a:defRPr sz="3600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C785A52C-AB15-47E2-B101-D62E90F8DC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15216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9" r:id="rId1"/>
    <p:sldLayoutId id="2147483840" r:id="rId2"/>
    <p:sldLayoutId id="2147483841" r:id="rId3"/>
    <p:sldLayoutId id="2147483842" r:id="rId4"/>
    <p:sldLayoutId id="2147483843" r:id="rId5"/>
    <p:sldLayoutId id="2147483844" r:id="rId6"/>
    <p:sldLayoutId id="2147483845" r:id="rId7"/>
    <p:sldLayoutId id="2147483846" r:id="rId8"/>
    <p:sldLayoutId id="2147483847" r:id="rId9"/>
    <p:sldLayoutId id="2147483848" r:id="rId10"/>
    <p:sldLayoutId id="214748384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 spc="-5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5000"/>
        </a:lnSpc>
        <a:spcBef>
          <a:spcPts val="1400"/>
        </a:spcBef>
        <a:spcAft>
          <a:spcPts val="200"/>
        </a:spcAft>
        <a:buClr>
          <a:schemeClr val="accent1"/>
        </a:buClr>
        <a:buSzPct val="80000"/>
        <a:buFont typeface="Arial" pitchFamily="34" charset="0"/>
        <a:buChar char="•"/>
        <a:defRPr sz="1800" kern="1200" spc="1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7.emf"/><Relationship Id="rId4" Type="http://schemas.openxmlformats.org/officeDocument/2006/relationships/image" Target="../media/image6.emf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4" y="536746"/>
            <a:ext cx="9741645" cy="2677648"/>
          </a:xfrm>
        </p:spPr>
        <p:txBody>
          <a:bodyPr>
            <a:normAutofit/>
          </a:bodyPr>
          <a:lstStyle/>
          <a:p>
            <a:r>
              <a:rPr lang="en-CA" sz="3200" b="1" dirty="0"/>
              <a:t>Non-RCE2: Transform skip on large TUs</a:t>
            </a:r>
            <a:endParaRPr lang="en-US" sz="3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1871" y="3237613"/>
            <a:ext cx="10572165" cy="1691640"/>
          </a:xfrm>
        </p:spPr>
        <p:txBody>
          <a:bodyPr/>
          <a:lstStyle/>
          <a:p>
            <a:r>
              <a:rPr lang="en-US" altLang="zh-CN" dirty="0" smtClean="0"/>
              <a:t>Xiulian Peng</a:t>
            </a:r>
            <a:r>
              <a:rPr lang="en-US" baseline="30000" dirty="0" smtClean="0"/>
              <a:t>1</a:t>
            </a:r>
            <a:r>
              <a:rPr lang="en-US" dirty="0" smtClean="0"/>
              <a:t>, </a:t>
            </a:r>
            <a:r>
              <a:rPr lang="en-US" dirty="0" err="1"/>
              <a:t>J</a:t>
            </a:r>
            <a:r>
              <a:rPr lang="en-US" dirty="0" err="1" smtClean="0"/>
              <a:t>izheng</a:t>
            </a:r>
            <a:r>
              <a:rPr lang="en-US" dirty="0" smtClean="0"/>
              <a:t> Xu</a:t>
            </a:r>
            <a:r>
              <a:rPr lang="en-US" baseline="30000" dirty="0" smtClean="0"/>
              <a:t>1</a:t>
            </a:r>
            <a:r>
              <a:rPr lang="en-US" dirty="0" smtClean="0"/>
              <a:t>, Bin Li</a:t>
            </a:r>
            <a:r>
              <a:rPr lang="en-US" baseline="30000" dirty="0" smtClean="0"/>
              <a:t>1</a:t>
            </a:r>
            <a:r>
              <a:rPr lang="en-US" altLang="zh-CN" dirty="0" smtClean="0"/>
              <a:t>,</a:t>
            </a:r>
            <a:r>
              <a:rPr lang="en-US" dirty="0" smtClean="0"/>
              <a:t> </a:t>
            </a:r>
            <a:r>
              <a:rPr lang="en-US" altLang="zh-CN" dirty="0" smtClean="0"/>
              <a:t>Liwei Guo</a:t>
            </a:r>
            <a:r>
              <a:rPr lang="en-US" baseline="30000" dirty="0" smtClean="0"/>
              <a:t>2</a:t>
            </a:r>
            <a:r>
              <a:rPr lang="en-US" altLang="zh-CN" dirty="0" smtClean="0"/>
              <a:t>, </a:t>
            </a:r>
            <a:r>
              <a:rPr lang="en-CA" dirty="0"/>
              <a:t>Joel </a:t>
            </a:r>
            <a:r>
              <a:rPr lang="en-CA" dirty="0" smtClean="0"/>
              <a:t>Sole</a:t>
            </a:r>
            <a:r>
              <a:rPr lang="en-US" baseline="30000" dirty="0"/>
              <a:t>2</a:t>
            </a:r>
            <a:r>
              <a:rPr lang="en-CA" dirty="0" smtClean="0"/>
              <a:t>, </a:t>
            </a:r>
            <a:r>
              <a:rPr lang="en-CA" dirty="0"/>
              <a:t>Marta  </a:t>
            </a:r>
            <a:r>
              <a:rPr lang="en-CA" dirty="0" smtClean="0"/>
              <a:t>Karczewicz</a:t>
            </a:r>
            <a:r>
              <a:rPr lang="en-US" baseline="30000" dirty="0" smtClean="0"/>
              <a:t>2</a:t>
            </a:r>
            <a:endParaRPr lang="en-US" dirty="0" smtClean="0"/>
          </a:p>
          <a:p>
            <a:r>
              <a:rPr lang="en-US" baseline="30000" dirty="0" smtClean="0"/>
              <a:t>1</a:t>
            </a:r>
            <a:r>
              <a:rPr lang="en-US" dirty="0"/>
              <a:t>Microsoft Corp.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baseline="30000" dirty="0" smtClean="0"/>
              <a:t>2</a:t>
            </a:r>
            <a:r>
              <a:rPr lang="en-CA" dirty="0"/>
              <a:t>Qualcomm Incorporated</a:t>
            </a:r>
            <a:endParaRPr lang="en-CA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6096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TS on 4x4/8x8</a:t>
            </a:r>
            <a:endParaRPr lang="en-US" dirty="0"/>
          </a:p>
        </p:txBody>
      </p:sp>
      <p:pic>
        <p:nvPicPr>
          <p:cNvPr id="4098" name="Picture 1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61871" y="1691322"/>
            <a:ext cx="7844299" cy="516667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132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TS on </a:t>
            </a:r>
            <a:r>
              <a:rPr lang="en-US" dirty="0" smtClean="0"/>
              <a:t>4x4/8x8/16x16</a:t>
            </a:r>
            <a:endParaRPr lang="en-US" dirty="0"/>
          </a:p>
        </p:txBody>
      </p:sp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61871" y="1691322"/>
            <a:ext cx="7844299" cy="516667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8771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TS on </a:t>
            </a:r>
            <a:r>
              <a:rPr lang="en-US" dirty="0" smtClean="0"/>
              <a:t>4x4/8x8/16x16/32x32</a:t>
            </a:r>
            <a:endParaRPr lang="en-US" dirty="0"/>
          </a:p>
        </p:txBody>
      </p:sp>
      <p:pic>
        <p:nvPicPr>
          <p:cNvPr id="614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61871" y="1691322"/>
            <a:ext cx="7844299" cy="516667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6520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4160" y="0"/>
            <a:ext cx="9692640" cy="1063256"/>
          </a:xfrm>
        </p:spPr>
        <p:txBody>
          <a:bodyPr/>
          <a:lstStyle/>
          <a:p>
            <a:r>
              <a:rPr lang="en-US" dirty="0" smtClean="0"/>
              <a:t>Compared with no TS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09437" y="1216364"/>
            <a:ext cx="5943600" cy="1209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09437" y="2684165"/>
            <a:ext cx="5943600" cy="1209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09437" y="4172725"/>
            <a:ext cx="5943600" cy="1209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09437" y="5661285"/>
            <a:ext cx="5943600" cy="1209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964160" y="1451869"/>
            <a:ext cx="12490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TS on 4x4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964160" y="2992938"/>
            <a:ext cx="26500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TS on 8x8/16x16/32x32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964160" y="4534007"/>
            <a:ext cx="22060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TS on 16x16/32x32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945183" y="6019800"/>
            <a:ext cx="1505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TS on 32x32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58168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About 2% coding gain for TS on large TUs</a:t>
            </a:r>
          </a:p>
          <a:p>
            <a:r>
              <a:rPr lang="en-US" dirty="0" smtClean="0"/>
              <a:t>Simple modifications</a:t>
            </a:r>
          </a:p>
          <a:p>
            <a:r>
              <a:rPr lang="en-US" dirty="0" smtClean="0"/>
              <a:t>Align to </a:t>
            </a:r>
            <a:r>
              <a:rPr lang="en-US" dirty="0" err="1" smtClean="0"/>
              <a:t>transquant_bypass</a:t>
            </a:r>
            <a:r>
              <a:rPr lang="en-US" dirty="0" smtClean="0"/>
              <a:t> </a:t>
            </a:r>
            <a:r>
              <a:rPr lang="en-US" altLang="zh-CN" dirty="0" smtClean="0"/>
              <a:t>if TS is enabled on all TU sizes</a:t>
            </a:r>
          </a:p>
          <a:p>
            <a:r>
              <a:rPr lang="en-US" dirty="0"/>
              <a:t>Adding 8x8 </a:t>
            </a:r>
            <a:r>
              <a:rPr lang="en-US"/>
              <a:t>TS </a:t>
            </a:r>
            <a:r>
              <a:rPr lang="en-US"/>
              <a:t>obtains most of the gains with comparatively low encoding time increase</a:t>
            </a:r>
            <a:endParaRPr lang="en-US" dirty="0" smtClean="0"/>
          </a:p>
          <a:p>
            <a:r>
              <a:rPr lang="en-US" dirty="0" smtClean="0"/>
              <a:t>Provide flexibility to encoder </a:t>
            </a: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Recommend adoption to HEVC </a:t>
            </a:r>
            <a:r>
              <a:rPr lang="en-US" dirty="0" err="1" smtClean="0"/>
              <a:t>RExt</a:t>
            </a:r>
            <a:r>
              <a:rPr lang="en-US" dirty="0" smtClean="0"/>
              <a:t>.</a:t>
            </a:r>
          </a:p>
          <a:p>
            <a:pPr algn="just"/>
            <a:r>
              <a:rPr lang="en-US" dirty="0" smtClean="0"/>
              <a:t>Option 1: Adding 8x8 TS</a:t>
            </a:r>
          </a:p>
          <a:p>
            <a:pPr algn="just"/>
            <a:r>
              <a:rPr lang="en-US" dirty="0"/>
              <a:t>Option </a:t>
            </a:r>
            <a:r>
              <a:rPr lang="en-US" dirty="0" smtClean="0"/>
              <a:t>2: </a:t>
            </a:r>
            <a:r>
              <a:rPr lang="en-US" dirty="0"/>
              <a:t>Adding </a:t>
            </a:r>
            <a:r>
              <a:rPr lang="en-US" dirty="0" smtClean="0"/>
              <a:t>TS on all TU sizes</a:t>
            </a:r>
          </a:p>
          <a:p>
            <a:endParaRPr lang="en-US" dirty="0"/>
          </a:p>
          <a:p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Thank BBC for cross-checking (JCTVC-N0335)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JCTVC-N0288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27198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View">
  <a:themeElements>
    <a:clrScheme name="View">
      <a:dk1>
        <a:srgbClr val="000000"/>
      </a:dk1>
      <a:lt1>
        <a:srgbClr val="FFFFFF"/>
      </a:lt1>
      <a:dk2>
        <a:srgbClr val="46464A"/>
      </a:dk2>
      <a:lt2>
        <a:srgbClr val="D6D3CC"/>
      </a:lt2>
      <a:accent1>
        <a:srgbClr val="6F6F74"/>
      </a:accent1>
      <a:accent2>
        <a:srgbClr val="92A9B9"/>
      </a:accent2>
      <a:accent3>
        <a:srgbClr val="A7B789"/>
      </a:accent3>
      <a:accent4>
        <a:srgbClr val="B9A489"/>
      </a:accent4>
      <a:accent5>
        <a:srgbClr val="8D6374"/>
      </a:accent5>
      <a:accent6>
        <a:srgbClr val="9B7362"/>
      </a:accent6>
      <a:hlink>
        <a:srgbClr val="67AABF"/>
      </a:hlink>
      <a:folHlink>
        <a:srgbClr val="ABAFA5"/>
      </a:folHlink>
    </a:clrScheme>
    <a:fontScheme name="View">
      <a:maj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View">
      <a:fillStyleLst>
        <a:solidFill>
          <a:schemeClr val="phClr"/>
        </a:solidFill>
        <a:solidFill>
          <a:schemeClr val="phClr">
            <a:tint val="60000"/>
            <a:satMod val="120000"/>
          </a:schemeClr>
        </a:solidFill>
        <a:solidFill>
          <a:schemeClr val="phClr">
            <a:shade val="75000"/>
            <a:satMod val="16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3970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95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240" dir="5400000" algn="tl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9525" prstMaterial="flat">
            <a:bevelT w="0" h="0" prst="coolSlant"/>
            <a:contourClr>
              <a:schemeClr val="phClr">
                <a:shade val="35000"/>
                <a:satMod val="130000"/>
              </a:schemeClr>
            </a:contourClr>
          </a:sp3d>
        </a:effectStyle>
        <a:effectStyle>
          <a:effectLst>
            <a:outerShdw blurRad="76200" dist="25400" dir="5400000" algn="tl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9050" prstMaterial="flat">
            <a:bevelT w="0" h="0" prst="coolSlant"/>
            <a:contourClr>
              <a:schemeClr val="phClr">
                <a:shade val="25000"/>
                <a:satMod val="14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4000"/>
                <a:shade val="98000"/>
                <a:satMod val="130000"/>
                <a:lumMod val="102000"/>
              </a:schemeClr>
            </a:gs>
            <a:gs pos="100000">
              <a:schemeClr val="phClr">
                <a:tint val="98000"/>
                <a:shade val="78000"/>
                <a:satMod val="14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iew" id="{BA0EB5A6-F2D4-4F82-977B-64ADEE4A2A69}" vid="{3969A8A2-35DB-4E3B-8885-16FD2056867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TC103457515[[fn=View]]</Template>
  <TotalTime>1598</TotalTime>
  <Words>132</Words>
  <Application>Microsoft Office PowerPoint</Application>
  <PresentationFormat>Widescreen</PresentationFormat>
  <Paragraphs>32</Paragraphs>
  <Slides>6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宋体</vt:lpstr>
      <vt:lpstr>Arial</vt:lpstr>
      <vt:lpstr>Calibri</vt:lpstr>
      <vt:lpstr>Century Schoolbook</vt:lpstr>
      <vt:lpstr>Wingdings 2</vt:lpstr>
      <vt:lpstr>View</vt:lpstr>
      <vt:lpstr>Non-RCE2: Transform skip on large TUs</vt:lpstr>
      <vt:lpstr>TS on 4x4/8x8</vt:lpstr>
      <vt:lpstr>TS on 4x4/8x8/16x16</vt:lpstr>
      <vt:lpstr>TS on 4x4/8x8/16x16/32x32</vt:lpstr>
      <vt:lpstr>Compared with no TS</vt:lpstr>
      <vt:lpstr>Conclusions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AhG8: Screen Content Coding with Multi-stage Base Color and Index Map Representation</dc:title>
  <dc:creator>Ji-Zheng Xu</dc:creator>
  <cp:lastModifiedBy>Ji-Zheng Xu</cp:lastModifiedBy>
  <cp:revision>46</cp:revision>
  <dcterms:created xsi:type="dcterms:W3CDTF">2013-04-18T00:11:44Z</dcterms:created>
  <dcterms:modified xsi:type="dcterms:W3CDTF">2013-07-30T10:40:48Z</dcterms:modified>
</cp:coreProperties>
</file>

<file path=docProps/thumbnail.jpeg>
</file>