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9"/>
  </p:notesMasterIdLst>
  <p:sldIdLst>
    <p:sldId id="617" r:id="rId2"/>
    <p:sldId id="773" r:id="rId3"/>
    <p:sldId id="789" r:id="rId4"/>
    <p:sldId id="783" r:id="rId5"/>
    <p:sldId id="784" r:id="rId6"/>
    <p:sldId id="774" r:id="rId7"/>
    <p:sldId id="768" r:id="rId8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FB5"/>
    <a:srgbClr val="FFFF66"/>
    <a:srgbClr val="87B33F"/>
    <a:srgbClr val="D07DE7"/>
    <a:srgbClr val="DD69CF"/>
    <a:srgbClr val="0066FF"/>
    <a:srgbClr val="58B2B4"/>
    <a:srgbClr val="003399"/>
    <a:srgbClr val="C0C0C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889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722" y="-114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JCTVC-N0285</a:t>
            </a:r>
          </a:p>
          <a:p>
            <a:r>
              <a:rPr lang="en-CA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Non-RCE3: Intra motion compensation for screen contents 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Min Woo Park, Sunil Lee,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Chanyul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Kim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800099"/>
            <a:ext cx="8688160" cy="5572125"/>
          </a:xfrm>
        </p:spPr>
        <p:txBody>
          <a:bodyPr/>
          <a:lstStyle/>
          <a:p>
            <a:r>
              <a:rPr lang="en-CA" dirty="0" smtClean="0"/>
              <a:t>A motion compensation method for intra coding of screen contents is proposed. </a:t>
            </a:r>
            <a:endParaRPr lang="en-US" altLang="ko-KR" dirty="0" smtClean="0"/>
          </a:p>
          <a:p>
            <a:pPr lvl="2"/>
            <a:r>
              <a:rPr lang="en-CA" sz="2000" dirty="0" smtClean="0"/>
              <a:t>The proposed method uses </a:t>
            </a:r>
            <a:r>
              <a:rPr lang="en-CA" sz="2000" dirty="0" smtClean="0">
                <a:solidFill>
                  <a:srgbClr val="FF0000"/>
                </a:solidFill>
              </a:rPr>
              <a:t>only 4 positions in the </a:t>
            </a:r>
            <a:r>
              <a:rPr lang="en-CA" sz="2000" dirty="0" smtClean="0"/>
              <a:t>decoded area for motion compensation candidates</a:t>
            </a:r>
            <a:r>
              <a:rPr lang="en-US" altLang="ko-KR" sz="2000" dirty="0" smtClean="0"/>
              <a:t>. </a:t>
            </a:r>
          </a:p>
          <a:p>
            <a:r>
              <a:rPr lang="en-US" altLang="ko-KR" dirty="0" smtClean="0"/>
              <a:t>Performance  (AI  )</a:t>
            </a:r>
          </a:p>
          <a:p>
            <a:pPr lvl="2">
              <a:buNone/>
            </a:pPr>
            <a:endParaRPr lang="en-US" altLang="ko-KR" sz="2000" dirty="0" smtClean="0"/>
          </a:p>
          <a:p>
            <a:pPr lvl="1"/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314450" y="313055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406525"/>
                <a:gridCol w="2657475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Lossless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err="1" smtClean="0"/>
                        <a:t>Lossy</a:t>
                      </a:r>
                      <a:r>
                        <a:rPr lang="en-US" altLang="ko-KR" sz="1600" smtClean="0"/>
                        <a:t> (Y,U,V)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Class</a:t>
                      </a:r>
                      <a:r>
                        <a:rPr lang="en-US" altLang="ko-KR" sz="1600" baseline="0" dirty="0" smtClean="0"/>
                        <a:t> F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-0.4%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-1.7%/-1.9%/-1.8%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Class D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0.0%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0.0%/-0.1%/-0.1%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RGB</a:t>
                      </a:r>
                      <a:r>
                        <a:rPr lang="en-US" altLang="ko-KR" sz="1600" baseline="0" dirty="0" smtClean="0"/>
                        <a:t>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-10.2%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-12.2%/-12.4%/-12.7%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YUV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-7.6%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-9.5%/-9.5%/-9.7%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err="1" smtClean="0"/>
                        <a:t>RangeExt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0.0%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0.0%/0.0%/-0.1%</a:t>
                      </a:r>
                      <a:endParaRPr lang="ko-KR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5"/>
            <a:ext cx="8564336" cy="1933575"/>
          </a:xfrm>
        </p:spPr>
        <p:txBody>
          <a:bodyPr/>
          <a:lstStyle/>
          <a:p>
            <a:r>
              <a:rPr lang="en-US" sz="1800" dirty="0" smtClean="0"/>
              <a:t>Screen contents have </a:t>
            </a:r>
            <a:r>
              <a:rPr lang="en-US" sz="1800" dirty="0" smtClean="0">
                <a:solidFill>
                  <a:srgbClr val="FF0000"/>
                </a:solidFill>
              </a:rPr>
              <a:t>strong correlations along horizontal and vertical directions</a:t>
            </a:r>
          </a:p>
          <a:p>
            <a:pPr lvl="1"/>
            <a:r>
              <a:rPr lang="en-US" sz="1800" dirty="0" smtClean="0"/>
              <a:t>Intra motion compensation along these two directions is effective for intra coding of screen contents 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Real time encoding/decoding </a:t>
            </a:r>
            <a:r>
              <a:rPr lang="en-US" sz="1800" dirty="0" smtClean="0"/>
              <a:t>is critical issue for screen contents coding.</a:t>
            </a:r>
            <a:endParaRPr lang="en-US" altLang="ko-KR" sz="1800" dirty="0" smtClean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Simplified design is required. </a:t>
            </a: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0367" y="2800350"/>
            <a:ext cx="5851058" cy="378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</a:t>
            </a:r>
            <a:endParaRPr lang="ko-KR" altLang="en-US" dirty="0"/>
          </a:p>
        </p:txBody>
      </p:sp>
      <p:pic>
        <p:nvPicPr>
          <p:cNvPr id="1026" name="개체 1"/>
          <p:cNvPicPr>
            <a:picLocks noChangeArrowheads="1"/>
          </p:cNvPicPr>
          <p:nvPr/>
        </p:nvPicPr>
        <p:blipFill>
          <a:blip r:embed="rId2"/>
          <a:srcRect r="-1144" b="-345"/>
          <a:stretch>
            <a:fillRect/>
          </a:stretch>
        </p:blipFill>
        <p:spPr bwMode="auto">
          <a:xfrm>
            <a:off x="585787" y="1943100"/>
            <a:ext cx="665321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7650" y="885826"/>
            <a:ext cx="8564336" cy="1352550"/>
          </a:xfrm>
          <a:ln>
            <a:noFill/>
          </a:ln>
        </p:spPr>
        <p:txBody>
          <a:bodyPr/>
          <a:lstStyle/>
          <a:p>
            <a:r>
              <a:rPr lang="en-CA" sz="1800" dirty="0" smtClean="0">
                <a:solidFill>
                  <a:srgbClr val="FF0000"/>
                </a:solidFill>
              </a:rPr>
              <a:t>4 candidate positions</a:t>
            </a:r>
            <a:r>
              <a:rPr lang="en-CA" sz="1800" dirty="0" smtClean="0"/>
              <a:t> in the decoded area </a:t>
            </a:r>
            <a:r>
              <a:rPr lang="en-CA" sz="1800" dirty="0" smtClean="0">
                <a:solidFill>
                  <a:srgbClr val="FF0000"/>
                </a:solidFill>
              </a:rPr>
              <a:t>along horizontal and vertical directions </a:t>
            </a:r>
            <a:r>
              <a:rPr lang="en-CA" sz="1800" dirty="0" smtClean="0"/>
              <a:t>are used for candidate positions for motion compensation</a:t>
            </a:r>
          </a:p>
          <a:p>
            <a:pPr lvl="1">
              <a:buNone/>
            </a:pPr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28625" y="4305301"/>
            <a:ext cx="8564336" cy="657224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Blip>
                <a:blip r:embed="rId3"/>
              </a:buBlip>
              <a:tabLst/>
              <a:defRPr/>
            </a:pPr>
            <a:r>
              <a:rPr kumimoji="1" lang="en-CA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Position</a:t>
            </a:r>
            <a:r>
              <a:rPr kumimoji="1" lang="en-CA" sz="18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index is signalled using unary code. </a:t>
            </a:r>
            <a:endParaRPr kumimoji="1" lang="en-CA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515938" marR="0" lvl="1" indent="-220663" algn="l" defTabSz="914400" rtl="0" eaLnBrk="0" fontAlgn="base" latinLnBrk="1" hangingPunct="0">
              <a:lnSpc>
                <a:spcPct val="12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HY헤드라인M" pitchFamily="18" charset="-127"/>
              <a:buNone/>
              <a:tabLst/>
              <a:defRPr/>
            </a:pP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515938" marR="0" lvl="1" indent="-220663" algn="l" defTabSz="914400" rtl="0" eaLnBrk="0" fontAlgn="base" latinLnBrk="1" hangingPunct="0">
              <a:lnSpc>
                <a:spcPct val="12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HY헤드라인M" pitchFamily="18" charset="-127"/>
              <a:buChar char="-"/>
              <a:tabLst/>
              <a:defRPr/>
            </a:pP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515938" marR="0" lvl="1" indent="-220663" algn="l" defTabSz="914400" rtl="0" eaLnBrk="0" fontAlgn="base" latinLnBrk="1" hangingPunct="0">
              <a:lnSpc>
                <a:spcPct val="12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HY헤드라인M" pitchFamily="18" charset="-127"/>
              <a:buChar char="-"/>
              <a:tabLst/>
              <a:defRPr/>
            </a:pP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515938" marR="0" lvl="1" indent="-220663" algn="l" defTabSz="914400" rtl="0" eaLnBrk="0" fontAlgn="base" latinLnBrk="1" hangingPunct="0">
              <a:lnSpc>
                <a:spcPct val="12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HY헤드라인M" pitchFamily="18" charset="-127"/>
              <a:buChar char="-"/>
              <a:tabLst/>
              <a:defRPr/>
            </a:pPr>
            <a:endParaRPr kumimoji="1" lang="en-US" altLang="ko-K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marL="266700" marR="0" lvl="0" indent="-266700" algn="l" defTabSz="914400" rtl="0" eaLnBrk="0" fontAlgn="base" latinLnBrk="1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1" lang="ko-KR" alt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2257424" y="886950"/>
          <a:ext cx="6096002" cy="1655100"/>
        </p:xfrm>
        <a:graphic>
          <a:graphicData uri="http://schemas.openxmlformats.org/drawingml/2006/table">
            <a:tbl>
              <a:tblPr/>
              <a:tblGrid>
                <a:gridCol w="985877"/>
                <a:gridCol w="566879"/>
                <a:gridCol w="566879"/>
                <a:gridCol w="569617"/>
                <a:gridCol w="566879"/>
                <a:gridCol w="566879"/>
                <a:gridCol w="569617"/>
                <a:gridCol w="566879"/>
                <a:gridCol w="566879"/>
                <a:gridCol w="569617"/>
              </a:tblGrid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120.0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-6.8%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190750" y="2757864"/>
          <a:ext cx="6095999" cy="3732677"/>
        </p:xfrm>
        <a:graphic>
          <a:graphicData uri="http://schemas.openxmlformats.org/drawingml/2006/table">
            <a:tbl>
              <a:tblPr/>
              <a:tblGrid>
                <a:gridCol w="670039"/>
                <a:gridCol w="1079760"/>
                <a:gridCol w="543275"/>
                <a:gridCol w="543275"/>
                <a:gridCol w="543275"/>
                <a:gridCol w="543275"/>
                <a:gridCol w="543275"/>
                <a:gridCol w="543275"/>
                <a:gridCol w="543275"/>
                <a:gridCol w="543275"/>
              </a:tblGrid>
              <a:tr h="10869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-12.2%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-12.7%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-12.2%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-12.5%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-12.3%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-12.5%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-9.7%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126%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128%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112%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-4.6%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-4.7%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793" marR="6793" marT="67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9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109%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4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793" marR="6793" marT="67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793" marR="6793" marT="67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7650" y="1143000"/>
            <a:ext cx="1088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Lossless 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350" y="1638300"/>
            <a:ext cx="2063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Max : </a:t>
            </a:r>
            <a:r>
              <a:rPr lang="en-US" altLang="ko-KR" dirty="0" err="1" smtClean="0"/>
              <a:t>pcb</a:t>
            </a:r>
            <a:r>
              <a:rPr lang="en-US" altLang="ko-KR" dirty="0" smtClean="0"/>
              <a:t>-layout (AI, 37%)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2800350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Lossy</a:t>
            </a:r>
            <a:endParaRPr lang="ko-KR" altLang="en-US" sz="1600" dirty="0"/>
          </a:p>
        </p:txBody>
      </p:sp>
      <p:sp>
        <p:nvSpPr>
          <p:cNvPr id="13" name="직사각형 12"/>
          <p:cNvSpPr/>
          <p:nvPr/>
        </p:nvSpPr>
        <p:spPr>
          <a:xfrm>
            <a:off x="0" y="3357176"/>
            <a:ext cx="2140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Max: </a:t>
            </a:r>
            <a:r>
              <a:rPr lang="en-US" altLang="ko-KR" dirty="0" err="1" smtClean="0"/>
              <a:t>pcp</a:t>
            </a:r>
            <a:r>
              <a:rPr lang="en-US" altLang="ko-KR" dirty="0" smtClean="0"/>
              <a:t>-layout</a:t>
            </a:r>
          </a:p>
          <a:p>
            <a:r>
              <a:rPr lang="en-US" altLang="ko-KR" dirty="0" smtClean="0"/>
              <a:t> (AI,-35.7%</a:t>
            </a:r>
            <a:r>
              <a:rPr lang="ko-KR" altLang="en-US" dirty="0" smtClean="0"/>
              <a:t> </a:t>
            </a:r>
            <a:r>
              <a:rPr lang="en-US" altLang="ko-KR" dirty="0" smtClean="0"/>
              <a:t>-36.1%</a:t>
            </a:r>
            <a:r>
              <a:rPr lang="ko-KR" altLang="en-US" dirty="0" smtClean="0"/>
              <a:t> </a:t>
            </a:r>
            <a:r>
              <a:rPr lang="en-US" altLang="ko-KR" dirty="0" smtClean="0"/>
              <a:t>-37.4%)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4300" y="4810124"/>
            <a:ext cx="1857375" cy="657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Encoder complexity optimization has not been applied yet.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40" y="876300"/>
            <a:ext cx="8564336" cy="5543550"/>
          </a:xfrm>
        </p:spPr>
        <p:txBody>
          <a:bodyPr/>
          <a:lstStyle/>
          <a:p>
            <a:r>
              <a:rPr lang="en-US" sz="2000" dirty="0" smtClean="0"/>
              <a:t>Simplified design of  intra motion compensation was proposed.</a:t>
            </a:r>
          </a:p>
          <a:p>
            <a:r>
              <a:rPr lang="en-US" sz="2000" dirty="0" smtClean="0"/>
              <a:t>The proposed method provides -10.2% and -12.2%  </a:t>
            </a:r>
            <a:r>
              <a:rPr lang="en-US" sz="2000" dirty="0" err="1" smtClean="0"/>
              <a:t>luma</a:t>
            </a:r>
            <a:r>
              <a:rPr lang="en-US" sz="2000" dirty="0" smtClean="0"/>
              <a:t> gains for lossless and </a:t>
            </a:r>
            <a:r>
              <a:rPr lang="en-US" sz="2000" dirty="0" err="1" smtClean="0"/>
              <a:t>lossy</a:t>
            </a:r>
            <a:r>
              <a:rPr lang="en-US" sz="2000" dirty="0" smtClean="0"/>
              <a:t> AI conditions.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333375" y="5217468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We would like to thank </a:t>
            </a:r>
            <a:r>
              <a:rPr lang="en-US" altLang="ko-KR" sz="2000" b="1" dirty="0" err="1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qualcomm</a:t>
            </a:r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 for the crosscheck of this proposal. </a:t>
            </a:r>
            <a:endParaRPr lang="ko-KR" altLang="en-US" sz="2000" b="1" dirty="0" smtClean="0">
              <a:solidFill>
                <a:srgbClr val="0B1FB5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100783</TotalTime>
  <Words>813</Words>
  <Application>Microsoft Office PowerPoint</Application>
  <PresentationFormat>화면 슬라이드 쇼(4:3)</PresentationFormat>
  <Paragraphs>316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6_SAIT</vt:lpstr>
      <vt:lpstr>슬라이드 1</vt:lpstr>
      <vt:lpstr>Summary</vt:lpstr>
      <vt:lpstr>Introductions</vt:lpstr>
      <vt:lpstr>Proposed method </vt:lpstr>
      <vt:lpstr>Experimental results </vt:lpstr>
      <vt:lpstr>Conclusions</vt:lpstr>
      <vt:lpstr>슬라이드 7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1982</cp:revision>
  <dcterms:created xsi:type="dcterms:W3CDTF">2006-11-22T03:19:05Z</dcterms:created>
  <dcterms:modified xsi:type="dcterms:W3CDTF">2013-07-23T07:00:37Z</dcterms:modified>
</cp:coreProperties>
</file>