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7" r:id="rId1"/>
  </p:sldMasterIdLst>
  <p:notesMasterIdLst>
    <p:notesMasterId r:id="rId10"/>
  </p:notesMasterIdLst>
  <p:handoutMasterIdLst>
    <p:handoutMasterId r:id="rId11"/>
  </p:handoutMasterIdLst>
  <p:sldIdLst>
    <p:sldId id="256" r:id="rId2"/>
    <p:sldId id="380" r:id="rId3"/>
    <p:sldId id="445" r:id="rId4"/>
    <p:sldId id="444" r:id="rId5"/>
    <p:sldId id="438" r:id="rId6"/>
    <p:sldId id="447" r:id="rId7"/>
    <p:sldId id="439" r:id="rId8"/>
    <p:sldId id="283" r:id="rId9"/>
  </p:sldIdLst>
  <p:sldSz cx="9144000" cy="5143500" type="screen16x9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lasny, Daryl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0099"/>
    <a:srgbClr val="FFFFCC"/>
    <a:srgbClr val="CCECFF"/>
    <a:srgbClr val="CCFFFF"/>
    <a:srgbClr val="CCFFCC"/>
    <a:srgbClr val="FFCCFF"/>
    <a:srgbClr val="006600"/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53" autoAdjust="0"/>
    <p:restoredTop sz="76975" autoAdjust="0"/>
  </p:normalViewPr>
  <p:slideViewPr>
    <p:cSldViewPr>
      <p:cViewPr>
        <p:scale>
          <a:sx n="100" d="100"/>
          <a:sy n="100" d="100"/>
        </p:scale>
        <p:origin x="-72" y="-60"/>
      </p:cViewPr>
      <p:guideLst>
        <p:guide orient="horz" pos="1627"/>
        <p:guide pos="2880"/>
      </p:guideLst>
    </p:cSldViewPr>
  </p:slideViewPr>
  <p:outlineViewPr>
    <p:cViewPr>
      <p:scale>
        <a:sx n="33" d="100"/>
        <a:sy n="33" d="100"/>
      </p:scale>
      <p:origin x="0" y="3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1908" y="-72"/>
      </p:cViewPr>
      <p:guideLst>
        <p:guide orient="horz" pos="2928"/>
        <p:guide pos="2209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fld id="{70A9A88D-3AB1-4BBF-917C-0DFB94A0B3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11175" y="511175"/>
            <a:ext cx="6040438" cy="33972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587375" y="4376738"/>
            <a:ext cx="6259513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972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72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fld id="{E30EB078-541A-4023-AA5A-48EF78B5DF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3314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331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1B7E069-D912-4D4F-B24D-9D66A15284EE}" type="slidenum">
              <a:rPr lang="en-US" smtClean="0">
                <a:cs typeface="Arial" charset="0"/>
              </a:rPr>
              <a:pPr/>
              <a:t>1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71FB37A-B7CB-4148-86D7-AA1C32450D4D}" type="slidenum">
              <a:rPr lang="en-US" smtClean="0">
                <a:cs typeface="Arial" charset="0"/>
              </a:rPr>
              <a:pPr/>
              <a:t>8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 descr="SLATITLEPAGE.jpg copy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4916488"/>
            <a:ext cx="9144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4"/>
          <p:cNvSpPr>
            <a:spLocks noChangeArrowheads="1"/>
          </p:cNvSpPr>
          <p:nvPr userDrawn="1"/>
        </p:nvSpPr>
        <p:spPr bwMode="auto">
          <a:xfrm>
            <a:off x="0" y="0"/>
            <a:ext cx="9144000" cy="609600"/>
          </a:xfrm>
          <a:prstGeom prst="rect">
            <a:avLst/>
          </a:prstGeom>
          <a:solidFill>
            <a:srgbClr val="000066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defTabSz="871538">
              <a:defRPr/>
            </a:pP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8" name="Picture 10" descr="SLA Logo Horizontal 110728 copy.png"/>
          <p:cNvPicPr>
            <a:picLocks noChangeAspect="1"/>
          </p:cNvPicPr>
          <p:nvPr userDrawn="1"/>
        </p:nvPicPr>
        <p:blipFill>
          <a:blip r:embed="rId3"/>
          <a:srcRect l="3014"/>
          <a:stretch>
            <a:fillRect/>
          </a:stretch>
        </p:blipFill>
        <p:spPr bwMode="auto">
          <a:xfrm>
            <a:off x="69850" y="4948238"/>
            <a:ext cx="2290763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oter Placeholder 3"/>
          <p:cNvSpPr txBox="1">
            <a:spLocks/>
          </p:cNvSpPr>
          <p:nvPr userDrawn="1"/>
        </p:nvSpPr>
        <p:spPr>
          <a:xfrm>
            <a:off x="1981200" y="4929188"/>
            <a:ext cx="7162800" cy="214312"/>
          </a:xfrm>
          <a:prstGeom prst="rect">
            <a:avLst/>
          </a:prstGeom>
          <a:noFill/>
        </p:spPr>
        <p:txBody>
          <a:bodyPr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600" b="1" kern="1200">
                <a:solidFill>
                  <a:srgbClr val="000066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dirty="0" smtClean="0"/>
              <a:t>JCTVC-N0275 AHG18: Modified scaling factor for transform-skip blocks to support higher bit depths | </a:t>
            </a:r>
            <a:fld id="{C17B3CB9-137C-468D-AF16-50A12DE05F47}" type="slidenum">
              <a:rPr lang="en-US" sz="700" kern="0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sz="700" kern="0" dirty="0" smtClean="0"/>
              <a:t> </a:t>
            </a:r>
          </a:p>
        </p:txBody>
      </p:sp>
      <p:pic>
        <p:nvPicPr>
          <p:cNvPr id="10" name="Picture 13" descr="SLATITLEPAGE.jpg copy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" descr="SLA Logo Vertical110728 copy.pn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3657600" y="4589463"/>
            <a:ext cx="1828800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0539" y="845202"/>
            <a:ext cx="8262922" cy="1102519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lang="en-US" sz="3600" b="1" baseline="0" dirty="0">
                <a:solidFill>
                  <a:schemeClr val="tx1"/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3402" y="3375921"/>
            <a:ext cx="5337199" cy="1075292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lang="en-US" sz="18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430078" y="2198903"/>
            <a:ext cx="8283844" cy="926702"/>
          </a:xfrm>
        </p:spPr>
        <p:txBody>
          <a:bodyPr/>
          <a:lstStyle>
            <a:lvl1pPr marL="0" indent="0" algn="ctr">
              <a:spcBef>
                <a:spcPts val="0"/>
              </a:spcBef>
              <a:buNone/>
              <a:defRPr lang="en-US" sz="2400" b="1" dirty="0">
                <a:solidFill>
                  <a:schemeClr val="tx1"/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idx="1"/>
          </p:nvPr>
        </p:nvSpPr>
        <p:spPr bwMode="auto">
          <a:xfrm>
            <a:off x="572293" y="942268"/>
            <a:ext cx="8152608" cy="3650794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" name="Tit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5776" y="936198"/>
            <a:ext cx="3800474" cy="3692281"/>
          </a:xfrm>
        </p:spPr>
        <p:txBody>
          <a:bodyPr/>
          <a:lstStyle>
            <a:lvl1pPr>
              <a:defRPr sz="2400" baseline="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2976" y="945714"/>
            <a:ext cx="3819525" cy="36922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SLATITLEPAGE.jpg copy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4916488"/>
            <a:ext cx="9144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4"/>
          <p:cNvSpPr>
            <a:spLocks noChangeArrowheads="1"/>
          </p:cNvSpPr>
          <p:nvPr userDrawn="1"/>
        </p:nvSpPr>
        <p:spPr bwMode="auto">
          <a:xfrm>
            <a:off x="0" y="0"/>
            <a:ext cx="9144000" cy="609600"/>
          </a:xfrm>
          <a:prstGeom prst="rect">
            <a:avLst/>
          </a:prstGeom>
          <a:solidFill>
            <a:srgbClr val="000066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defTabSz="871538">
              <a:defRPr/>
            </a:pP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Picture 10" descr="SLA Logo Horizontal 110728 copy.png"/>
          <p:cNvPicPr>
            <a:picLocks noChangeAspect="1"/>
          </p:cNvPicPr>
          <p:nvPr userDrawn="1"/>
        </p:nvPicPr>
        <p:blipFill>
          <a:blip r:embed="rId3"/>
          <a:srcRect l="3014"/>
          <a:stretch>
            <a:fillRect/>
          </a:stretch>
        </p:blipFill>
        <p:spPr bwMode="auto">
          <a:xfrm>
            <a:off x="69850" y="4948238"/>
            <a:ext cx="2290763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3"/>
          <p:cNvSpPr txBox="1">
            <a:spLocks/>
          </p:cNvSpPr>
          <p:nvPr userDrawn="1"/>
        </p:nvSpPr>
        <p:spPr>
          <a:xfrm>
            <a:off x="1981200" y="4929188"/>
            <a:ext cx="7162800" cy="214312"/>
          </a:xfrm>
          <a:prstGeom prst="rect">
            <a:avLst/>
          </a:prstGeom>
          <a:noFill/>
        </p:spPr>
        <p:txBody>
          <a:bodyPr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600" b="1" kern="1200">
                <a:solidFill>
                  <a:srgbClr val="000066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dirty="0" smtClean="0"/>
              <a:t>JCTVC-N0275 AHG18: Modified scaling factor for transform-skip blocks to support higher bit depths | </a:t>
            </a:r>
            <a:fld id="{E8C43646-18A2-4136-949D-49F4F0083BE0}" type="slidenum">
              <a:rPr lang="en-US" sz="700" kern="0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sz="700" kern="0" dirty="0" smtClean="0"/>
              <a:t> </a:t>
            </a:r>
          </a:p>
        </p:txBody>
      </p:sp>
      <p:sp>
        <p:nvSpPr>
          <p:cNvPr id="6" name="Rectangle 3"/>
          <p:cNvSpPr/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defTabSz="871538">
              <a:defRPr/>
            </a:pPr>
            <a:endParaRPr lang="en-US">
              <a:cs typeface="+mn-cs"/>
            </a:endParaRPr>
          </a:p>
        </p:txBody>
      </p:sp>
      <p:pic>
        <p:nvPicPr>
          <p:cNvPr id="7" name="Picture 13" descr="SLATITLEPAGE.jpg copy.png"/>
          <p:cNvPicPr>
            <a:picLocks noChangeAspect="1"/>
          </p:cNvPicPr>
          <p:nvPr userDrawn="1"/>
        </p:nvPicPr>
        <p:blipFill>
          <a:blip r:embed="rId4"/>
          <a:srcRect l="15042" r="12173"/>
          <a:stretch>
            <a:fillRect/>
          </a:stretch>
        </p:blipFill>
        <p:spPr bwMode="auto">
          <a:xfrm>
            <a:off x="0" y="-962025"/>
            <a:ext cx="9144000" cy="706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SLA Logo Vertical110728 copy.pn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3262313" y="2235200"/>
            <a:ext cx="2619375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1" y="1084846"/>
            <a:ext cx="3838575" cy="34876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8227" y="1084846"/>
            <a:ext cx="3840163" cy="34876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" descr="SLATITLEPAGE.jpg copy.png"/>
          <p:cNvPicPr>
            <a:picLocks noChangeAspect="1"/>
          </p:cNvPicPr>
          <p:nvPr userDrawn="1"/>
        </p:nvPicPr>
        <p:blipFill>
          <a:blip r:embed="rId10"/>
          <a:srcRect/>
          <a:stretch>
            <a:fillRect/>
          </a:stretch>
        </p:blipFill>
        <p:spPr bwMode="auto">
          <a:xfrm>
            <a:off x="0" y="4916488"/>
            <a:ext cx="9144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26" name="Rectangle 14"/>
          <p:cNvSpPr>
            <a:spLocks noChangeArrowheads="1"/>
          </p:cNvSpPr>
          <p:nvPr userDrawn="1"/>
        </p:nvSpPr>
        <p:spPr bwMode="auto">
          <a:xfrm>
            <a:off x="0" y="0"/>
            <a:ext cx="9144000" cy="609600"/>
          </a:xfrm>
          <a:prstGeom prst="rect">
            <a:avLst/>
          </a:prstGeom>
          <a:solidFill>
            <a:srgbClr val="000066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defTabSz="871538">
              <a:defRPr/>
            </a:pP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2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5" y="0"/>
            <a:ext cx="893921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123" tIns="43561" rIns="87123" bIns="4356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title</a:t>
            </a:r>
          </a:p>
        </p:txBody>
      </p:sp>
      <p:sp>
        <p:nvSpPr>
          <p:cNvPr id="1029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742950"/>
            <a:ext cx="8153400" cy="383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123" tIns="43561" rIns="87123" bIns="435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30" name="Picture 10" descr="SLA Logo Horizontal 110728 copy.png"/>
          <p:cNvPicPr>
            <a:picLocks noChangeAspect="1"/>
          </p:cNvPicPr>
          <p:nvPr userDrawn="1"/>
        </p:nvPicPr>
        <p:blipFill>
          <a:blip r:embed="rId11"/>
          <a:srcRect l="3014"/>
          <a:stretch>
            <a:fillRect/>
          </a:stretch>
        </p:blipFill>
        <p:spPr bwMode="auto">
          <a:xfrm>
            <a:off x="69850" y="4948238"/>
            <a:ext cx="2290763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Footer Placeholder 3"/>
          <p:cNvSpPr txBox="1">
            <a:spLocks/>
          </p:cNvSpPr>
          <p:nvPr userDrawn="1"/>
        </p:nvSpPr>
        <p:spPr>
          <a:xfrm>
            <a:off x="1828800" y="4857750"/>
            <a:ext cx="7162800" cy="214313"/>
          </a:xfrm>
          <a:prstGeom prst="rect">
            <a:avLst/>
          </a:prstGeom>
          <a:noFill/>
        </p:spPr>
        <p:txBody>
          <a:bodyPr anchor="ctr"/>
          <a:lstStyle/>
          <a:p>
            <a:pPr algn="r"/>
            <a:r>
              <a:rPr lang="en-US" sz="1000" b="1">
                <a:solidFill>
                  <a:srgbClr val="000066"/>
                </a:solidFill>
                <a:latin typeface="Verdana" pitchFamily="34" charset="0"/>
              </a:rPr>
              <a:t>JCTVC-N0281</a:t>
            </a:r>
            <a:r>
              <a:rPr lang="en-US" sz="900" b="1">
                <a:solidFill>
                  <a:srgbClr val="000066"/>
                </a:solidFill>
                <a:latin typeface="Verdana" pitchFamily="34" charset="0"/>
              </a:rPr>
              <a:t> </a:t>
            </a:r>
            <a:r>
              <a:rPr lang="en-CA" sz="900" b="1"/>
              <a:t>Non-RCE2 Rice parameter extension for transform-skip blocks</a:t>
            </a:r>
            <a:r>
              <a:rPr lang="en-US"/>
              <a:t> </a:t>
            </a:r>
            <a:r>
              <a:rPr lang="en-US" sz="900" b="1">
                <a:solidFill>
                  <a:srgbClr val="000066"/>
                </a:solidFill>
                <a:latin typeface="Verdana" pitchFamily="34" charset="0"/>
              </a:rPr>
              <a:t>| </a:t>
            </a:r>
            <a:fld id="{34FFABEA-DEA3-467E-A14C-39DF4DB862DF}" type="slidenum">
              <a:rPr lang="en-US" sz="800" b="1">
                <a:solidFill>
                  <a:srgbClr val="000066"/>
                </a:solidFill>
                <a:latin typeface="Verdana" pitchFamily="34" charset="0"/>
              </a:rPr>
              <a:pPr algn="r"/>
              <a:t>‹#›</a:t>
            </a:fld>
            <a:r>
              <a:rPr lang="en-US" sz="800" b="1">
                <a:solidFill>
                  <a:srgbClr val="000066"/>
                </a:solidFill>
                <a:latin typeface="Verdana" pitchFamily="34" charset="0"/>
              </a:rPr>
              <a:t>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5" r:id="rId2"/>
    <p:sldLayoutId id="2147483664" r:id="rId3"/>
    <p:sldLayoutId id="2147483663" r:id="rId4"/>
    <p:sldLayoutId id="2147483667" r:id="rId5"/>
    <p:sldLayoutId id="2147483662" r:id="rId6"/>
    <p:sldLayoutId id="2147483661" r:id="rId7"/>
    <p:sldLayoutId id="2147483660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1pPr>
      <a:lvl2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2pPr>
      <a:lvl3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3pPr>
      <a:lvl4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4pPr>
      <a:lvl5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5pPr>
      <a:lvl6pPr marL="4572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6pPr>
      <a:lvl7pPr marL="9144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7pPr>
      <a:lvl8pPr marL="13716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8pPr>
      <a:lvl9pPr marL="18288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9pPr>
    </p:titleStyle>
    <p:bodyStyle>
      <a:lvl1pPr marL="325438" indent="-325438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1pPr>
      <a:lvl2pPr marL="706438" indent="-269875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2pPr>
      <a:lvl3pPr marL="1087438" indent="-215900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0000"/>
        <a:buFont typeface="Wingdings" pitchFamily="2" charset="2"/>
        <a:buChar char="n"/>
        <a:defRPr sz="22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3pPr>
      <a:lvl4pPr marL="1524000" indent="-217488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4pPr>
      <a:lvl5pPr marL="1960563" indent="-217488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0000"/>
        <a:buFont typeface="Wingdings" pitchFamily="2" charset="2"/>
        <a:buChar char="n"/>
        <a:defRPr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5pPr>
      <a:lvl6pPr marL="24177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6pPr>
      <a:lvl7pPr marL="28749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7pPr>
      <a:lvl8pPr marL="33321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8pPr>
      <a:lvl9pPr marL="37893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ctrTitle"/>
          </p:nvPr>
        </p:nvSpPr>
        <p:spPr>
          <a:xfrm>
            <a:off x="441325" y="844550"/>
            <a:ext cx="8261350" cy="1103313"/>
          </a:xfrm>
        </p:spPr>
        <p:txBody>
          <a:bodyPr/>
          <a:lstStyle/>
          <a:p>
            <a:r>
              <a:rPr lang="en-CA" sz="3200" smtClean="0">
                <a:ea typeface="Calibri" pitchFamily="34" charset="0"/>
              </a:rPr>
              <a:t>Non-RCE2 Rice parameter extension for transform-skip blocks</a:t>
            </a:r>
            <a:r>
              <a:rPr sz="3200" smtClean="0">
                <a:ea typeface="Calibri" pitchFamily="34" charset="0"/>
              </a:rPr>
              <a:t>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3409950"/>
            <a:ext cx="5337175" cy="1074738"/>
          </a:xfrm>
        </p:spPr>
        <p:txBody>
          <a:bodyPr/>
          <a:lstStyle/>
          <a:p>
            <a:pPr>
              <a:buClr>
                <a:schemeClr val="bg1">
                  <a:lumMod val="50000"/>
                </a:schemeClr>
              </a:buClr>
              <a:defRPr/>
            </a:pPr>
            <a:r>
              <a:rPr smtClean="0"/>
              <a:t>Seung-Hwan Kim, Kiran Misra, Andrew Segall</a:t>
            </a:r>
            <a:endParaRPr/>
          </a:p>
        </p:txBody>
      </p:sp>
      <p:sp>
        <p:nvSpPr>
          <p:cNvPr id="12291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81000" y="2419350"/>
            <a:ext cx="8283575" cy="92710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smtClean="0">
                <a:ea typeface="Calibri" pitchFamily="34" charset="0"/>
              </a:rPr>
              <a:t>(JCTVC-N0281)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Organization</a:t>
            </a:r>
          </a:p>
        </p:txBody>
      </p:sp>
      <p:sp>
        <p:nvSpPr>
          <p:cNvPr id="14338" name="Content Placeholder 4"/>
          <p:cNvSpPr>
            <a:spLocks noGrp="1"/>
          </p:cNvSpPr>
          <p:nvPr>
            <p:ph sz="half" idx="1"/>
          </p:nvPr>
        </p:nvSpPr>
        <p:spPr>
          <a:xfrm>
            <a:off x="914400" y="1047750"/>
            <a:ext cx="7808913" cy="3487738"/>
          </a:xfrm>
        </p:spPr>
        <p:txBody>
          <a:bodyPr/>
          <a:lstStyle/>
          <a:p>
            <a:r>
              <a:rPr lang="en-US" smtClean="0"/>
              <a:t>Motivation</a:t>
            </a:r>
          </a:p>
          <a:p>
            <a:r>
              <a:rPr lang="en-US" smtClean="0"/>
              <a:t>Proposed Method</a:t>
            </a:r>
          </a:p>
          <a:p>
            <a:r>
              <a:rPr lang="en-US" smtClean="0"/>
              <a:t>Results</a:t>
            </a:r>
          </a:p>
          <a:p>
            <a:r>
              <a:rPr lang="en-US" smtClean="0"/>
              <a:t>Conclusions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3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ko-KR" smtClean="0">
                <a:ea typeface="굴림" pitchFamily="34" charset="-127"/>
              </a:rPr>
              <a:t>Motivation</a:t>
            </a:r>
            <a:endParaRPr lang="en-US" smtClean="0">
              <a:ea typeface="굴림" pitchFamily="34" charset="-127"/>
            </a:endParaRPr>
          </a:p>
        </p:txBody>
      </p:sp>
      <p:sp>
        <p:nvSpPr>
          <p:cNvPr id="16386" name="Content Placeholder 4"/>
          <p:cNvSpPr>
            <a:spLocks noGrp="1"/>
          </p:cNvSpPr>
          <p:nvPr>
            <p:ph sz="half" idx="4294967295"/>
          </p:nvPr>
        </p:nvSpPr>
        <p:spPr>
          <a:xfrm>
            <a:off x="228600" y="819150"/>
            <a:ext cx="8458200" cy="3487738"/>
          </a:xfrm>
        </p:spPr>
        <p:txBody>
          <a:bodyPr/>
          <a:lstStyle/>
          <a:p>
            <a:r>
              <a:rPr lang="en-US" sz="2600" smtClean="0"/>
              <a:t>Remaining abs_level Coding for TS blocks</a:t>
            </a:r>
          </a:p>
          <a:p>
            <a:pPr marL="742950" lvl="1" indent="-285750"/>
            <a:r>
              <a:rPr lang="en-US" altLang="ko-KR" sz="2000" smtClean="0">
                <a:ea typeface="굴림" pitchFamily="34" charset="-127"/>
              </a:rPr>
              <a:t>Maximum RP is limited by 4</a:t>
            </a:r>
          </a:p>
          <a:p>
            <a:pPr marL="742950" lvl="1" indent="-285750"/>
            <a:r>
              <a:rPr lang="en-US" altLang="ko-KR" sz="2000" smtClean="0">
                <a:ea typeface="굴림" pitchFamily="34" charset="-127"/>
              </a:rPr>
              <a:t>Lossless coding</a:t>
            </a:r>
          </a:p>
          <a:p>
            <a:pPr marL="742950" lvl="1" indent="-285750"/>
            <a:r>
              <a:rPr lang="en-US" altLang="ko-KR" sz="2000" smtClean="0">
                <a:ea typeface="굴림" pitchFamily="34" charset="-127"/>
              </a:rPr>
              <a:t>High bit-depth coding (bit depth &gt;8)</a:t>
            </a:r>
          </a:p>
          <a:p>
            <a:pPr marL="742950" lvl="1" indent="-285750"/>
            <a:r>
              <a:rPr lang="en-US" altLang="ko-KR" sz="2000" smtClean="0">
                <a:ea typeface="굴림" pitchFamily="34" charset="-127"/>
              </a:rPr>
              <a:t>High bitrates coding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Proposed Solution</a:t>
            </a:r>
          </a:p>
        </p:txBody>
      </p:sp>
      <p:sp>
        <p:nvSpPr>
          <p:cNvPr id="17410" name="Content Placeholder 4"/>
          <p:cNvSpPr>
            <a:spLocks/>
          </p:cNvSpPr>
          <p:nvPr/>
        </p:nvSpPr>
        <p:spPr bwMode="auto">
          <a:xfrm>
            <a:off x="228600" y="819150"/>
            <a:ext cx="8153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123" tIns="43561" rIns="87123" bIns="43561"/>
          <a:lstStyle/>
          <a:p>
            <a:pPr marL="325438" indent="-325438" defTabSz="871538" eaLnBrk="0" hangingPunct="0"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Char char="n"/>
            </a:pPr>
            <a:r>
              <a:rPr lang="en-US" sz="2800">
                <a:latin typeface="Calibri" pitchFamily="34" charset="0"/>
              </a:rPr>
              <a:t>Rice parameter signaling </a:t>
            </a:r>
          </a:p>
          <a:p>
            <a:pPr marL="742950" lvl="1" indent="-285750" defTabSz="871538" eaLnBrk="0" hangingPunct="0">
              <a:spcBef>
                <a:spcPct val="20000"/>
              </a:spcBef>
              <a:buClr>
                <a:srgbClr val="7F7F7F"/>
              </a:buClr>
              <a:buSzPct val="55000"/>
              <a:buFont typeface="Wingdings" pitchFamily="2" charset="2"/>
              <a:buChar char="n"/>
            </a:pPr>
            <a:r>
              <a:rPr lang="en-US" altLang="ko-KR" sz="2000">
                <a:latin typeface="Calibri" pitchFamily="34" charset="0"/>
                <a:ea typeface="굴림" pitchFamily="34" charset="-127"/>
              </a:rPr>
              <a:t>Send ‘rice-parameter’ for each transform-skip block</a:t>
            </a:r>
          </a:p>
          <a:p>
            <a:pPr marL="742950" lvl="1" indent="-285750" defTabSz="871538" eaLnBrk="0" hangingPunct="0">
              <a:spcBef>
                <a:spcPct val="20000"/>
              </a:spcBef>
              <a:buClr>
                <a:srgbClr val="7F7F7F"/>
              </a:buClr>
              <a:buSzPct val="55000"/>
              <a:buFont typeface="Wingdings" pitchFamily="2" charset="2"/>
              <a:buChar char="n"/>
            </a:pPr>
            <a:r>
              <a:rPr lang="en-US" altLang="ko-KR" sz="2000">
                <a:latin typeface="Calibri" pitchFamily="34" charset="0"/>
                <a:ea typeface="굴림" pitchFamily="34" charset="-127"/>
              </a:rPr>
              <a:t>Maximum RP is extended to ‘6’</a:t>
            </a:r>
          </a:p>
          <a:p>
            <a:pPr marL="742950" lvl="1" indent="-285750" defTabSz="871538" eaLnBrk="0" hangingPunct="0">
              <a:spcBef>
                <a:spcPct val="20000"/>
              </a:spcBef>
              <a:buClr>
                <a:srgbClr val="7F7F7F"/>
              </a:buClr>
              <a:buSzPct val="55000"/>
              <a:buFont typeface="Wingdings" pitchFamily="2" charset="2"/>
              <a:buChar char="n"/>
            </a:pPr>
            <a:r>
              <a:rPr lang="en-US" altLang="ko-KR" sz="2000">
                <a:solidFill>
                  <a:srgbClr val="FF0000"/>
                </a:solidFill>
                <a:latin typeface="Calibri" pitchFamily="34" charset="0"/>
                <a:ea typeface="굴림" pitchFamily="34" charset="-127"/>
              </a:rPr>
              <a:t>Signal rice-parameter from the given set {0, 2, 4, 6}</a:t>
            </a:r>
          </a:p>
          <a:p>
            <a:pPr marL="742950" lvl="1" indent="-285750" defTabSz="871538" eaLnBrk="0" hangingPunct="0">
              <a:spcBef>
                <a:spcPct val="20000"/>
              </a:spcBef>
              <a:buClr>
                <a:srgbClr val="7F7F7F"/>
              </a:buClr>
              <a:buSzPct val="55000"/>
              <a:buFont typeface="Wingdings" pitchFamily="2" charset="2"/>
              <a:buChar char="n"/>
            </a:pPr>
            <a:r>
              <a:rPr lang="en-US" sz="2000">
                <a:latin typeface="Calibri" pitchFamily="34" charset="0"/>
              </a:rPr>
              <a:t>Remove rice-parameter update process</a:t>
            </a:r>
          </a:p>
          <a:p>
            <a:pPr marL="742950" lvl="1" indent="-285750" defTabSz="871538" eaLnBrk="0" hangingPunct="0">
              <a:spcBef>
                <a:spcPct val="20000"/>
              </a:spcBef>
              <a:buClr>
                <a:srgbClr val="7F7F7F"/>
              </a:buClr>
              <a:buSzPct val="55000"/>
              <a:buFont typeface="Wingdings" pitchFamily="2" charset="2"/>
              <a:buNone/>
            </a:pPr>
            <a:endParaRPr lang="en-US" sz="240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204788" y="0"/>
            <a:ext cx="8939212" cy="609600"/>
          </a:xfrm>
        </p:spPr>
        <p:txBody>
          <a:bodyPr/>
          <a:lstStyle/>
          <a:p>
            <a:pPr eaLnBrk="1" hangingPunct="1"/>
            <a:r>
              <a:rPr lang="en-US" altLang="ko-KR" smtClean="0">
                <a:ea typeface="굴림" pitchFamily="34" charset="-127"/>
              </a:rPr>
              <a:t>Results (Lossless)</a:t>
            </a:r>
          </a:p>
        </p:txBody>
      </p:sp>
      <p:sp>
        <p:nvSpPr>
          <p:cNvPr id="18434" name="Content Placeholder 1"/>
          <p:cNvSpPr>
            <a:spLocks noGrp="1"/>
          </p:cNvSpPr>
          <p:nvPr>
            <p:ph idx="1"/>
          </p:nvPr>
        </p:nvSpPr>
        <p:spPr>
          <a:xfrm>
            <a:off x="609600" y="819150"/>
            <a:ext cx="8153400" cy="685800"/>
          </a:xfrm>
        </p:spPr>
        <p:txBody>
          <a:bodyPr/>
          <a:lstStyle/>
          <a:p>
            <a:r>
              <a:rPr lang="en-US" sz="2000" smtClean="0"/>
              <a:t>Provide high coding performance for screen content where the optimal rice-parameter is found to be large</a:t>
            </a:r>
          </a:p>
        </p:txBody>
      </p:sp>
      <p:sp>
        <p:nvSpPr>
          <p:cNvPr id="18435" name="Rectangle 5"/>
          <p:cNvSpPr>
            <a:spLocks noChangeArrowheads="1"/>
          </p:cNvSpPr>
          <p:nvPr/>
        </p:nvSpPr>
        <p:spPr bwMode="auto">
          <a:xfrm>
            <a:off x="0" y="17351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lang="en-US"/>
          </a:p>
        </p:txBody>
      </p:sp>
      <p:sp>
        <p:nvSpPr>
          <p:cNvPr id="18436" name="Rectangle 6"/>
          <p:cNvSpPr>
            <a:spLocks noChangeArrowheads="1"/>
          </p:cNvSpPr>
          <p:nvPr/>
        </p:nvSpPr>
        <p:spPr bwMode="auto">
          <a:xfrm>
            <a:off x="0" y="1735138"/>
            <a:ext cx="2422525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8437" name="Rectangle 196"/>
          <p:cNvSpPr>
            <a:spLocks noChangeArrowheads="1"/>
          </p:cNvSpPr>
          <p:nvPr/>
        </p:nvSpPr>
        <p:spPr bwMode="auto">
          <a:xfrm>
            <a:off x="0" y="3219450"/>
            <a:ext cx="1841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lang="en-US"/>
          </a:p>
        </p:txBody>
      </p:sp>
      <p:pic>
        <p:nvPicPr>
          <p:cNvPr id="18440" name="Picture 8" descr="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1962150"/>
            <a:ext cx="3848100" cy="2162175"/>
          </a:xfrm>
          <a:prstGeom prst="rect">
            <a:avLst/>
          </a:prstGeom>
          <a:noFill/>
        </p:spPr>
      </p:pic>
      <p:pic>
        <p:nvPicPr>
          <p:cNvPr id="18441" name="Picture 9" descr="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7675" y="1962150"/>
            <a:ext cx="3819525" cy="2095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ko-KR" smtClean="0">
                <a:ea typeface="굴림" pitchFamily="34" charset="-127"/>
              </a:rPr>
              <a:t>Results (Lossy with a slice level flag)</a:t>
            </a:r>
          </a:p>
        </p:txBody>
      </p:sp>
      <p:sp>
        <p:nvSpPr>
          <p:cNvPr id="20482" name="Content Placeholder 1"/>
          <p:cNvSpPr>
            <a:spLocks noGrp="1"/>
          </p:cNvSpPr>
          <p:nvPr>
            <p:ph idx="4294967295"/>
          </p:nvPr>
        </p:nvSpPr>
        <p:spPr>
          <a:xfrm>
            <a:off x="381000" y="819150"/>
            <a:ext cx="8153400" cy="685800"/>
          </a:xfrm>
        </p:spPr>
        <p:txBody>
          <a:bodyPr/>
          <a:lstStyle/>
          <a:p>
            <a:r>
              <a:rPr lang="en-US" sz="2000" smtClean="0"/>
              <a:t>A Slice level flag is considered to control the usage of the rice-parameter signaling method </a:t>
            </a:r>
          </a:p>
          <a:p>
            <a:pPr marL="742950" lvl="1" indent="-285750"/>
            <a:r>
              <a:rPr lang="en-US" sz="1800" smtClean="0"/>
              <a:t>If the flag is set to one rice-parameter signaling method is used for TS blocks for the given slice. </a:t>
            </a:r>
          </a:p>
          <a:p>
            <a:pPr marL="742950" lvl="1" indent="-285750"/>
            <a:r>
              <a:rPr lang="en-US" sz="1800" smtClean="0"/>
              <a:t>Ex: The flag is set to one when slice QP &lt;32</a:t>
            </a:r>
          </a:p>
          <a:p>
            <a:endParaRPr lang="en-US" sz="2000" smtClean="0"/>
          </a:p>
          <a:p>
            <a:endParaRPr lang="en-US" sz="2000" smtClean="0"/>
          </a:p>
        </p:txBody>
      </p:sp>
      <p:sp>
        <p:nvSpPr>
          <p:cNvPr id="20483" name="Rectangle 4"/>
          <p:cNvSpPr>
            <a:spLocks noChangeArrowheads="1"/>
          </p:cNvSpPr>
          <p:nvPr/>
        </p:nvSpPr>
        <p:spPr bwMode="auto">
          <a:xfrm>
            <a:off x="0" y="17351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lang="en-US"/>
          </a:p>
        </p:txBody>
      </p:sp>
      <p:sp>
        <p:nvSpPr>
          <p:cNvPr id="20484" name="Rectangle 5"/>
          <p:cNvSpPr>
            <a:spLocks noChangeArrowheads="1"/>
          </p:cNvSpPr>
          <p:nvPr/>
        </p:nvSpPr>
        <p:spPr bwMode="auto">
          <a:xfrm>
            <a:off x="0" y="1735138"/>
            <a:ext cx="2422525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0485" name="Rectangle 6"/>
          <p:cNvSpPr>
            <a:spLocks noChangeArrowheads="1"/>
          </p:cNvSpPr>
          <p:nvPr/>
        </p:nvSpPr>
        <p:spPr bwMode="auto">
          <a:xfrm>
            <a:off x="0" y="3219450"/>
            <a:ext cx="1841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lang="en-US"/>
          </a:p>
        </p:txBody>
      </p:sp>
      <p:pic>
        <p:nvPicPr>
          <p:cNvPr id="20488" name="Picture 8" descr="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2495550"/>
            <a:ext cx="7248525" cy="2162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mtClean="0">
                <a:ea typeface="굴림" pitchFamily="34" charset="-127"/>
              </a:rPr>
              <a:t>Conclusions</a:t>
            </a:r>
          </a:p>
        </p:txBody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382000" cy="16573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ko-KR" sz="1800" smtClean="0">
                <a:ea typeface="굴림" pitchFamily="34" charset="-127"/>
              </a:rPr>
              <a:t>Send rice-parameter for each transform-skip block</a:t>
            </a:r>
            <a:endParaRPr lang="en-CA" sz="1800" smtClean="0"/>
          </a:p>
          <a:p>
            <a:pPr eaLnBrk="1" hangingPunct="1">
              <a:lnSpc>
                <a:spcPct val="90000"/>
              </a:lnSpc>
            </a:pPr>
            <a:endParaRPr lang="en-CA" altLang="ko-KR" sz="1800" smtClean="0">
              <a:ea typeface="굴림" pitchFamily="34" charset="-127"/>
            </a:endParaRPr>
          </a:p>
          <a:p>
            <a:pPr eaLnBrk="1" hangingPunct="1">
              <a:lnSpc>
                <a:spcPct val="90000"/>
              </a:lnSpc>
            </a:pPr>
            <a:r>
              <a:rPr lang="en-CA" sz="1800" smtClean="0"/>
              <a:t>Simulations demonstrate that the proposed rice-parameter signaling method provides high coding efficiency for lossless and high bitrates coding.</a:t>
            </a:r>
            <a:endParaRPr lang="en-US" altLang="ko-KR" sz="1800" smtClean="0">
              <a:ea typeface="굴림" pitchFamily="34" charset="-127"/>
            </a:endParaRP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altLang="ko-KR" sz="1800" smtClean="0">
              <a:ea typeface="굴림" pitchFamily="34" charset="-127"/>
            </a:endParaRPr>
          </a:p>
          <a:p>
            <a:pPr eaLnBrk="1" hangingPunct="1"/>
            <a:r>
              <a:rPr lang="en-CA" sz="1800" smtClean="0"/>
              <a:t>Remove the dependency from previous level information</a:t>
            </a:r>
            <a:endParaRPr lang="en-GB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ST July Monthly Dept Meeting 073008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ST July Monthly Dept Meeting 073008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15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15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  <a:cs typeface="Calibri" pitchFamily="34" charset="0"/>
          </a:defRPr>
        </a:defPPr>
      </a:lstStyle>
    </a:txDef>
  </a:objectDefaults>
  <a:extraClrSchemeLst>
    <a:extraClrScheme>
      <a:clrScheme name="CST July Monthly Dept Meeting 073008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T July Monthly Dept Meeting 073008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T July Monthly Dept Meeting 073008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CST July Monthly Dept Meeting 073008</Template>
  <TotalTime>19259</TotalTime>
  <Words>179</Words>
  <Application>Microsoft Office PowerPoint</Application>
  <PresentationFormat>On-screen Show (16:9)</PresentationFormat>
  <Paragraphs>34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Design Template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Tahoma</vt:lpstr>
      <vt:lpstr>Arial</vt:lpstr>
      <vt:lpstr>Calibri</vt:lpstr>
      <vt:lpstr>Wingdings</vt:lpstr>
      <vt:lpstr>Verdana</vt:lpstr>
      <vt:lpstr>굴림</vt:lpstr>
      <vt:lpstr>CST July Monthly Dept Meeting 073008</vt:lpstr>
      <vt:lpstr>CST July Monthly Dept Meeting 073008</vt:lpstr>
      <vt:lpstr>CST July Monthly Dept Meeting 073008</vt:lpstr>
      <vt:lpstr>Non-RCE2 Rice parameter extension for transform-skip blocks </vt:lpstr>
      <vt:lpstr>Organization</vt:lpstr>
      <vt:lpstr>Motivation</vt:lpstr>
      <vt:lpstr>Proposed Solution</vt:lpstr>
      <vt:lpstr>Results (Lossless)</vt:lpstr>
      <vt:lpstr>Results (Lossy with a slice level flag)</vt:lpstr>
      <vt:lpstr>Conclusions</vt:lpstr>
      <vt:lpstr>Slide 8</vt:lpstr>
    </vt:vector>
  </TitlesOfParts>
  <Company>Sharp Labs of America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 Overview Nov 2011</dc:title>
  <dc:creator>Larry Meixner</dc:creator>
  <dc:description>Letter Paper size
Meets sharp Logo Reqt. 2007</dc:description>
  <cp:lastModifiedBy>kimse</cp:lastModifiedBy>
  <cp:revision>453</cp:revision>
  <cp:lastPrinted>2012-05-17T23:57:45Z</cp:lastPrinted>
  <dcterms:created xsi:type="dcterms:W3CDTF">2008-07-29T15:54:01Z</dcterms:created>
  <dcterms:modified xsi:type="dcterms:W3CDTF">2013-07-27T06:35:25Z</dcterms:modified>
</cp:coreProperties>
</file>