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5"/>
  </p:notesMasterIdLst>
  <p:handoutMasterIdLst>
    <p:handoutMasterId r:id="rId16"/>
  </p:handoutMasterIdLst>
  <p:sldIdLst>
    <p:sldId id="256" r:id="rId2"/>
    <p:sldId id="380" r:id="rId3"/>
    <p:sldId id="440" r:id="rId4"/>
    <p:sldId id="433" r:id="rId5"/>
    <p:sldId id="445" r:id="rId6"/>
    <p:sldId id="444" r:id="rId7"/>
    <p:sldId id="438" r:id="rId8"/>
    <p:sldId id="442" r:id="rId9"/>
    <p:sldId id="443" r:id="rId10"/>
    <p:sldId id="447" r:id="rId11"/>
    <p:sldId id="446" r:id="rId12"/>
    <p:sldId id="439" r:id="rId13"/>
    <p:sldId id="283" r:id="rId14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FFFFCC"/>
    <a:srgbClr val="CCECFF"/>
    <a:srgbClr val="CCFFFF"/>
    <a:srgbClr val="CCFFCC"/>
    <a:srgbClr val="FFCCFF"/>
    <a:srgbClr val="006600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270" y="-282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kimse\Desktop\Vienna_Meeting\Proposals\Upload\HBDC\JCTVC-N0275_Anchor_TS_shift.xlsm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kimse\Desktop\Vienna_Meeting\Proposals\Upload\HBDC\JCTVC-N0275_Anchor_TS_shift.xlsm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kimse\Desktop\JCTVC-N0275\JCTVC-N0275_sup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Y PSNR vs Bitrate</a:t>
            </a:r>
          </a:p>
        </c:rich>
      </c:tx>
      <c:layout>
        <c:manualLayout>
          <c:xMode val="edge"/>
          <c:yMode val="edge"/>
          <c:x val="0.42148727665726737"/>
          <c:y val="3.141364338803465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9012440938997439E-2"/>
          <c:y val="0.12523375915756349"/>
          <c:w val="0.8580257258219105"/>
          <c:h val="0.75701003669871614"/>
        </c:manualLayout>
      </c:layout>
      <c:scatterChart>
        <c:scatterStyle val="smoothMarker"/>
        <c:ser>
          <c:idx val="0"/>
          <c:order val="0"/>
          <c:tx>
            <c:strRef>
              <c:f>Summary!$H$2</c:f>
              <c:strCache>
                <c:ptCount val="1"/>
                <c:pt idx="0">
                  <c:v>HM10.1_RExt3.1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Plot!$AD$3:$AD$6</c:f>
              <c:numCache>
                <c:formatCode>General</c:formatCode>
                <c:ptCount val="4"/>
                <c:pt idx="0">
                  <c:v>1594112.3304000001</c:v>
                </c:pt>
                <c:pt idx="1">
                  <c:v>1435694.2271999998</c:v>
                </c:pt>
                <c:pt idx="2">
                  <c:v>1275871.1947000001</c:v>
                </c:pt>
                <c:pt idx="3">
                  <c:v>1153644.3437000001</c:v>
                </c:pt>
              </c:numCache>
            </c:numRef>
          </c:xVal>
          <c:yVal>
            <c:numRef>
              <c:f>Plot!$AE$3:$AE$6</c:f>
              <c:numCache>
                <c:formatCode>General</c:formatCode>
                <c:ptCount val="4"/>
                <c:pt idx="0">
                  <c:v>88.985799999999998</c:v>
                </c:pt>
                <c:pt idx="1">
                  <c:v>88.462400000000002</c:v>
                </c:pt>
                <c:pt idx="2">
                  <c:v>88.254000000000005</c:v>
                </c:pt>
                <c:pt idx="3">
                  <c:v>84.181699999999992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Summary!$H$3</c:f>
              <c:strCache>
                <c:ptCount val="1"/>
                <c:pt idx="0">
                  <c:v>Proposed_TS_Shift</c:v>
                </c:pt>
              </c:strCache>
            </c:strRef>
          </c:tx>
          <c:spPr>
            <a:ln w="12700">
              <a:solidFill>
                <a:srgbClr val="DD2D32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xVal>
            <c:numRef>
              <c:f>Plot!$AI$3:$AI$6</c:f>
              <c:numCache>
                <c:formatCode>General</c:formatCode>
                <c:ptCount val="4"/>
                <c:pt idx="0">
                  <c:v>1557174.0566</c:v>
                </c:pt>
                <c:pt idx="1">
                  <c:v>1407949.6171000001</c:v>
                </c:pt>
                <c:pt idx="2">
                  <c:v>1275164.1062</c:v>
                </c:pt>
                <c:pt idx="3">
                  <c:v>1139019.2385999998</c:v>
                </c:pt>
              </c:numCache>
            </c:numRef>
          </c:xVal>
          <c:yVal>
            <c:numRef>
              <c:f>Plot!$AJ$3:$AJ$6</c:f>
              <c:numCache>
                <c:formatCode>General</c:formatCode>
                <c:ptCount val="4"/>
                <c:pt idx="0">
                  <c:v>147.512</c:v>
                </c:pt>
                <c:pt idx="1">
                  <c:v>102.502</c:v>
                </c:pt>
                <c:pt idx="2">
                  <c:v>89.811000000000007</c:v>
                </c:pt>
                <c:pt idx="3">
                  <c:v>86.639399999999981</c:v>
                </c:pt>
              </c:numCache>
            </c:numRef>
          </c:yVal>
          <c:smooth val="1"/>
        </c:ser>
        <c:axId val="60570240"/>
        <c:axId val="55522048"/>
      </c:scatterChart>
      <c:valAx>
        <c:axId val="60570240"/>
        <c:scaling>
          <c:orientation val="minMax"/>
          <c:max val="1800000"/>
          <c:min val="1000000"/>
        </c:scaling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bitrate (kbps)</a:t>
                </a:r>
              </a:p>
            </c:rich>
          </c:tx>
          <c:layout>
            <c:manualLayout>
              <c:xMode val="edge"/>
              <c:yMode val="edge"/>
              <c:x val="0.45950386682948385"/>
              <c:y val="0.9293194986140815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5522048"/>
        <c:crosses val="autoZero"/>
        <c:crossBetween val="midCat"/>
      </c:valAx>
      <c:valAx>
        <c:axId val="55522048"/>
        <c:scaling>
          <c:orientation val="minMax"/>
          <c:max val="140"/>
          <c:min val="83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80808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Y PSNR (dB)</a:t>
                </a:r>
              </a:p>
            </c:rich>
          </c:tx>
          <c:layout>
            <c:manualLayout>
              <c:xMode val="edge"/>
              <c:yMode val="edge"/>
              <c:x val="2.3140567322132863E-2"/>
              <c:y val="0.42146618588565044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570240"/>
        <c:crosses val="autoZero"/>
        <c:crossBetween val="midCat"/>
        <c:majorUnit val="10"/>
        <c:minorUnit val="5"/>
      </c:valAx>
      <c:spPr>
        <a:solidFill>
          <a:srgbClr val="D9D9D9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9945530142123857"/>
          <c:y val="0.68423646022232276"/>
          <c:w val="0.22248634774772019"/>
          <c:h val="7.6635514018691883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Y PSNR vs Bitrate</a:t>
            </a:r>
          </a:p>
        </c:rich>
      </c:tx>
      <c:layout>
        <c:manualLayout>
          <c:xMode val="edge"/>
          <c:yMode val="edge"/>
          <c:x val="0.42148727665726737"/>
          <c:y val="3.1413643388034491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9012440938997425E-2"/>
          <c:y val="0.12523375915756349"/>
          <c:w val="0.8580257258219105"/>
          <c:h val="0.75701003669871614"/>
        </c:manualLayout>
      </c:layout>
      <c:scatterChart>
        <c:scatterStyle val="smoothMarker"/>
        <c:ser>
          <c:idx val="0"/>
          <c:order val="0"/>
          <c:tx>
            <c:strRef>
              <c:f>Summary!$H$2</c:f>
              <c:strCache>
                <c:ptCount val="1"/>
                <c:pt idx="0">
                  <c:v>HM10.1_RExt3.1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Plot!$AD$3:$AD$6</c:f>
              <c:numCache>
                <c:formatCode>General</c:formatCode>
                <c:ptCount val="4"/>
                <c:pt idx="0">
                  <c:v>1277889.8966000001</c:v>
                </c:pt>
                <c:pt idx="1">
                  <c:v>1125525.8381000001</c:v>
                </c:pt>
                <c:pt idx="2">
                  <c:v>993685.98289999936</c:v>
                </c:pt>
                <c:pt idx="3">
                  <c:v>871771.93629999994</c:v>
                </c:pt>
              </c:numCache>
            </c:numRef>
          </c:xVal>
          <c:yVal>
            <c:numRef>
              <c:f>Plot!$AE$3:$AE$6</c:f>
              <c:numCache>
                <c:formatCode>General</c:formatCode>
                <c:ptCount val="4"/>
                <c:pt idx="0">
                  <c:v>87.346999999999994</c:v>
                </c:pt>
                <c:pt idx="1">
                  <c:v>86.935300000000012</c:v>
                </c:pt>
                <c:pt idx="2">
                  <c:v>83.429000000000002</c:v>
                </c:pt>
                <c:pt idx="3">
                  <c:v>79.641999999999996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Summary!$H$3</c:f>
              <c:strCache>
                <c:ptCount val="1"/>
                <c:pt idx="0">
                  <c:v>Proposed_TS_Shift</c:v>
                </c:pt>
              </c:strCache>
            </c:strRef>
          </c:tx>
          <c:spPr>
            <a:ln w="12700">
              <a:solidFill>
                <a:srgbClr val="DD2D32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xVal>
            <c:numRef>
              <c:f>Plot!$AI$3:$AI$6</c:f>
              <c:numCache>
                <c:formatCode>General</c:formatCode>
                <c:ptCount val="4"/>
                <c:pt idx="0">
                  <c:v>1257422.9265999999</c:v>
                </c:pt>
                <c:pt idx="1">
                  <c:v>1124363.6890000051</c:v>
                </c:pt>
                <c:pt idx="2">
                  <c:v>993151.60269999888</c:v>
                </c:pt>
                <c:pt idx="3">
                  <c:v>871601.40289999999</c:v>
                </c:pt>
              </c:numCache>
            </c:numRef>
          </c:xVal>
          <c:yVal>
            <c:numRef>
              <c:f>Plot!$AJ$3:$AJ$6</c:f>
              <c:numCache>
                <c:formatCode>General</c:formatCode>
                <c:ptCount val="4"/>
                <c:pt idx="0">
                  <c:v>109.53410000000002</c:v>
                </c:pt>
                <c:pt idx="1">
                  <c:v>90.249500000000026</c:v>
                </c:pt>
                <c:pt idx="2">
                  <c:v>85.878199999999978</c:v>
                </c:pt>
                <c:pt idx="3">
                  <c:v>81.893699999999995</c:v>
                </c:pt>
              </c:numCache>
            </c:numRef>
          </c:yVal>
          <c:smooth val="1"/>
        </c:ser>
        <c:axId val="45835776"/>
        <c:axId val="45842432"/>
      </c:scatterChart>
      <c:valAx>
        <c:axId val="45835776"/>
        <c:scaling>
          <c:orientation val="minMax"/>
          <c:max val="1400000"/>
          <c:min val="800000"/>
        </c:scaling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bitrate (kbps)</a:t>
                </a:r>
              </a:p>
            </c:rich>
          </c:tx>
          <c:layout>
            <c:manualLayout>
              <c:xMode val="edge"/>
              <c:yMode val="edge"/>
              <c:x val="0.45950386682948385"/>
              <c:y val="0.9293194986140815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5842432"/>
        <c:crosses val="autoZero"/>
        <c:crossBetween val="midCat"/>
      </c:valAx>
      <c:valAx>
        <c:axId val="45842432"/>
        <c:scaling>
          <c:orientation val="minMax"/>
          <c:max val="110"/>
          <c:min val="79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80808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Y PSNR (dB)</a:t>
                </a:r>
              </a:p>
            </c:rich>
          </c:tx>
          <c:layout>
            <c:manualLayout>
              <c:xMode val="edge"/>
              <c:yMode val="edge"/>
              <c:x val="2.3140567322132863E-2"/>
              <c:y val="0.42146618588565044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5835776"/>
        <c:crosses val="autoZero"/>
        <c:crossBetween val="midCat"/>
        <c:majorUnit val="10"/>
        <c:minorUnit val="5"/>
      </c:valAx>
      <c:spPr>
        <a:solidFill>
          <a:srgbClr val="D9D9D9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9945530142123857"/>
          <c:y val="0.7982860544209055"/>
          <c:w val="0.22248634774771944"/>
          <c:h val="7.6635514018691633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0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Y PSNR vs Bitrate</a:t>
            </a:r>
          </a:p>
        </c:rich>
      </c:tx>
      <c:layout>
        <c:manualLayout>
          <c:xMode val="edge"/>
          <c:yMode val="edge"/>
          <c:x val="0.42148727665726587"/>
          <c:y val="3.1413643388034491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7.9012440938997036E-2"/>
          <c:y val="0.12523375915756349"/>
          <c:w val="0.8580257258219105"/>
          <c:h val="0.75701003669871236"/>
        </c:manualLayout>
      </c:layout>
      <c:scatterChart>
        <c:scatterStyle val="smoothMarker"/>
        <c:ser>
          <c:idx val="0"/>
          <c:order val="0"/>
          <c:tx>
            <c:strRef>
              <c:f>Summary!$H$2</c:f>
              <c:strCache>
                <c:ptCount val="1"/>
                <c:pt idx="0">
                  <c:v>HM10.1_RExt3.0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Plot!$AD$3:$AD$6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xVal>
          <c:yVal>
            <c:numRef>
              <c:f>Plot!$AE$3:$AE$6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Summary!$H$3</c:f>
              <c:strCache>
                <c:ptCount val="1"/>
                <c:pt idx="0">
                  <c:v>Proposed_TS_Shift</c:v>
                </c:pt>
              </c:strCache>
            </c:strRef>
          </c:tx>
          <c:spPr>
            <a:ln w="12700">
              <a:solidFill>
                <a:srgbClr val="DD2D32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xVal>
            <c:numRef>
              <c:f>Plot!$AI$3:$AI$6</c:f>
              <c:numCache>
                <c:formatCode>General</c:formatCode>
                <c:ptCount val="4"/>
                <c:pt idx="0">
                  <c:v>6595134.9456000002</c:v>
                </c:pt>
                <c:pt idx="1">
                  <c:v>6501952.8464000002</c:v>
                </c:pt>
                <c:pt idx="2">
                  <c:v>5719293.0392000005</c:v>
                </c:pt>
                <c:pt idx="3">
                  <c:v>4585520.2512000008</c:v>
                </c:pt>
              </c:numCache>
            </c:numRef>
          </c:xVal>
          <c:yVal>
            <c:numRef>
              <c:f>Plot!$AJ$3:$AJ$6</c:f>
              <c:numCache>
                <c:formatCode>General</c:formatCode>
                <c:ptCount val="4"/>
                <c:pt idx="0">
                  <c:v>168.76659999999998</c:v>
                </c:pt>
                <c:pt idx="1">
                  <c:v>96.012699999999995</c:v>
                </c:pt>
                <c:pt idx="2">
                  <c:v>82.495999999999995</c:v>
                </c:pt>
                <c:pt idx="3">
                  <c:v>75.8904</c:v>
                </c:pt>
              </c:numCache>
            </c:numRef>
          </c:yVal>
          <c:smooth val="1"/>
        </c:ser>
        <c:axId val="58526336"/>
        <c:axId val="60589184"/>
      </c:scatterChart>
      <c:valAx>
        <c:axId val="58526336"/>
        <c:scaling>
          <c:orientation val="minMax"/>
          <c:max val="7000000"/>
          <c:min val="3000000"/>
        </c:scaling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bitrate (kbps)</a:t>
                </a:r>
              </a:p>
            </c:rich>
          </c:tx>
          <c:layout>
            <c:manualLayout>
              <c:xMode val="edge"/>
              <c:yMode val="edge"/>
              <c:x val="0.45950386682948274"/>
              <c:y val="0.9293194986140793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589184"/>
        <c:crosses val="autoZero"/>
        <c:crossBetween val="midCat"/>
      </c:valAx>
      <c:valAx>
        <c:axId val="60589184"/>
        <c:scaling>
          <c:orientation val="minMax"/>
          <c:max val="160"/>
          <c:min val="7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80808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Y PSNR (dB)</a:t>
                </a:r>
              </a:p>
            </c:rich>
          </c:tx>
          <c:layout>
            <c:manualLayout>
              <c:xMode val="edge"/>
              <c:yMode val="edge"/>
              <c:x val="2.3140567322132863E-2"/>
              <c:y val="0.4214661858856479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8526336"/>
        <c:crosses val="autoZero"/>
        <c:crossBetween val="midCat"/>
        <c:majorUnit val="10"/>
        <c:minorUnit val="5"/>
      </c:valAx>
      <c:spPr>
        <a:solidFill>
          <a:srgbClr val="D9D9D9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34316077793177963"/>
          <c:y val="0.67679844320937566"/>
          <c:w val="0.22248634774771944"/>
          <c:h val="7.6635514018691633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7183E216-44A2-416D-A9CF-77090911F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FB9BC382-01D5-4C03-B75A-941E3104A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76963FD-5052-4684-A78B-D4069950194B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E38C98-7F9C-4B85-A4A1-10FA069B31DF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3838575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227" y="1084846"/>
            <a:ext cx="3840163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 userDrawn="1"/>
        </p:nvPicPr>
        <p:blipFill>
          <a:blip r:embed="rId11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981200" y="4929188"/>
            <a:ext cx="7162800" cy="214312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/>
              <a:t>JCTVC-N0275 AHG18: Modified scaling factor for transform-skip blocks to support higher bit depths | </a:t>
            </a:r>
            <a:fld id="{B0F67A0E-2286-411C-A481-991068D114FD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61" r:id="rId3"/>
    <p:sldLayoutId id="2147483662" r:id="rId4"/>
    <p:sldLayoutId id="2147483667" r:id="rId5"/>
    <p:sldLayoutId id="2147483663" r:id="rId6"/>
    <p:sldLayoutId id="2147483664" r:id="rId7"/>
    <p:sldLayoutId id="2147483665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r>
              <a:rPr sz="2800" smtClean="0">
                <a:ea typeface="Calibri" pitchFamily="34" charset="0"/>
              </a:rPr>
              <a:t>AHG18: Modified scaling factor for transform-skip blocks to support higher bit depths greater than or equal to 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13" y="3429000"/>
            <a:ext cx="5337175" cy="1074738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smtClean="0"/>
              <a:t>Seung-Hwan Kim, Kiran Misra, Andrew Segall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19350"/>
            <a:ext cx="8283575" cy="927100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smtClean="0"/>
              <a:t>(JCTVC-N0275)</a:t>
            </a:r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2800" smtClean="0">
                <a:ea typeface="굴림" pitchFamily="34" charset="-127"/>
              </a:rPr>
              <a:t>Results- RD plots (All Intra – InToTree-14-bit test)</a:t>
            </a:r>
          </a:p>
        </p:txBody>
      </p:sp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828800" y="4248150"/>
            <a:ext cx="7239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Source bit depth  = 16 bits. 2 LSB was discarded.</a:t>
            </a:r>
          </a:p>
        </p:txBody>
      </p:sp>
      <p:pic>
        <p:nvPicPr>
          <p:cNvPr id="22531" name="Chart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819150"/>
            <a:ext cx="5715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2400" smtClean="0">
                <a:ea typeface="굴림" pitchFamily="34" charset="-127"/>
              </a:rPr>
              <a:t>Results- RD plots (All Intra – DucksTakeOff, 16-bits)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680902" y="900359"/>
          <a:ext cx="5320118" cy="3334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1371600" y="4400550"/>
            <a:ext cx="6400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*TransformQuantBypass mode is activated in CU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Conclusions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82000" cy="1657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z="1800" smtClean="0">
                <a:ea typeface="굴림" pitchFamily="34" charset="-127"/>
              </a:rPr>
              <a:t>Proposed modified transform skip scaling </a:t>
            </a:r>
            <a:r>
              <a:rPr lang="en-CA" sz="1800" smtClean="0"/>
              <a:t>to support high fidelity coding of residuals for source bit depths 14 and higher</a:t>
            </a:r>
          </a:p>
          <a:p>
            <a:pPr eaLnBrk="1" hangingPunct="1">
              <a:lnSpc>
                <a:spcPct val="90000"/>
              </a:lnSpc>
            </a:pPr>
            <a:endParaRPr lang="en-CA" altLang="ko-KR" sz="1800" smtClean="0">
              <a:ea typeface="굴림" pitchFamily="34" charset="-127"/>
            </a:endParaRPr>
          </a:p>
          <a:p>
            <a:pPr eaLnBrk="1" hangingPunct="1">
              <a:lnSpc>
                <a:spcPct val="90000"/>
              </a:lnSpc>
            </a:pPr>
            <a:r>
              <a:rPr lang="en-CA" sz="1800" smtClean="0"/>
              <a:t>Simulations demonstrate that the base HEVC Range Extensions system that is limited to about 90dB has been improved to beyond 130dB.</a:t>
            </a:r>
            <a:endParaRPr lang="en-US" altLang="ko-KR" sz="1800" smtClean="0">
              <a:ea typeface="굴림" pitchFamily="34" charset="-127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ko-KR" sz="1800" smtClean="0">
              <a:ea typeface="굴림" pitchFamily="34" charset="-127"/>
            </a:endParaRPr>
          </a:p>
          <a:p>
            <a:pPr eaLnBrk="1" hangingPunct="1"/>
            <a:r>
              <a:rPr lang="en-CA" sz="1800" smtClean="0"/>
              <a:t>The scaling factor is modified only for transform skip blocks and no change is made for transform blocks.</a:t>
            </a:r>
            <a:endParaRPr lang="en-GB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Organization</a:t>
            </a:r>
          </a:p>
        </p:txBody>
      </p:sp>
      <p:sp>
        <p:nvSpPr>
          <p:cNvPr id="14338" name="Content Placeholder 4"/>
          <p:cNvSpPr>
            <a:spLocks noGrp="1"/>
          </p:cNvSpPr>
          <p:nvPr>
            <p:ph sz="half" idx="1"/>
          </p:nvPr>
        </p:nvSpPr>
        <p:spPr>
          <a:xfrm>
            <a:off x="857250" y="1084263"/>
            <a:ext cx="7808913" cy="3487737"/>
          </a:xfrm>
        </p:spPr>
        <p:txBody>
          <a:bodyPr/>
          <a:lstStyle/>
          <a:p>
            <a:r>
              <a:rPr lang="en-US" smtClean="0"/>
              <a:t>Background &amp; Motivation</a:t>
            </a:r>
          </a:p>
          <a:p>
            <a:r>
              <a:rPr lang="en-US" smtClean="0"/>
              <a:t>Problem Statement</a:t>
            </a:r>
          </a:p>
          <a:p>
            <a:r>
              <a:rPr lang="en-US" smtClean="0"/>
              <a:t>Proposed Method</a:t>
            </a:r>
          </a:p>
          <a:p>
            <a:r>
              <a:rPr lang="en-US" smtClean="0"/>
              <a:t>Results</a:t>
            </a:r>
          </a:p>
          <a:p>
            <a:r>
              <a:rPr lang="en-US" smtClean="0"/>
              <a:t>Conclusions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7"/>
          <p:cNvSpPr>
            <a:spLocks noGrp="1"/>
          </p:cNvSpPr>
          <p:nvPr>
            <p:ph idx="1"/>
          </p:nvPr>
        </p:nvSpPr>
        <p:spPr>
          <a:xfrm>
            <a:off x="609600" y="819150"/>
            <a:ext cx="8153400" cy="3962400"/>
          </a:xfrm>
        </p:spPr>
        <p:txBody>
          <a:bodyPr/>
          <a:lstStyle/>
          <a:p>
            <a:r>
              <a:rPr lang="en-CA" sz="2200" smtClean="0"/>
              <a:t>The current design is limited in supporting high fidelity coding for source bit depths greater than or equal to 14</a:t>
            </a:r>
          </a:p>
          <a:p>
            <a:r>
              <a:rPr lang="en-CA" sz="2200" smtClean="0"/>
              <a:t>Internal accuracy limitations in “transforms” was studied in JCTVC-M0178, where the following was noted:</a:t>
            </a:r>
          </a:p>
          <a:p>
            <a:pPr lvl="1"/>
            <a:r>
              <a:rPr lang="en-CA" sz="1800" smtClean="0"/>
              <a:t>“From simulations, it has been observed that  HEVC Range Extensions system is limited to about 90dB (for 14-bits source, 90dB is obtained when MSB is equal to 0.25)”</a:t>
            </a:r>
          </a:p>
          <a:p>
            <a:r>
              <a:rPr lang="en-CA" sz="2200" smtClean="0"/>
              <a:t>Here, we show that the fidelity achieved by the current “transform skip” design is similarly limited</a:t>
            </a:r>
          </a:p>
          <a:p>
            <a:r>
              <a:rPr lang="en-CA" sz="2200" smtClean="0"/>
              <a:t>Note, transform skip plays an important role at very low QP’s where it is used more frequently</a:t>
            </a:r>
          </a:p>
          <a:p>
            <a:endParaRPr lang="en-CA" sz="2200" smtClean="0"/>
          </a:p>
          <a:p>
            <a:pPr lvl="2">
              <a:buFont typeface="Wingdings" pitchFamily="2" charset="2"/>
              <a:buNone/>
            </a:pPr>
            <a:endParaRPr lang="en-CA" smtClean="0"/>
          </a:p>
          <a:p>
            <a:pPr lvl="2">
              <a:buFont typeface="Wingdings" pitchFamily="2" charset="2"/>
              <a:buNone/>
            </a:pPr>
            <a:endParaRPr lang="en-CA" smtClean="0"/>
          </a:p>
          <a:p>
            <a:pPr lvl="2">
              <a:buFont typeface="Wingdings" pitchFamily="2" charset="2"/>
              <a:buNone/>
            </a:pPr>
            <a:endParaRPr lang="en-CA" smtClean="0"/>
          </a:p>
          <a:p>
            <a:endParaRPr lang="en-US" sz="2400" smtClean="0"/>
          </a:p>
        </p:txBody>
      </p:sp>
      <p:sp>
        <p:nvSpPr>
          <p:cNvPr id="15362" name="Title 6"/>
          <p:cNvSpPr>
            <a:spLocks noGrp="1"/>
          </p:cNvSpPr>
          <p:nvPr>
            <p:ph type="title"/>
          </p:nvPr>
        </p:nvSpPr>
        <p:spPr>
          <a:xfrm>
            <a:off x="104775" y="0"/>
            <a:ext cx="8939213" cy="609600"/>
          </a:xfrm>
        </p:spPr>
        <p:txBody>
          <a:bodyPr/>
          <a:lstStyle/>
          <a:p>
            <a:r>
              <a:rPr lang="en-US" smtClean="0"/>
              <a:t>Background &amp; Motivation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6019800" cy="514350"/>
          </a:xfrm>
        </p:spPr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Problem Statement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19150"/>
            <a:ext cx="8229600" cy="3886200"/>
          </a:xfrm>
        </p:spPr>
        <p:txBody>
          <a:bodyPr/>
          <a:lstStyle/>
          <a:p>
            <a:r>
              <a:rPr lang="en-CA" sz="1800" smtClean="0"/>
              <a:t>Current Inverse transform skip process</a:t>
            </a:r>
          </a:p>
          <a:p>
            <a:pPr marL="457200" lvl="1" indent="0">
              <a:buFontTx/>
              <a:buNone/>
            </a:pPr>
            <a:r>
              <a:rPr lang="en-CA" sz="1400" smtClean="0"/>
              <a:t>The output of the inverse transform skip process for dequantized coefficient values d[x][y] is determined based on the following equations</a:t>
            </a:r>
          </a:p>
          <a:p>
            <a:pPr marL="457200" lvl="1" indent="0">
              <a:buFontTx/>
              <a:buNone/>
            </a:pPr>
            <a:endParaRPr lang="en-US" altLang="ko-KR" sz="1000" smtClean="0">
              <a:ea typeface="굴림" pitchFamily="34" charset="-127"/>
            </a:endParaRPr>
          </a:p>
          <a:p>
            <a:pPr marL="457200" lvl="1" indent="0">
              <a:buFont typeface="Wingdings" pitchFamily="2" charset="2"/>
              <a:buNone/>
            </a:pPr>
            <a:r>
              <a:rPr lang="en-GB" sz="1400" smtClean="0"/>
              <a:t>			r[ x ][ y ] = ( d[ x ][ y ]  &lt;&lt;  </a:t>
            </a:r>
            <a:r>
              <a:rPr lang="en-GB" sz="1400" smtClean="0">
                <a:solidFill>
                  <a:srgbClr val="FF0000"/>
                </a:solidFill>
              </a:rPr>
              <a:t>7</a:t>
            </a:r>
            <a:r>
              <a:rPr lang="en-GB" sz="1400" smtClean="0"/>
              <a:t> )	                                            (8-267)</a:t>
            </a:r>
            <a:endParaRPr lang="en-US" sz="1400" smtClean="0"/>
          </a:p>
          <a:p>
            <a:pPr marL="457200" lvl="1" indent="0">
              <a:buFont typeface="Wingdings" pitchFamily="2" charset="2"/>
              <a:buNone/>
            </a:pPr>
            <a:r>
              <a:rPr lang="en-GB" sz="1400" smtClean="0"/>
              <a:t>			bdShift = ( cIdx  = =  0 ) ? 20 − BitDepth</a:t>
            </a:r>
            <a:r>
              <a:rPr lang="en-GB" sz="1400" baseline="-25000" smtClean="0"/>
              <a:t>Y</a:t>
            </a:r>
            <a:r>
              <a:rPr lang="en-GB" sz="1400" smtClean="0"/>
              <a:t> : 20 − BitDepth</a:t>
            </a:r>
            <a:r>
              <a:rPr lang="en-GB" sz="1400" baseline="-25000" smtClean="0"/>
              <a:t>C</a:t>
            </a:r>
            <a:r>
              <a:rPr lang="en-GB" sz="1400" smtClean="0"/>
              <a:t>	(8-268)</a:t>
            </a:r>
            <a:endParaRPr lang="en-US" sz="1400" smtClean="0"/>
          </a:p>
          <a:p>
            <a:pPr marL="457200" lvl="1" indent="0">
              <a:buFont typeface="Wingdings" pitchFamily="2" charset="2"/>
              <a:buNone/>
            </a:pPr>
            <a:r>
              <a:rPr lang="en-GB" sz="1400" smtClean="0"/>
              <a:t>			r[ x ][ y ] = ( r[ x ][ y ] + ( 1  &lt;&lt;  ( bdShift − 1 ) ) )  &gt;&gt;  </a:t>
            </a:r>
            <a:r>
              <a:rPr lang="en-GB" sz="1400" smtClean="0">
                <a:solidFill>
                  <a:srgbClr val="FF0000"/>
                </a:solidFill>
              </a:rPr>
              <a:t>bdShift</a:t>
            </a:r>
            <a:r>
              <a:rPr lang="en-GB" sz="1400" smtClean="0"/>
              <a:t>	(8-269)</a:t>
            </a:r>
          </a:p>
          <a:p>
            <a:pPr marL="457200" lvl="1" indent="0"/>
            <a:endParaRPr lang="en-US" sz="1400" smtClean="0"/>
          </a:p>
          <a:p>
            <a:r>
              <a:rPr lang="en-US" altLang="ko-KR" sz="1800" smtClean="0">
                <a:ea typeface="굴림" pitchFamily="34" charset="-127"/>
              </a:rPr>
              <a:t>If bdShift &lt; 7, then precision loss occurs because </a:t>
            </a:r>
            <a:r>
              <a:rPr lang="en-CA" sz="1800" smtClean="0"/>
              <a:t>LSB bits in </a:t>
            </a:r>
            <a:r>
              <a:rPr lang="en-US" sz="1800" smtClean="0"/>
              <a:t>r[ x ][ y ] are set to 0</a:t>
            </a:r>
            <a:endParaRPr lang="en-US" altLang="ko-KR" sz="1800" smtClean="0">
              <a:ea typeface="굴림" pitchFamily="34" charset="-127"/>
            </a:endParaRPr>
          </a:p>
          <a:p>
            <a:r>
              <a:rPr lang="en-CA" sz="1800" smtClean="0"/>
              <a:t>Note, if source bit depth &gt;= 14, then bdShift &lt;=6 as a result a subset of LSB bits in </a:t>
            </a:r>
            <a:r>
              <a:rPr lang="en-US" sz="1800" smtClean="0"/>
              <a:t>r[ x ][ y ] are always set to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Proposed Solution – Option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Wingdings" pitchFamily="2" charset="2"/>
              <a:buNone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US" sz="1200" b="1" dirty="0">
                <a:ea typeface="+mn-ea"/>
              </a:rPr>
              <a:t>8.6.2	Scaling and transformation process</a:t>
            </a:r>
          </a:p>
          <a:p>
            <a:pPr marL="0" indent="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Wingdings" pitchFamily="2" charset="2"/>
              <a:buNone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GB" sz="1200" dirty="0" smtClean="0">
                <a:latin typeface="Times New Roman"/>
                <a:ea typeface="Malgun Gothic"/>
              </a:rPr>
              <a:t>….</a:t>
            </a:r>
          </a:p>
          <a:p>
            <a:pPr marL="342900" indent="-3429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+mj-lt"/>
              <a:buAutoNum type="arabicPeriod" startAt="2"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GB" sz="1200" dirty="0" smtClean="0">
                <a:latin typeface="Times New Roman"/>
                <a:ea typeface="Malgun Gothic"/>
              </a:rPr>
              <a:t>The </a:t>
            </a:r>
            <a:r>
              <a:rPr lang="en-GB" sz="1200" dirty="0">
                <a:latin typeface="Times New Roman"/>
                <a:ea typeface="Malgun Gothic"/>
              </a:rPr>
              <a:t>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)x(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 array of residual samples r is derived as follows:</a:t>
            </a:r>
            <a:endParaRPr lang="en-US" sz="1200" dirty="0">
              <a:latin typeface="Times New Roman"/>
              <a:ea typeface="Malgun Gothic"/>
            </a:endParaRPr>
          </a:p>
          <a:p>
            <a:pPr marL="342900" indent="-3429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Batang"/>
              <a:buChar char="-"/>
              <a:tabLst>
                <a:tab pos="504190" algn="l"/>
                <a:tab pos="756285" algn="l"/>
                <a:tab pos="1008380" algn="l"/>
                <a:tab pos="1260475" algn="l"/>
                <a:tab pos="254000" algn="l"/>
                <a:tab pos="756285" algn="l"/>
                <a:tab pos="1008380" algn="l"/>
                <a:tab pos="1260475" algn="l"/>
              </a:tabLst>
              <a:defRPr/>
            </a:pPr>
            <a:r>
              <a:rPr lang="en-GB" sz="1200" dirty="0">
                <a:latin typeface="Times New Roman"/>
                <a:ea typeface="SimSun"/>
              </a:rPr>
              <a:t>If </a:t>
            </a:r>
            <a:r>
              <a:rPr lang="en-GB" sz="1200" dirty="0" err="1">
                <a:latin typeface="Times New Roman"/>
                <a:ea typeface="Malgun Gothic"/>
              </a:rPr>
              <a:t>transform_skip_flag</a:t>
            </a:r>
            <a:r>
              <a:rPr lang="en-GB" sz="1200" dirty="0">
                <a:latin typeface="Times New Roman"/>
                <a:ea typeface="Malgun Gothic"/>
              </a:rPr>
              <a:t>[ </a:t>
            </a:r>
            <a:r>
              <a:rPr lang="en-GB" sz="1200" dirty="0" err="1">
                <a:latin typeface="Times New Roman"/>
                <a:ea typeface="Malgun Gothic"/>
              </a:rPr>
              <a:t>xTbY</a:t>
            </a:r>
            <a:r>
              <a:rPr lang="en-GB" sz="1200" dirty="0">
                <a:latin typeface="Times New Roman"/>
                <a:ea typeface="Malgun Gothic"/>
              </a:rPr>
              <a:t> ][ </a:t>
            </a:r>
            <a:r>
              <a:rPr lang="en-GB" sz="1200" dirty="0" err="1">
                <a:latin typeface="Times New Roman"/>
                <a:ea typeface="Malgun Gothic"/>
              </a:rPr>
              <a:t>yTbY</a:t>
            </a:r>
            <a:r>
              <a:rPr lang="en-GB" sz="1200" dirty="0">
                <a:latin typeface="Times New Roman"/>
                <a:ea typeface="Malgun Gothic"/>
              </a:rPr>
              <a:t> ][ </a:t>
            </a:r>
            <a:r>
              <a:rPr lang="en-GB" sz="1200" dirty="0" err="1">
                <a:latin typeface="Times New Roman"/>
                <a:ea typeface="Malgun Gothic"/>
              </a:rPr>
              <a:t>cIdx</a:t>
            </a:r>
            <a:r>
              <a:rPr lang="en-GB" sz="1200" dirty="0">
                <a:latin typeface="Times New Roman"/>
                <a:ea typeface="Malgun Gothic"/>
              </a:rPr>
              <a:t> ]</a:t>
            </a:r>
            <a:r>
              <a:rPr lang="en-GB" sz="1200" dirty="0">
                <a:latin typeface="Times New Roman"/>
                <a:ea typeface="SimSun"/>
              </a:rPr>
              <a:t> is equal to 1, the </a:t>
            </a:r>
            <a:r>
              <a:rPr lang="en-GB" sz="1200" dirty="0">
                <a:latin typeface="Times New Roman"/>
                <a:ea typeface="Malgun Gothic"/>
              </a:rPr>
              <a:t>residual sample array </a:t>
            </a:r>
            <a:r>
              <a:rPr lang="en-GB" sz="1200" dirty="0">
                <a:latin typeface="Times New Roman"/>
                <a:ea typeface="SimSun"/>
              </a:rPr>
              <a:t>values </a:t>
            </a:r>
            <a:r>
              <a:rPr lang="en-GB" sz="1200" dirty="0">
                <a:latin typeface="Times New Roman"/>
                <a:ea typeface="Malgun Gothic"/>
              </a:rPr>
              <a:t>r[ x ][ y ] with x = 0..nTbS − 1, y = 0..nTbS − 1 are derived as follows:</a:t>
            </a:r>
            <a:endParaRPr lang="en-US" sz="1200" dirty="0">
              <a:latin typeface="Times New Roman"/>
              <a:ea typeface="Malgun Gothic"/>
            </a:endParaRPr>
          </a:p>
          <a:p>
            <a:pPr marL="698182" indent="0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tabLst>
                <a:tab pos="504190" algn="l"/>
                <a:tab pos="1008380" algn="l"/>
                <a:tab pos="3079115" algn="ctr"/>
                <a:tab pos="6156960" algn="r"/>
                <a:tab pos="540385" algn="l"/>
                <a:tab pos="720090" algn="l"/>
                <a:tab pos="900430" algn="l"/>
                <a:tab pos="6156960" algn="r"/>
              </a:tabLst>
              <a:defRPr/>
            </a:pPr>
            <a:r>
              <a:rPr lang="en-GB" sz="1200" dirty="0">
                <a:latin typeface="Times New Roman"/>
                <a:ea typeface="Malgun Gothic"/>
              </a:rPr>
              <a:t>r[ x ][ y ] = ( d[ x ][ y ]  &lt;&lt;  7 )	</a:t>
            </a:r>
            <a:r>
              <a:rPr lang="en-GB" sz="1200" dirty="0" smtClean="0">
                <a:latin typeface="Times New Roman"/>
                <a:ea typeface="Malgun Gothic"/>
              </a:rPr>
              <a:t>		(</a:t>
            </a:r>
            <a:r>
              <a:rPr lang="en-GB" sz="1200" dirty="0">
                <a:latin typeface="Times New Roman"/>
                <a:ea typeface="Malgun Gothic"/>
              </a:rPr>
              <a:t>8‑267)</a:t>
            </a:r>
            <a:endParaRPr lang="en-US" sz="1200" dirty="0">
              <a:latin typeface="Times New Roman"/>
              <a:ea typeface="Malgun Gothic"/>
            </a:endParaRPr>
          </a:p>
          <a:p>
            <a:pPr marL="342900" indent="-3429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Batang"/>
              <a:buChar char="-"/>
              <a:tabLst>
                <a:tab pos="504190" algn="l"/>
                <a:tab pos="756285" algn="l"/>
                <a:tab pos="1008380" algn="l"/>
                <a:tab pos="1260475" algn="l"/>
                <a:tab pos="742950" algn="l"/>
                <a:tab pos="1008380" algn="l"/>
                <a:tab pos="1260475" algn="l"/>
              </a:tabLst>
              <a:defRPr/>
            </a:pPr>
            <a:r>
              <a:rPr lang="en-GB" sz="1200" dirty="0">
                <a:latin typeface="Times New Roman"/>
                <a:ea typeface="SimSun"/>
              </a:rPr>
              <a:t>Otherwise (</a:t>
            </a:r>
            <a:r>
              <a:rPr lang="en-GB" sz="1200" dirty="0" err="1">
                <a:latin typeface="Times New Roman"/>
                <a:ea typeface="Malgun Gothic"/>
              </a:rPr>
              <a:t>transform_skip_flag</a:t>
            </a:r>
            <a:r>
              <a:rPr lang="en-GB" sz="1200" dirty="0">
                <a:latin typeface="Times New Roman"/>
                <a:ea typeface="Malgun Gothic"/>
              </a:rPr>
              <a:t>[ </a:t>
            </a:r>
            <a:r>
              <a:rPr lang="en-GB" sz="1200" dirty="0" err="1">
                <a:latin typeface="Times New Roman"/>
                <a:ea typeface="Malgun Gothic"/>
              </a:rPr>
              <a:t>xTbY</a:t>
            </a:r>
            <a:r>
              <a:rPr lang="en-GB" sz="1200" dirty="0">
                <a:latin typeface="Times New Roman"/>
                <a:ea typeface="Malgun Gothic"/>
              </a:rPr>
              <a:t> ][ </a:t>
            </a:r>
            <a:r>
              <a:rPr lang="en-GB" sz="1200" dirty="0" err="1">
                <a:latin typeface="Times New Roman"/>
                <a:ea typeface="Malgun Gothic"/>
              </a:rPr>
              <a:t>yTbY</a:t>
            </a:r>
            <a:r>
              <a:rPr lang="en-GB" sz="1200" dirty="0">
                <a:latin typeface="Times New Roman"/>
                <a:ea typeface="Malgun Gothic"/>
              </a:rPr>
              <a:t> ][ </a:t>
            </a:r>
            <a:r>
              <a:rPr lang="en-GB" sz="1200" dirty="0" err="1">
                <a:latin typeface="Times New Roman"/>
                <a:ea typeface="Malgun Gothic"/>
              </a:rPr>
              <a:t>cIdx</a:t>
            </a:r>
            <a:r>
              <a:rPr lang="en-GB" sz="1200" dirty="0">
                <a:latin typeface="Times New Roman"/>
                <a:ea typeface="Malgun Gothic"/>
              </a:rPr>
              <a:t> ]</a:t>
            </a:r>
            <a:r>
              <a:rPr lang="en-GB" sz="1200" dirty="0">
                <a:latin typeface="Times New Roman"/>
                <a:ea typeface="SimSun"/>
              </a:rPr>
              <a:t> is equal to 0), t</a:t>
            </a:r>
            <a:r>
              <a:rPr lang="en-GB" sz="1200" dirty="0">
                <a:latin typeface="Times New Roman"/>
                <a:ea typeface="Malgun Gothic"/>
              </a:rPr>
              <a:t>he transformation process for scaled transform coefficients as specified in </a:t>
            </a:r>
            <a:r>
              <a:rPr lang="en-GB" sz="1200" dirty="0" err="1">
                <a:latin typeface="Times New Roman"/>
                <a:ea typeface="Malgun Gothic"/>
              </a:rPr>
              <a:t>subclause</a:t>
            </a:r>
            <a:r>
              <a:rPr lang="en-GB" sz="1200" dirty="0">
                <a:latin typeface="Times New Roman"/>
                <a:ea typeface="Malgun Gothic"/>
              </a:rPr>
              <a:t> 8.6.4 is invoked with the transform block location ( </a:t>
            </a:r>
            <a:r>
              <a:rPr lang="en-GB" sz="1200" dirty="0" err="1">
                <a:latin typeface="Times New Roman"/>
                <a:ea typeface="Malgun Gothic"/>
              </a:rPr>
              <a:t>xTbY</a:t>
            </a:r>
            <a:r>
              <a:rPr lang="en-GB" sz="1200" dirty="0">
                <a:latin typeface="Times New Roman"/>
                <a:ea typeface="Malgun Gothic"/>
              </a:rPr>
              <a:t>, </a:t>
            </a:r>
            <a:r>
              <a:rPr lang="en-GB" sz="1200" dirty="0" err="1">
                <a:latin typeface="Times New Roman"/>
                <a:ea typeface="Malgun Gothic"/>
              </a:rPr>
              <a:t>yTbY</a:t>
            </a:r>
            <a:r>
              <a:rPr lang="en-GB" sz="1200" dirty="0">
                <a:latin typeface="Times New Roman"/>
                <a:ea typeface="Malgun Gothic"/>
              </a:rPr>
              <a:t> ), the size of the transform block 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, the colour component variable </a:t>
            </a:r>
            <a:r>
              <a:rPr lang="en-GB" sz="1200" dirty="0" err="1">
                <a:latin typeface="Times New Roman"/>
                <a:ea typeface="Malgun Gothic"/>
              </a:rPr>
              <a:t>cIdx</a:t>
            </a:r>
            <a:r>
              <a:rPr lang="en-GB" sz="1200" dirty="0">
                <a:latin typeface="Times New Roman"/>
                <a:ea typeface="Malgun Gothic"/>
              </a:rPr>
              <a:t>, and the 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)x(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 array of scaled transform coefficients d as inputs, and the output is an 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)x(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 array of residual samples r.</a:t>
            </a:r>
            <a:endParaRPr lang="en-US" sz="1200" dirty="0">
              <a:latin typeface="Times New Roman"/>
              <a:ea typeface="Malgun Gothic"/>
            </a:endParaRPr>
          </a:p>
          <a:p>
            <a:pPr marL="228600" indent="-2286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+mj-lt"/>
              <a:buAutoNum type="arabicPeriod" startAt="3"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GB" sz="1200" dirty="0">
                <a:latin typeface="Times New Roman"/>
                <a:ea typeface="Malgun Gothic"/>
              </a:rPr>
              <a:t>The variable </a:t>
            </a:r>
            <a:r>
              <a:rPr lang="en-GB" sz="1200" dirty="0" err="1">
                <a:latin typeface="Times New Roman"/>
                <a:ea typeface="Malgun Gothic"/>
              </a:rPr>
              <a:t>bdShift</a:t>
            </a:r>
            <a:r>
              <a:rPr lang="en-GB" sz="1200" dirty="0">
                <a:latin typeface="Times New Roman"/>
                <a:ea typeface="Malgun Gothic"/>
              </a:rPr>
              <a:t> is derived as follows:</a:t>
            </a:r>
            <a:endParaRPr lang="en-US" sz="1200" dirty="0">
              <a:latin typeface="Times New Roman"/>
              <a:ea typeface="Malgun Gothic"/>
            </a:endParaRPr>
          </a:p>
          <a:p>
            <a:pPr marL="442912" indent="0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tabLst>
                <a:tab pos="504190" algn="l"/>
                <a:tab pos="1008380" algn="l"/>
                <a:tab pos="3079115" algn="ctr"/>
                <a:tab pos="6156960" algn="r"/>
                <a:tab pos="540385" algn="l"/>
                <a:tab pos="720090" algn="l"/>
                <a:tab pos="900430" algn="l"/>
                <a:tab pos="6156960" algn="r"/>
              </a:tabLst>
              <a:defRPr/>
            </a:pPr>
            <a:r>
              <a:rPr lang="en-GB" sz="1200" dirty="0" err="1">
                <a:latin typeface="Times New Roman"/>
                <a:ea typeface="Malgun Gothic"/>
              </a:rPr>
              <a:t>bdShift</a:t>
            </a:r>
            <a:r>
              <a:rPr lang="en-GB" sz="1200" dirty="0">
                <a:latin typeface="Times New Roman"/>
                <a:ea typeface="Malgun Gothic"/>
              </a:rPr>
              <a:t> = ( </a:t>
            </a:r>
            <a:r>
              <a:rPr lang="en-GB" sz="1200" dirty="0" err="1">
                <a:latin typeface="Times New Roman"/>
                <a:ea typeface="Malgun Gothic"/>
              </a:rPr>
              <a:t>cIdx</a:t>
            </a:r>
            <a:r>
              <a:rPr lang="en-GB" sz="1200" dirty="0">
                <a:latin typeface="Times New Roman"/>
                <a:ea typeface="Malgun Gothic"/>
              </a:rPr>
              <a:t>  = =  0 ) ? 20 − </a:t>
            </a:r>
            <a:r>
              <a:rPr lang="en-GB" sz="1200" dirty="0" err="1">
                <a:latin typeface="Times New Roman"/>
                <a:ea typeface="Malgun Gothic"/>
              </a:rPr>
              <a:t>BitDepth</a:t>
            </a:r>
            <a:r>
              <a:rPr lang="en-GB" sz="1200" baseline="-25000" dirty="0" err="1">
                <a:latin typeface="Times New Roman"/>
                <a:ea typeface="Malgun Gothic"/>
              </a:rPr>
              <a:t>Y</a:t>
            </a:r>
            <a:r>
              <a:rPr lang="en-GB" sz="1200" dirty="0">
                <a:latin typeface="Times New Roman"/>
                <a:ea typeface="Malgun Gothic"/>
              </a:rPr>
              <a:t> : 20 − </a:t>
            </a:r>
            <a:r>
              <a:rPr lang="en-GB" sz="1200" dirty="0" err="1">
                <a:latin typeface="Times New Roman"/>
                <a:ea typeface="Malgun Gothic"/>
              </a:rPr>
              <a:t>BitDepth</a:t>
            </a:r>
            <a:r>
              <a:rPr lang="en-GB" sz="1200" baseline="-25000" dirty="0" err="1">
                <a:latin typeface="Times New Roman"/>
                <a:ea typeface="Malgun Gothic"/>
              </a:rPr>
              <a:t>C</a:t>
            </a:r>
            <a:r>
              <a:rPr lang="en-GB" sz="1200" dirty="0">
                <a:latin typeface="Times New Roman"/>
                <a:ea typeface="Malgun Gothic"/>
              </a:rPr>
              <a:t>	</a:t>
            </a:r>
            <a:r>
              <a:rPr lang="en-GB" sz="1200" dirty="0" smtClean="0">
                <a:latin typeface="Times New Roman"/>
                <a:ea typeface="Malgun Gothic"/>
              </a:rPr>
              <a:t>	(8‑268)</a:t>
            </a:r>
            <a:endParaRPr lang="en-US" sz="1200" dirty="0">
              <a:latin typeface="Times New Roman"/>
              <a:ea typeface="Malgun Gothic"/>
            </a:endParaRPr>
          </a:p>
          <a:p>
            <a:pPr marL="274320" indent="0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tabLst>
                <a:tab pos="504190" algn="l"/>
                <a:tab pos="1008380" algn="l"/>
                <a:tab pos="3079115" algn="ctr"/>
                <a:tab pos="6156960" algn="r"/>
                <a:tab pos="540385" algn="l"/>
                <a:tab pos="720090" algn="l"/>
                <a:tab pos="900430" algn="l"/>
                <a:tab pos="6156960" algn="r"/>
              </a:tabLst>
              <a:defRPr/>
            </a:pPr>
            <a:r>
              <a:rPr lang="en-GB" sz="1200" dirty="0" smtClean="0">
                <a:solidFill>
                  <a:srgbClr val="FF0000"/>
                </a:solidFill>
                <a:latin typeface="Times New Roman"/>
                <a:ea typeface="SimSun"/>
              </a:rPr>
              <a:t>When </a:t>
            </a:r>
            <a:r>
              <a:rPr lang="en-GB" sz="1200" dirty="0" err="1">
                <a:solidFill>
                  <a:srgbClr val="FF0000"/>
                </a:solidFill>
                <a:latin typeface="Times New Roman"/>
                <a:ea typeface="Malgun Gothic"/>
              </a:rPr>
              <a:t>transform_skip_flag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Malgun Gothic"/>
              </a:rPr>
              <a:t>[ </a:t>
            </a:r>
            <a:r>
              <a:rPr lang="en-GB" sz="1200" dirty="0" err="1">
                <a:solidFill>
                  <a:srgbClr val="FF0000"/>
                </a:solidFill>
                <a:latin typeface="Times New Roman"/>
                <a:ea typeface="Malgun Gothic"/>
              </a:rPr>
              <a:t>xTbY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Malgun Gothic"/>
              </a:rPr>
              <a:t> ][ </a:t>
            </a:r>
            <a:r>
              <a:rPr lang="en-GB" sz="1200" dirty="0" err="1">
                <a:solidFill>
                  <a:srgbClr val="FF0000"/>
                </a:solidFill>
                <a:latin typeface="Times New Roman"/>
                <a:ea typeface="Malgun Gothic"/>
              </a:rPr>
              <a:t>yTbY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Malgun Gothic"/>
              </a:rPr>
              <a:t> ][ </a:t>
            </a:r>
            <a:r>
              <a:rPr lang="en-GB" sz="1200" dirty="0" err="1">
                <a:solidFill>
                  <a:srgbClr val="FF0000"/>
                </a:solidFill>
                <a:latin typeface="Times New Roman"/>
                <a:ea typeface="Malgun Gothic"/>
              </a:rPr>
              <a:t>cIdx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Malgun Gothic"/>
              </a:rPr>
              <a:t> ]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SimSun"/>
              </a:rPr>
              <a:t> is equal to 1, the value of </a:t>
            </a:r>
            <a:r>
              <a:rPr lang="en-GB" sz="1200" dirty="0" err="1">
                <a:solidFill>
                  <a:srgbClr val="FF0000"/>
                </a:solidFill>
                <a:latin typeface="Times New Roman"/>
                <a:ea typeface="SimSun"/>
              </a:rPr>
              <a:t>bdShift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SimSun"/>
              </a:rPr>
              <a:t> is modified as follows:</a:t>
            </a:r>
            <a:endParaRPr lang="en-US" sz="1200" dirty="0">
              <a:solidFill>
                <a:srgbClr val="FF0000"/>
              </a:solidFill>
              <a:latin typeface="Times New Roman"/>
              <a:ea typeface="Malgun Gothic"/>
            </a:endParaRPr>
          </a:p>
          <a:p>
            <a:pPr marL="442912" indent="0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tabLst>
                <a:tab pos="504190" algn="l"/>
                <a:tab pos="1008380" algn="l"/>
                <a:tab pos="3079115" algn="ctr"/>
                <a:tab pos="6156960" algn="r"/>
                <a:tab pos="540385" algn="l"/>
                <a:tab pos="720090" algn="l"/>
                <a:tab pos="900430" algn="l"/>
                <a:tab pos="3079115" algn="ctr"/>
                <a:tab pos="6156960" algn="r"/>
              </a:tabLst>
              <a:defRPr/>
            </a:pPr>
            <a:r>
              <a:rPr lang="en-GB" sz="1200" dirty="0" err="1" smtClean="0">
                <a:solidFill>
                  <a:srgbClr val="FF0000"/>
                </a:solidFill>
                <a:latin typeface="Times New Roman"/>
                <a:ea typeface="SimSun"/>
              </a:rPr>
              <a:t>bdShift</a:t>
            </a:r>
            <a:r>
              <a:rPr lang="en-GB" sz="1200" dirty="0" smtClean="0">
                <a:solidFill>
                  <a:srgbClr val="FF0000"/>
                </a:solidFill>
                <a:latin typeface="Times New Roman"/>
                <a:ea typeface="SimSun"/>
              </a:rPr>
              <a:t> 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SimSun"/>
              </a:rPr>
              <a:t>= 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Malgun Gothic"/>
              </a:rPr>
              <a:t>Max( 7, </a:t>
            </a:r>
            <a:r>
              <a:rPr lang="en-GB" sz="1200" dirty="0" err="1">
                <a:solidFill>
                  <a:srgbClr val="FF0000"/>
                </a:solidFill>
                <a:latin typeface="Times New Roman"/>
                <a:ea typeface="Malgun Gothic"/>
              </a:rPr>
              <a:t>bdShift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Malgun Gothic"/>
              </a:rPr>
              <a:t> )	</a:t>
            </a:r>
            <a:r>
              <a:rPr lang="en-GB" sz="1200" dirty="0" smtClean="0">
                <a:solidFill>
                  <a:srgbClr val="FF0000"/>
                </a:solidFill>
                <a:latin typeface="Times New Roman"/>
                <a:ea typeface="Malgun Gothic"/>
              </a:rPr>
              <a:t>		(</a:t>
            </a:r>
            <a:r>
              <a:rPr lang="en-GB" sz="1200" dirty="0">
                <a:solidFill>
                  <a:srgbClr val="FF0000"/>
                </a:solidFill>
                <a:latin typeface="Times New Roman"/>
                <a:ea typeface="Malgun Gothic"/>
              </a:rPr>
              <a:t>8‑xxx)</a:t>
            </a:r>
            <a:endParaRPr lang="en-US" sz="1200" dirty="0">
              <a:solidFill>
                <a:srgbClr val="FF0000"/>
              </a:solidFill>
              <a:latin typeface="Times New Roman"/>
              <a:ea typeface="Malgun Gothic"/>
            </a:endParaRPr>
          </a:p>
          <a:p>
            <a:pPr marL="342900" indent="-3429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+mj-lt"/>
              <a:buAutoNum type="arabicPeriod" startAt="4"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GB" sz="1200" dirty="0">
                <a:latin typeface="Times New Roman"/>
                <a:ea typeface="Malgun Gothic"/>
              </a:rPr>
              <a:t>The residual sample values r[ x ][ y ] with x = 0..nTbS − 1, y = 0..nTbS − 1 are modified as follows:</a:t>
            </a:r>
            <a:endParaRPr lang="en-US" sz="1200" dirty="0">
              <a:latin typeface="Times New Roman"/>
              <a:ea typeface="Malgun Gothic"/>
            </a:endParaRPr>
          </a:p>
          <a:p>
            <a:pPr marL="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/>
            </a:pPr>
            <a:r>
              <a:rPr lang="en-GB" sz="1200" dirty="0" smtClean="0">
                <a:latin typeface="Times New Roman"/>
                <a:ea typeface="Malgun Gothic"/>
              </a:rPr>
              <a:t>	r</a:t>
            </a:r>
            <a:r>
              <a:rPr lang="en-GB" sz="1200" dirty="0">
                <a:latin typeface="Times New Roman"/>
                <a:ea typeface="Malgun Gothic"/>
              </a:rPr>
              <a:t>[ x ][ y ] = ( r[ x ][ y ] + ( 1  &lt;&lt;  ( </a:t>
            </a:r>
            <a:r>
              <a:rPr lang="en-GB" sz="1200" dirty="0" err="1">
                <a:latin typeface="Times New Roman"/>
                <a:ea typeface="Malgun Gothic"/>
              </a:rPr>
              <a:t>bdShift</a:t>
            </a:r>
            <a:r>
              <a:rPr lang="en-GB" sz="1200" dirty="0">
                <a:latin typeface="Times New Roman"/>
                <a:ea typeface="Malgun Gothic"/>
              </a:rPr>
              <a:t> − 1 ) ) )  &gt;&gt;  </a:t>
            </a:r>
            <a:r>
              <a:rPr lang="en-GB" sz="1200" dirty="0" err="1" smtClean="0">
                <a:latin typeface="Times New Roman"/>
                <a:ea typeface="Malgun Gothic"/>
              </a:rPr>
              <a:t>bdShift</a:t>
            </a:r>
            <a:r>
              <a:rPr lang="en-GB" sz="1200" dirty="0" smtClean="0">
                <a:latin typeface="Times New Roman"/>
                <a:ea typeface="Malgun Gothic"/>
              </a:rPr>
              <a:t>		 (8‑269)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/>
            </a:pPr>
            <a:r>
              <a:rPr lang="en-GB" sz="1200" dirty="0" smtClean="0">
                <a:latin typeface="Times New Roman"/>
                <a:ea typeface="+mn-ea"/>
              </a:rPr>
              <a:t>…</a:t>
            </a:r>
            <a:endParaRPr lang="en-US" sz="1200" dirty="0"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Proposed Solution – Option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41350"/>
            <a:ext cx="8153400" cy="3835400"/>
          </a:xfrm>
        </p:spPr>
        <p:txBody>
          <a:bodyPr/>
          <a:lstStyle/>
          <a:p>
            <a:pPr marL="0" indent="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Wingdings" pitchFamily="2" charset="2"/>
              <a:buNone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US" sz="1200" b="1" dirty="0">
                <a:ea typeface="+mn-ea"/>
              </a:rPr>
              <a:t>8.6.2	Scaling and transformation </a:t>
            </a:r>
            <a:r>
              <a:rPr lang="en-US" sz="1200" b="1" dirty="0" smtClean="0">
                <a:ea typeface="+mn-ea"/>
              </a:rPr>
              <a:t>process</a:t>
            </a:r>
          </a:p>
          <a:p>
            <a:pPr marL="0" indent="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Wingdings" pitchFamily="2" charset="2"/>
              <a:buNone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US" sz="1200" dirty="0" smtClean="0">
                <a:ea typeface="+mn-ea"/>
              </a:rPr>
              <a:t>...</a:t>
            </a:r>
            <a:endParaRPr lang="en-US" sz="1200" dirty="0">
              <a:ea typeface="+mn-ea"/>
            </a:endParaRPr>
          </a:p>
          <a:p>
            <a:pPr marL="228600" indent="-2286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+mj-lt"/>
              <a:buAutoNum type="arabicPeriod"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US" sz="1200" dirty="0" smtClean="0">
                <a:latin typeface="Times New Roman"/>
                <a:ea typeface="Malgun Gothic"/>
              </a:rPr>
              <a:t>The </a:t>
            </a:r>
            <a:r>
              <a:rPr lang="en-US" sz="1200" dirty="0">
                <a:latin typeface="Times New Roman"/>
                <a:ea typeface="Malgun Gothic"/>
              </a:rPr>
              <a:t>scaling process for transform coefficients as specified in </a:t>
            </a:r>
            <a:r>
              <a:rPr lang="en-US" sz="1200" dirty="0" err="1">
                <a:latin typeface="Times New Roman"/>
                <a:ea typeface="Malgun Gothic"/>
              </a:rPr>
              <a:t>subclause</a:t>
            </a:r>
            <a:r>
              <a:rPr lang="en-US" sz="1200" dirty="0">
                <a:latin typeface="Times New Roman"/>
                <a:ea typeface="Malgun Gothic"/>
              </a:rPr>
              <a:t> 8.6.3 is invoked with the transform block location ( </a:t>
            </a:r>
            <a:r>
              <a:rPr lang="en-US" sz="1200" dirty="0" err="1">
                <a:latin typeface="Times New Roman"/>
                <a:ea typeface="Malgun Gothic"/>
              </a:rPr>
              <a:t>xTbY</a:t>
            </a:r>
            <a:r>
              <a:rPr lang="en-US" sz="1200" dirty="0">
                <a:latin typeface="Times New Roman"/>
                <a:ea typeface="Malgun Gothic"/>
              </a:rPr>
              <a:t>, </a:t>
            </a:r>
            <a:r>
              <a:rPr lang="en-US" sz="1200" dirty="0" err="1">
                <a:latin typeface="Times New Roman"/>
                <a:ea typeface="Malgun Gothic"/>
              </a:rPr>
              <a:t>yTbY</a:t>
            </a:r>
            <a:r>
              <a:rPr lang="en-US" sz="1200" dirty="0">
                <a:latin typeface="Times New Roman"/>
                <a:ea typeface="Malgun Gothic"/>
              </a:rPr>
              <a:t> ), the size of the transform block </a:t>
            </a:r>
            <a:r>
              <a:rPr lang="en-US" sz="1200" dirty="0" err="1">
                <a:latin typeface="Times New Roman"/>
                <a:ea typeface="Malgun Gothic"/>
              </a:rPr>
              <a:t>nTbS</a:t>
            </a:r>
            <a:r>
              <a:rPr lang="en-US" sz="1200" dirty="0">
                <a:latin typeface="Times New Roman"/>
                <a:ea typeface="Malgun Gothic"/>
              </a:rPr>
              <a:t>, the </a:t>
            </a:r>
            <a:r>
              <a:rPr lang="en-US" sz="1200" dirty="0" err="1">
                <a:latin typeface="Times New Roman"/>
                <a:ea typeface="Malgun Gothic"/>
              </a:rPr>
              <a:t>colour</a:t>
            </a:r>
            <a:r>
              <a:rPr lang="en-US" sz="1200" dirty="0">
                <a:latin typeface="Times New Roman"/>
                <a:ea typeface="Malgun Gothic"/>
              </a:rPr>
              <a:t> component variable </a:t>
            </a:r>
            <a:r>
              <a:rPr lang="en-US" sz="1200" dirty="0" err="1">
                <a:latin typeface="Times New Roman"/>
                <a:ea typeface="Malgun Gothic"/>
              </a:rPr>
              <a:t>cIdx</a:t>
            </a:r>
            <a:r>
              <a:rPr lang="en-US" sz="1200" dirty="0">
                <a:latin typeface="Times New Roman"/>
                <a:ea typeface="Malgun Gothic"/>
              </a:rPr>
              <a:t>, and the quantization parameter </a:t>
            </a:r>
            <a:r>
              <a:rPr lang="en-US" sz="1200" dirty="0" err="1">
                <a:latin typeface="Times New Roman"/>
                <a:ea typeface="Malgun Gothic"/>
              </a:rPr>
              <a:t>qP</a:t>
            </a:r>
            <a:r>
              <a:rPr lang="en-US" sz="1200" dirty="0">
                <a:latin typeface="Times New Roman"/>
                <a:ea typeface="Malgun Gothic"/>
              </a:rPr>
              <a:t> as inputs, and the output is an (</a:t>
            </a:r>
            <a:r>
              <a:rPr lang="en-US" sz="1200" dirty="0" err="1">
                <a:latin typeface="Times New Roman"/>
                <a:ea typeface="Malgun Gothic"/>
              </a:rPr>
              <a:t>nTbS</a:t>
            </a:r>
            <a:r>
              <a:rPr lang="en-US" sz="1200" dirty="0">
                <a:latin typeface="Times New Roman"/>
                <a:ea typeface="Malgun Gothic"/>
              </a:rPr>
              <a:t>)x(</a:t>
            </a:r>
            <a:r>
              <a:rPr lang="en-US" sz="1200" dirty="0" err="1">
                <a:latin typeface="Times New Roman"/>
                <a:ea typeface="Malgun Gothic"/>
              </a:rPr>
              <a:t>nTbS</a:t>
            </a:r>
            <a:r>
              <a:rPr lang="en-US" sz="1200" dirty="0">
                <a:latin typeface="Times New Roman"/>
                <a:ea typeface="Malgun Gothic"/>
              </a:rPr>
              <a:t>) array of scaled transform coefficients d.</a:t>
            </a:r>
            <a:endParaRPr lang="en-GB" sz="1200" dirty="0" smtClean="0">
              <a:latin typeface="Times New Roman"/>
              <a:ea typeface="Malgun Gothic"/>
            </a:endParaRPr>
          </a:p>
          <a:p>
            <a:pPr marL="228600" indent="-2286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+mj-lt"/>
              <a:buAutoNum type="arabicPeriod"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GB" sz="1200" dirty="0" smtClean="0">
                <a:latin typeface="Times New Roman"/>
                <a:ea typeface="Malgun Gothic"/>
              </a:rPr>
              <a:t>The </a:t>
            </a:r>
            <a:r>
              <a:rPr lang="en-GB" sz="1200" dirty="0">
                <a:latin typeface="Times New Roman"/>
                <a:ea typeface="Malgun Gothic"/>
              </a:rPr>
              <a:t>variable </a:t>
            </a:r>
            <a:r>
              <a:rPr lang="en-GB" sz="1200" dirty="0" err="1">
                <a:latin typeface="Times New Roman"/>
                <a:ea typeface="Malgun Gothic"/>
              </a:rPr>
              <a:t>bdShift</a:t>
            </a:r>
            <a:r>
              <a:rPr lang="en-GB" sz="1200" dirty="0">
                <a:latin typeface="Times New Roman"/>
                <a:ea typeface="Malgun Gothic"/>
              </a:rPr>
              <a:t> is derived as follows:</a:t>
            </a:r>
            <a:endParaRPr lang="en-US" sz="1200" dirty="0">
              <a:latin typeface="Times New Roman"/>
              <a:ea typeface="Malgun Gothic"/>
            </a:endParaRPr>
          </a:p>
          <a:p>
            <a:pPr marL="442912" indent="0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tabLst>
                <a:tab pos="504190" algn="l"/>
                <a:tab pos="1008380" algn="l"/>
                <a:tab pos="3079115" algn="ctr"/>
                <a:tab pos="6156960" algn="r"/>
                <a:tab pos="540385" algn="l"/>
                <a:tab pos="720090" algn="l"/>
                <a:tab pos="900430" algn="l"/>
                <a:tab pos="6156960" algn="r"/>
              </a:tabLst>
              <a:defRPr/>
            </a:pPr>
            <a:r>
              <a:rPr lang="en-GB" sz="1200" dirty="0" err="1">
                <a:latin typeface="Times New Roman"/>
                <a:ea typeface="Malgun Gothic"/>
              </a:rPr>
              <a:t>bdShift</a:t>
            </a:r>
            <a:r>
              <a:rPr lang="en-GB" sz="1200" dirty="0">
                <a:latin typeface="Times New Roman"/>
                <a:ea typeface="Malgun Gothic"/>
              </a:rPr>
              <a:t> = ( </a:t>
            </a:r>
            <a:r>
              <a:rPr lang="en-GB" sz="1200" dirty="0" err="1">
                <a:latin typeface="Times New Roman"/>
                <a:ea typeface="Malgun Gothic"/>
              </a:rPr>
              <a:t>cIdx</a:t>
            </a:r>
            <a:r>
              <a:rPr lang="en-GB" sz="1200" dirty="0">
                <a:latin typeface="Times New Roman"/>
                <a:ea typeface="Malgun Gothic"/>
              </a:rPr>
              <a:t>  = =  0 ) ? 20 − </a:t>
            </a:r>
            <a:r>
              <a:rPr lang="en-GB" sz="1200" dirty="0" err="1">
                <a:latin typeface="Times New Roman"/>
                <a:ea typeface="Malgun Gothic"/>
              </a:rPr>
              <a:t>BitDepth</a:t>
            </a:r>
            <a:r>
              <a:rPr lang="en-GB" sz="1200" baseline="-25000" dirty="0" err="1">
                <a:latin typeface="Times New Roman"/>
                <a:ea typeface="Malgun Gothic"/>
              </a:rPr>
              <a:t>Y</a:t>
            </a:r>
            <a:r>
              <a:rPr lang="en-GB" sz="1200" dirty="0">
                <a:latin typeface="Times New Roman"/>
                <a:ea typeface="Malgun Gothic"/>
              </a:rPr>
              <a:t> : 20 − </a:t>
            </a:r>
            <a:r>
              <a:rPr lang="en-GB" sz="1200" dirty="0" err="1">
                <a:latin typeface="Times New Roman"/>
                <a:ea typeface="Malgun Gothic"/>
              </a:rPr>
              <a:t>BitDepth</a:t>
            </a:r>
            <a:r>
              <a:rPr lang="en-GB" sz="1200" baseline="-25000" dirty="0" err="1">
                <a:latin typeface="Times New Roman"/>
                <a:ea typeface="Malgun Gothic"/>
              </a:rPr>
              <a:t>C</a:t>
            </a:r>
            <a:r>
              <a:rPr lang="en-GB" sz="1200" dirty="0">
                <a:latin typeface="Times New Roman"/>
                <a:ea typeface="Malgun Gothic"/>
              </a:rPr>
              <a:t>		(</a:t>
            </a:r>
            <a:r>
              <a:rPr lang="en-GB" sz="1200" dirty="0" smtClean="0">
                <a:latin typeface="Times New Roman"/>
                <a:ea typeface="Malgun Gothic"/>
              </a:rPr>
              <a:t>8‑</a:t>
            </a:r>
            <a:r>
              <a:rPr lang="en-GB" sz="1200" dirty="0" smtClean="0">
                <a:solidFill>
                  <a:srgbClr val="FF0000"/>
                </a:solidFill>
                <a:latin typeface="Times New Roman"/>
                <a:ea typeface="Malgun Gothic"/>
              </a:rPr>
              <a:t>xxx</a:t>
            </a:r>
            <a:r>
              <a:rPr lang="en-GB" sz="1200" dirty="0" smtClean="0">
                <a:latin typeface="Times New Roman"/>
                <a:ea typeface="Malgun Gothic"/>
              </a:rPr>
              <a:t>)</a:t>
            </a:r>
          </a:p>
          <a:p>
            <a:pPr marL="342900" indent="-3429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+mj-lt"/>
              <a:buAutoNum type="arabicPeriod" startAt="3"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GB" sz="1200" dirty="0" smtClean="0">
                <a:latin typeface="Times New Roman"/>
                <a:ea typeface="Malgun Gothic"/>
              </a:rPr>
              <a:t>The (</a:t>
            </a:r>
            <a:r>
              <a:rPr lang="en-GB" sz="1200" dirty="0" err="1" smtClean="0">
                <a:latin typeface="Times New Roman"/>
                <a:ea typeface="Malgun Gothic"/>
              </a:rPr>
              <a:t>nTbS</a:t>
            </a:r>
            <a:r>
              <a:rPr lang="en-GB" sz="1200" dirty="0" smtClean="0">
                <a:latin typeface="Times New Roman"/>
                <a:ea typeface="Malgun Gothic"/>
              </a:rPr>
              <a:t>)x(</a:t>
            </a:r>
            <a:r>
              <a:rPr lang="en-GB" sz="1200" dirty="0" err="1" smtClean="0">
                <a:latin typeface="Times New Roman"/>
                <a:ea typeface="Malgun Gothic"/>
              </a:rPr>
              <a:t>nTbS</a:t>
            </a:r>
            <a:r>
              <a:rPr lang="en-GB" sz="1200" dirty="0" smtClean="0">
                <a:latin typeface="Times New Roman"/>
                <a:ea typeface="Malgun Gothic"/>
              </a:rPr>
              <a:t>) array of residual samples r is derived as follows:</a:t>
            </a:r>
            <a:endParaRPr lang="en-US" sz="1200" dirty="0" smtClean="0">
              <a:latin typeface="Times New Roman"/>
              <a:ea typeface="Malgun Gothic"/>
            </a:endParaRPr>
          </a:p>
          <a:p>
            <a:pPr marL="342900" indent="-3429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Batang"/>
              <a:buChar char="-"/>
              <a:tabLst>
                <a:tab pos="504190" algn="l"/>
                <a:tab pos="756285" algn="l"/>
                <a:tab pos="1008380" algn="l"/>
                <a:tab pos="1260475" algn="l"/>
                <a:tab pos="254000" algn="l"/>
                <a:tab pos="756285" algn="l"/>
                <a:tab pos="1008380" algn="l"/>
                <a:tab pos="1260475" algn="l"/>
              </a:tabLst>
              <a:defRPr/>
            </a:pPr>
            <a:r>
              <a:rPr lang="en-GB" sz="1200" dirty="0" smtClean="0">
                <a:latin typeface="Times New Roman"/>
                <a:ea typeface="SimSun"/>
              </a:rPr>
              <a:t>If </a:t>
            </a:r>
            <a:r>
              <a:rPr lang="en-GB" sz="1200" dirty="0" err="1">
                <a:latin typeface="Times New Roman"/>
                <a:ea typeface="Malgun Gothic"/>
              </a:rPr>
              <a:t>transform_skip_flag</a:t>
            </a:r>
            <a:r>
              <a:rPr lang="en-GB" sz="1200" dirty="0">
                <a:latin typeface="Times New Roman"/>
                <a:ea typeface="Malgun Gothic"/>
              </a:rPr>
              <a:t>[ </a:t>
            </a:r>
            <a:r>
              <a:rPr lang="en-GB" sz="1200" dirty="0" err="1">
                <a:latin typeface="Times New Roman"/>
                <a:ea typeface="Malgun Gothic"/>
              </a:rPr>
              <a:t>xTbY</a:t>
            </a:r>
            <a:r>
              <a:rPr lang="en-GB" sz="1200" dirty="0">
                <a:latin typeface="Times New Roman"/>
                <a:ea typeface="Malgun Gothic"/>
              </a:rPr>
              <a:t> ][ </a:t>
            </a:r>
            <a:r>
              <a:rPr lang="en-GB" sz="1200" dirty="0" err="1">
                <a:latin typeface="Times New Roman"/>
                <a:ea typeface="Malgun Gothic"/>
              </a:rPr>
              <a:t>yTbY</a:t>
            </a:r>
            <a:r>
              <a:rPr lang="en-GB" sz="1200" dirty="0">
                <a:latin typeface="Times New Roman"/>
                <a:ea typeface="Malgun Gothic"/>
              </a:rPr>
              <a:t> ][ </a:t>
            </a:r>
            <a:r>
              <a:rPr lang="en-GB" sz="1200" dirty="0" err="1">
                <a:latin typeface="Times New Roman"/>
                <a:ea typeface="Malgun Gothic"/>
              </a:rPr>
              <a:t>cIdx</a:t>
            </a:r>
            <a:r>
              <a:rPr lang="en-GB" sz="1200" dirty="0">
                <a:latin typeface="Times New Roman"/>
                <a:ea typeface="Malgun Gothic"/>
              </a:rPr>
              <a:t> ]</a:t>
            </a:r>
            <a:r>
              <a:rPr lang="en-GB" sz="1200" dirty="0">
                <a:latin typeface="Times New Roman"/>
                <a:ea typeface="SimSun"/>
              </a:rPr>
              <a:t> is equal to 1, the </a:t>
            </a:r>
            <a:r>
              <a:rPr lang="en-GB" sz="1200" dirty="0">
                <a:latin typeface="Times New Roman"/>
                <a:ea typeface="Malgun Gothic"/>
              </a:rPr>
              <a:t>residual sample array </a:t>
            </a:r>
            <a:r>
              <a:rPr lang="en-GB" sz="1200" dirty="0">
                <a:latin typeface="Times New Roman"/>
                <a:ea typeface="SimSun"/>
              </a:rPr>
              <a:t>values </a:t>
            </a:r>
            <a:r>
              <a:rPr lang="en-GB" sz="1200" dirty="0">
                <a:latin typeface="Times New Roman"/>
                <a:ea typeface="Malgun Gothic"/>
              </a:rPr>
              <a:t>r[ x ][ y ] with x = 0..nTbS − 1, y = 0..nTbS − 1 are derived as follows:</a:t>
            </a:r>
            <a:endParaRPr lang="en-US" sz="1200" dirty="0">
              <a:latin typeface="Times New Roman"/>
              <a:ea typeface="Malgun Gothic"/>
            </a:endParaRPr>
          </a:p>
          <a:p>
            <a:pPr marL="698182" indent="0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tabLst>
                <a:tab pos="504190" algn="l"/>
                <a:tab pos="1008380" algn="l"/>
                <a:tab pos="3079115" algn="ctr"/>
                <a:tab pos="6156960" algn="r"/>
                <a:tab pos="540385" algn="l"/>
                <a:tab pos="720090" algn="l"/>
                <a:tab pos="900430" algn="l"/>
                <a:tab pos="6156960" algn="r"/>
              </a:tabLst>
              <a:defRPr/>
            </a:pPr>
            <a:r>
              <a:rPr lang="en-GB" sz="1200" dirty="0">
                <a:latin typeface="Times New Roman"/>
                <a:ea typeface="Malgun Gothic"/>
              </a:rPr>
              <a:t>r[ x ][ y ] = ( d[ x ][ y ]  &lt;&lt;  </a:t>
            </a:r>
            <a:r>
              <a:rPr lang="en-GB" sz="1200" dirty="0" smtClean="0">
                <a:solidFill>
                  <a:srgbClr val="FF0000"/>
                </a:solidFill>
                <a:latin typeface="Times New Roman"/>
                <a:ea typeface="Malgun Gothic"/>
              </a:rPr>
              <a:t>Min( 7, </a:t>
            </a:r>
            <a:r>
              <a:rPr lang="en-GB" sz="1200" dirty="0" err="1" smtClean="0">
                <a:solidFill>
                  <a:srgbClr val="FF0000"/>
                </a:solidFill>
                <a:latin typeface="Times New Roman"/>
                <a:ea typeface="Malgun Gothic"/>
              </a:rPr>
              <a:t>bdShift</a:t>
            </a:r>
            <a:r>
              <a:rPr lang="en-GB" sz="1200" dirty="0" smtClean="0">
                <a:solidFill>
                  <a:srgbClr val="FF0000"/>
                </a:solidFill>
                <a:latin typeface="Times New Roman"/>
                <a:ea typeface="Malgun Gothic"/>
              </a:rPr>
              <a:t> )</a:t>
            </a:r>
            <a:r>
              <a:rPr lang="en-GB" sz="1200" dirty="0">
                <a:latin typeface="Times New Roman"/>
                <a:ea typeface="Malgun Gothic"/>
              </a:rPr>
              <a:t> )			(</a:t>
            </a:r>
            <a:r>
              <a:rPr lang="en-GB" sz="1200" dirty="0" smtClean="0">
                <a:latin typeface="Times New Roman"/>
                <a:ea typeface="Malgun Gothic"/>
              </a:rPr>
              <a:t>8‑</a:t>
            </a:r>
            <a:r>
              <a:rPr lang="en-GB" sz="1200" dirty="0" smtClean="0">
                <a:solidFill>
                  <a:srgbClr val="FF0000"/>
                </a:solidFill>
                <a:latin typeface="Times New Roman"/>
                <a:ea typeface="Malgun Gothic"/>
              </a:rPr>
              <a:t>xxx</a:t>
            </a:r>
            <a:r>
              <a:rPr lang="en-GB" sz="1200" dirty="0" smtClean="0">
                <a:latin typeface="Times New Roman"/>
                <a:ea typeface="Malgun Gothic"/>
              </a:rPr>
              <a:t>)</a:t>
            </a:r>
            <a:endParaRPr lang="en-US" sz="1200" dirty="0">
              <a:latin typeface="Times New Roman"/>
              <a:ea typeface="Malgun Gothic"/>
            </a:endParaRPr>
          </a:p>
          <a:p>
            <a:pPr marL="342900" indent="-3429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Font typeface="Batang"/>
              <a:buChar char="-"/>
              <a:tabLst>
                <a:tab pos="504190" algn="l"/>
                <a:tab pos="756285" algn="l"/>
                <a:tab pos="1008380" algn="l"/>
                <a:tab pos="1260475" algn="l"/>
                <a:tab pos="742950" algn="l"/>
                <a:tab pos="1008380" algn="l"/>
                <a:tab pos="1260475" algn="l"/>
              </a:tabLst>
              <a:defRPr/>
            </a:pPr>
            <a:r>
              <a:rPr lang="en-GB" sz="1200" dirty="0">
                <a:latin typeface="Times New Roman"/>
                <a:ea typeface="SimSun"/>
              </a:rPr>
              <a:t>Otherwise (</a:t>
            </a:r>
            <a:r>
              <a:rPr lang="en-GB" sz="1200" dirty="0" err="1">
                <a:latin typeface="Times New Roman"/>
                <a:ea typeface="Malgun Gothic"/>
              </a:rPr>
              <a:t>transform_skip_flag</a:t>
            </a:r>
            <a:r>
              <a:rPr lang="en-GB" sz="1200" dirty="0">
                <a:latin typeface="Times New Roman"/>
                <a:ea typeface="Malgun Gothic"/>
              </a:rPr>
              <a:t>[ </a:t>
            </a:r>
            <a:r>
              <a:rPr lang="en-GB" sz="1200" dirty="0" err="1">
                <a:latin typeface="Times New Roman"/>
                <a:ea typeface="Malgun Gothic"/>
              </a:rPr>
              <a:t>xTbY</a:t>
            </a:r>
            <a:r>
              <a:rPr lang="en-GB" sz="1200" dirty="0">
                <a:latin typeface="Times New Roman"/>
                <a:ea typeface="Malgun Gothic"/>
              </a:rPr>
              <a:t> ][ </a:t>
            </a:r>
            <a:r>
              <a:rPr lang="en-GB" sz="1200" dirty="0" err="1">
                <a:latin typeface="Times New Roman"/>
                <a:ea typeface="Malgun Gothic"/>
              </a:rPr>
              <a:t>yTbY</a:t>
            </a:r>
            <a:r>
              <a:rPr lang="en-GB" sz="1200" dirty="0">
                <a:latin typeface="Times New Roman"/>
                <a:ea typeface="Malgun Gothic"/>
              </a:rPr>
              <a:t> ][ </a:t>
            </a:r>
            <a:r>
              <a:rPr lang="en-GB" sz="1200" dirty="0" err="1">
                <a:latin typeface="Times New Roman"/>
                <a:ea typeface="Malgun Gothic"/>
              </a:rPr>
              <a:t>cIdx</a:t>
            </a:r>
            <a:r>
              <a:rPr lang="en-GB" sz="1200" dirty="0">
                <a:latin typeface="Times New Roman"/>
                <a:ea typeface="Malgun Gothic"/>
              </a:rPr>
              <a:t> ]</a:t>
            </a:r>
            <a:r>
              <a:rPr lang="en-GB" sz="1200" dirty="0">
                <a:latin typeface="Times New Roman"/>
                <a:ea typeface="SimSun"/>
              </a:rPr>
              <a:t> is equal to 0), t</a:t>
            </a:r>
            <a:r>
              <a:rPr lang="en-GB" sz="1200" dirty="0">
                <a:latin typeface="Times New Roman"/>
                <a:ea typeface="Malgun Gothic"/>
              </a:rPr>
              <a:t>he transformation process for scaled transform coefficients as specified in </a:t>
            </a:r>
            <a:r>
              <a:rPr lang="en-GB" sz="1200" dirty="0" err="1">
                <a:latin typeface="Times New Roman"/>
                <a:ea typeface="Malgun Gothic"/>
              </a:rPr>
              <a:t>subclause</a:t>
            </a:r>
            <a:r>
              <a:rPr lang="en-GB" sz="1200" dirty="0">
                <a:latin typeface="Times New Roman"/>
                <a:ea typeface="Malgun Gothic"/>
              </a:rPr>
              <a:t> 8.6.4 is invoked with the transform block location ( </a:t>
            </a:r>
            <a:r>
              <a:rPr lang="en-GB" sz="1200" dirty="0" err="1">
                <a:latin typeface="Times New Roman"/>
                <a:ea typeface="Malgun Gothic"/>
              </a:rPr>
              <a:t>xTbY</a:t>
            </a:r>
            <a:r>
              <a:rPr lang="en-GB" sz="1200" dirty="0">
                <a:latin typeface="Times New Roman"/>
                <a:ea typeface="Malgun Gothic"/>
              </a:rPr>
              <a:t>, </a:t>
            </a:r>
            <a:r>
              <a:rPr lang="en-GB" sz="1200" dirty="0" err="1">
                <a:latin typeface="Times New Roman"/>
                <a:ea typeface="Malgun Gothic"/>
              </a:rPr>
              <a:t>yTbY</a:t>
            </a:r>
            <a:r>
              <a:rPr lang="en-GB" sz="1200" dirty="0">
                <a:latin typeface="Times New Roman"/>
                <a:ea typeface="Malgun Gothic"/>
              </a:rPr>
              <a:t> ), the size of the transform block 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, the colour component variable </a:t>
            </a:r>
            <a:r>
              <a:rPr lang="en-GB" sz="1200" dirty="0" err="1">
                <a:latin typeface="Times New Roman"/>
                <a:ea typeface="Malgun Gothic"/>
              </a:rPr>
              <a:t>cIdx</a:t>
            </a:r>
            <a:r>
              <a:rPr lang="en-GB" sz="1200" dirty="0">
                <a:latin typeface="Times New Roman"/>
                <a:ea typeface="Malgun Gothic"/>
              </a:rPr>
              <a:t>, and the 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)x(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 array of scaled transform coefficients d as inputs, and the output is an 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)x(</a:t>
            </a:r>
            <a:r>
              <a:rPr lang="en-GB" sz="1200" dirty="0" err="1">
                <a:latin typeface="Times New Roman"/>
                <a:ea typeface="Malgun Gothic"/>
              </a:rPr>
              <a:t>nTbS</a:t>
            </a:r>
            <a:r>
              <a:rPr lang="en-GB" sz="1200" dirty="0">
                <a:latin typeface="Times New Roman"/>
                <a:ea typeface="Malgun Gothic"/>
              </a:rPr>
              <a:t>) array of residual samples r.</a:t>
            </a:r>
            <a:endParaRPr lang="en-US" sz="1200" dirty="0">
              <a:latin typeface="Times New Roman"/>
              <a:ea typeface="Malgun Gothic"/>
            </a:endParaRPr>
          </a:p>
          <a:p>
            <a:pPr marL="342900" indent="-34290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+mj-lt"/>
              <a:buAutoNum type="arabicPeriod" startAt="4"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r>
              <a:rPr lang="en-GB" sz="1200" dirty="0" smtClean="0">
                <a:latin typeface="Times New Roman"/>
                <a:ea typeface="Malgun Gothic"/>
              </a:rPr>
              <a:t>The </a:t>
            </a:r>
            <a:r>
              <a:rPr lang="en-GB" sz="1200" dirty="0">
                <a:latin typeface="Times New Roman"/>
                <a:ea typeface="Malgun Gothic"/>
              </a:rPr>
              <a:t>residual sample values r[ x ][ y ] with x = 0..nTbS − 1, y = 0..nTbS − 1 are modified as follows:</a:t>
            </a:r>
            <a:endParaRPr lang="en-US" sz="1200" dirty="0">
              <a:latin typeface="Times New Roman"/>
              <a:ea typeface="Malgun Gothic"/>
            </a:endParaRPr>
          </a:p>
          <a:p>
            <a:pPr marL="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/>
            </a:pPr>
            <a:r>
              <a:rPr lang="en-GB" sz="1200" dirty="0">
                <a:latin typeface="Times New Roman"/>
                <a:ea typeface="Malgun Gothic"/>
              </a:rPr>
              <a:t>	r[ x ][ y ] = ( r[ x ][ y ] + ( 1  &lt;&lt;  ( </a:t>
            </a:r>
            <a:r>
              <a:rPr lang="en-GB" sz="1200" dirty="0" err="1">
                <a:latin typeface="Times New Roman"/>
                <a:ea typeface="Malgun Gothic"/>
              </a:rPr>
              <a:t>bdShift</a:t>
            </a:r>
            <a:r>
              <a:rPr lang="en-GB" sz="1200" dirty="0">
                <a:latin typeface="Times New Roman"/>
                <a:ea typeface="Malgun Gothic"/>
              </a:rPr>
              <a:t> − 1 ) ) )  &gt;&gt;  </a:t>
            </a:r>
            <a:r>
              <a:rPr lang="en-GB" sz="1200" dirty="0" err="1">
                <a:latin typeface="Times New Roman"/>
                <a:ea typeface="Malgun Gothic"/>
              </a:rPr>
              <a:t>bdShift</a:t>
            </a:r>
            <a:r>
              <a:rPr lang="en-GB" sz="1200" dirty="0">
                <a:latin typeface="Times New Roman"/>
                <a:ea typeface="Malgun Gothic"/>
              </a:rPr>
              <a:t>		 (8‑269</a:t>
            </a:r>
            <a:r>
              <a:rPr lang="en-GB" sz="1200" dirty="0" smtClean="0">
                <a:latin typeface="Times New Roman"/>
                <a:ea typeface="Malgun Gothic"/>
              </a:rPr>
              <a:t>)</a:t>
            </a:r>
          </a:p>
          <a:p>
            <a:pPr marL="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/>
            </a:pPr>
            <a:r>
              <a:rPr lang="en-GB" sz="1200" dirty="0" smtClean="0">
                <a:latin typeface="Times New Roman"/>
                <a:ea typeface="+mn-ea"/>
              </a:rPr>
              <a:t>…</a:t>
            </a:r>
            <a:endParaRPr lang="en-US" sz="1200" dirty="0">
              <a:ea typeface="+mn-ea"/>
            </a:endParaRPr>
          </a:p>
          <a:p>
            <a:pPr marL="0" indent="0" algn="just">
              <a:spcBef>
                <a:spcPts val="68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ts val="1000"/>
              <a:buFont typeface="Wingdings" pitchFamily="2" charset="2"/>
              <a:buNone/>
              <a:tabLst>
                <a:tab pos="504190" algn="l"/>
                <a:tab pos="756285" algn="l"/>
                <a:tab pos="1008380" algn="l"/>
                <a:tab pos="1260475" algn="l"/>
                <a:tab pos="180340" algn="l"/>
                <a:tab pos="457200" algn="l"/>
                <a:tab pos="504190" algn="l"/>
                <a:tab pos="756285" algn="l"/>
                <a:tab pos="1008380" algn="l"/>
                <a:tab pos="1260475" algn="l"/>
              </a:tabLst>
              <a:defRPr/>
            </a:pPr>
            <a:endParaRPr lang="en-GB" sz="1200" dirty="0" smtClean="0">
              <a:latin typeface="Times New Roman"/>
              <a:ea typeface="Malgun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Experimental condition &amp; results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81200" y="3745230"/>
          <a:ext cx="5068789" cy="73152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716316"/>
                <a:gridCol w="1170215"/>
                <a:gridCol w="1001654"/>
                <a:gridCol w="1180604"/>
              </a:tblGrid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Y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All-intra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-8.5%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-8.3%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-3.5%</a:t>
                      </a: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Random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access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-7.1%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-33.0%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-61.8%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9459" name="Content Placeholder 1"/>
          <p:cNvSpPr>
            <a:spLocks noGrp="1"/>
          </p:cNvSpPr>
          <p:nvPr>
            <p:ph idx="1"/>
          </p:nvPr>
        </p:nvSpPr>
        <p:spPr>
          <a:xfrm>
            <a:off x="609600" y="819150"/>
            <a:ext cx="8153400" cy="3124200"/>
          </a:xfrm>
        </p:spPr>
        <p:txBody>
          <a:bodyPr/>
          <a:lstStyle/>
          <a:p>
            <a:r>
              <a:rPr lang="en-US" sz="2000" smtClean="0"/>
              <a:t>Proposed modifications implemented on Range Extension 3.1 software</a:t>
            </a:r>
          </a:p>
          <a:p>
            <a:r>
              <a:rPr lang="en-US" sz="2000" smtClean="0"/>
              <a:t>Test Sequences (12-bit sequences extended to 14-bit)</a:t>
            </a:r>
          </a:p>
          <a:p>
            <a:pPr lvl="1"/>
            <a:r>
              <a:rPr lang="en-US" sz="1600" smtClean="0"/>
              <a:t>RGB (2560x1600) : Traffic</a:t>
            </a:r>
          </a:p>
          <a:p>
            <a:pPr lvl="1"/>
            <a:r>
              <a:rPr lang="en-US" sz="1400" smtClean="0"/>
              <a:t>YUV420 (1920x1080) </a:t>
            </a:r>
            <a:r>
              <a:rPr lang="en-US" sz="1200" smtClean="0"/>
              <a:t>: </a:t>
            </a:r>
            <a:r>
              <a:rPr lang="en-US" sz="1600" smtClean="0"/>
              <a:t>CrowdRun,  DucksTakeOff, InToTree, OldTownCross, ParkScene</a:t>
            </a:r>
            <a:endParaRPr lang="en-US" sz="1400" smtClean="0"/>
          </a:p>
          <a:p>
            <a:r>
              <a:rPr lang="en-US" sz="2000" smtClean="0"/>
              <a:t>Source bit depth is extended to 14 bits by adding Gaussian LSB to 12 bit source sequence</a:t>
            </a:r>
          </a:p>
          <a:p>
            <a:r>
              <a:rPr lang="en-US" sz="2000" smtClean="0"/>
              <a:t>QP= -36, -32, -28 -24 </a:t>
            </a:r>
          </a:p>
          <a:p>
            <a:r>
              <a:rPr lang="en-US" sz="2000" smtClean="0"/>
              <a:t>No change to transforms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2800" smtClean="0">
                <a:ea typeface="굴림" pitchFamily="34" charset="-127"/>
              </a:rPr>
              <a:t>Results- RD plots (All Intra - ParkScene)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914400" y="819150"/>
          <a:ext cx="7239000" cy="332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3" name="TextBox 1"/>
          <p:cNvSpPr txBox="1">
            <a:spLocks noChangeArrowheads="1"/>
          </p:cNvSpPr>
          <p:nvPr/>
        </p:nvSpPr>
        <p:spPr bwMode="auto">
          <a:xfrm>
            <a:off x="914400" y="4248150"/>
            <a:ext cx="723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Source bit depth  = 14 bits. Obtained by adding Gaussian LSB to 12-bit source sequence.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Results- RD plots (RA- ParkScene)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762000" y="819150"/>
          <a:ext cx="7543800" cy="3270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990600" y="4171950"/>
            <a:ext cx="723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Source bit depth  = 14 bits. Obtained by adding Gaussian LSB to 12-bit source sequence. </a:t>
            </a:r>
            <a:endParaRPr lang="en-US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19244</TotalTime>
  <Words>825</Words>
  <Application>Microsoft Office PowerPoint</Application>
  <PresentationFormat>On-screen Show (16:9)</PresentationFormat>
  <Paragraphs>79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Tahoma</vt:lpstr>
      <vt:lpstr>Arial</vt:lpstr>
      <vt:lpstr>Calibri</vt:lpstr>
      <vt:lpstr>Wingdings</vt:lpstr>
      <vt:lpstr>Verdana</vt:lpstr>
      <vt:lpstr>굴림</vt:lpstr>
      <vt:lpstr>Times New Roman</vt:lpstr>
      <vt:lpstr>Malgun Gothic</vt:lpstr>
      <vt:lpstr>SimSun</vt:lpstr>
      <vt:lpstr>Batang</vt:lpstr>
      <vt:lpstr>CST July Monthly Dept Meeting 073008</vt:lpstr>
      <vt:lpstr>CST July Monthly Dept Meeting 073008</vt:lpstr>
      <vt:lpstr>CST July Monthly Dept Meeting 073008</vt:lpstr>
      <vt:lpstr>AHG18: Modified scaling factor for transform-skip blocks to support higher bit depths greater than or equal to 14</vt:lpstr>
      <vt:lpstr>Organization</vt:lpstr>
      <vt:lpstr>Background &amp; Motivation</vt:lpstr>
      <vt:lpstr>Problem Statement</vt:lpstr>
      <vt:lpstr>Proposed Solution – Option 1</vt:lpstr>
      <vt:lpstr>Proposed Solution – Option 2</vt:lpstr>
      <vt:lpstr>Experimental condition &amp; results</vt:lpstr>
      <vt:lpstr>Results- RD plots (All Intra - ParkScene)</vt:lpstr>
      <vt:lpstr>Results- RD plots (RA- ParkScene)</vt:lpstr>
      <vt:lpstr>Results- RD plots (All Intra – InToTree-14-bit test)</vt:lpstr>
      <vt:lpstr>Results- RD plots (All Intra – DucksTakeOff, 16-bits)</vt:lpstr>
      <vt:lpstr>Conclusions</vt:lpstr>
      <vt:lpstr>Slide 13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kimse</cp:lastModifiedBy>
  <cp:revision>436</cp:revision>
  <cp:lastPrinted>2012-05-17T23:57:45Z</cp:lastPrinted>
  <dcterms:created xsi:type="dcterms:W3CDTF">2008-07-29T15:54:01Z</dcterms:created>
  <dcterms:modified xsi:type="dcterms:W3CDTF">2013-07-31T12:06:40Z</dcterms:modified>
</cp:coreProperties>
</file>