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93" r:id="rId2"/>
    <p:sldId id="501" r:id="rId3"/>
    <p:sldId id="500" r:id="rId4"/>
    <p:sldId id="502" r:id="rId5"/>
    <p:sldId id="504" r:id="rId6"/>
    <p:sldId id="503" r:id="rId7"/>
    <p:sldId id="499" r:id="rId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0000"/>
    <a:srgbClr val="FFCCFF"/>
    <a:srgbClr val="FFFF00"/>
    <a:srgbClr val="99FF66"/>
    <a:srgbClr val="FF9900"/>
    <a:srgbClr val="FF66FF"/>
    <a:srgbClr val="33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7" autoAdjust="0"/>
    <p:restoredTop sz="99893" autoAdjust="0"/>
  </p:normalViewPr>
  <p:slideViewPr>
    <p:cSldViewPr>
      <p:cViewPr>
        <p:scale>
          <a:sx n="89" d="100"/>
          <a:sy n="89" d="100"/>
        </p:scale>
        <p:origin x="-1426" y="82"/>
      </p:cViewPr>
      <p:guideLst>
        <p:guide orient="horz" pos="2520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704" y="-64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52DDBA-5467-487D-9D26-0F91FE8D10C0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44306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altLang="zh-CN" smtClean="0"/>
            </a:lvl1pPr>
          </a:lstStyle>
          <a:p>
            <a:r>
              <a:rPr lang="en-US" smtClean="0">
                <a:latin typeface="Arial" pitchFamily="34" charset="0"/>
              </a:rPr>
              <a:t>JCTVC-N0271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3C27A-F0D8-4EE2-92FE-29826464AE9C}" type="datetime1">
              <a:rPr lang="en-US" smtClean="0"/>
              <a:t>7/27/2013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2000" smtClean="0">
                <a:cs typeface="Times New Roman" pitchFamily="18" charset="0"/>
              </a:rPr>
              <a:t>JCTVC-N0271</a:t>
            </a:r>
            <a:endParaRPr lang="en-US" altLang="zh-CN" sz="2000" dirty="0"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142B3-2F21-4317-86A0-6EC0D6841ADB}" type="datetime1">
              <a:rPr lang="en-US" smtClean="0"/>
              <a:t>7/27/2013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2000" smtClean="0">
                <a:cs typeface="Times New Roman" pitchFamily="18" charset="0"/>
              </a:rPr>
              <a:t>JCTVC-N0271</a:t>
            </a:r>
            <a:endParaRPr lang="en-US" altLang="zh-CN" sz="2000" dirty="0"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A95E6-7935-4DC7-AF6C-34DD02F83F09}" type="datetime1">
              <a:rPr lang="en-US" smtClean="0"/>
              <a:t>7/27/2013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altLang="zh-CN" smtClean="0">
                <a:latin typeface="Arial" pitchFamily="34" charset="0"/>
              </a:rPr>
              <a:t>JCTVC-N0271</a:t>
            </a:r>
            <a:endParaRPr lang="en-US" altLang="zh-CN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AE8A8-822D-4B5C-849A-46A7EA01464C}" type="datetime1">
              <a:rPr lang="en-US" smtClean="0"/>
              <a:t>7/27/2013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smtClean="0">
                <a:latin typeface="Arial" pitchFamily="34" charset="0"/>
              </a:rPr>
              <a:t>JCTVC-N0271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1320C-EC4A-40B5-8C76-F35597158B91}" type="datetime1">
              <a:rPr lang="en-US" smtClean="0"/>
              <a:t>7/27/2013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smtClean="0">
                <a:latin typeface="Arial" pitchFamily="34" charset="0"/>
              </a:rPr>
              <a:t>JCTVC-N0271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A5BB-D54D-4885-9528-62184A9BAA63}" type="datetime1">
              <a:rPr lang="en-US" smtClean="0"/>
              <a:t>7/27/2013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altLang="zh-CN" smtClean="0"/>
            </a:lvl1pPr>
          </a:lstStyle>
          <a:p>
            <a:r>
              <a:rPr lang="en-US" smtClean="0">
                <a:latin typeface="Arial" pitchFamily="34" charset="0"/>
              </a:rPr>
              <a:t>JCTVC-N0271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3FB7B-89DE-4E32-A1DE-B32466F9C415}" type="datetime1">
              <a:rPr lang="en-US" smtClean="0"/>
              <a:t>7/27/2013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JCTVC-N0271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769C7-E647-4D9B-862D-3FEFF0AAE157}" type="datetime1">
              <a:rPr lang="en-US" smtClean="0"/>
              <a:t>7/27/2013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JCTVC-N0271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E82DF-CD57-429E-82E3-2ECD42C9D3C5}" type="datetime1">
              <a:rPr lang="en-US" smtClean="0"/>
              <a:t>7/27/2013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JCTVC-N0271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33B7F-3199-4CDA-9BA1-FED4CF82A139}" type="datetime1">
              <a:rPr lang="en-US" smtClean="0"/>
              <a:t>7/27/2013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>
                <a:cs typeface="Times New Roman" pitchFamily="18" charset="0"/>
              </a:rPr>
              <a:t>JCTVC-N0271</a:t>
            </a:r>
            <a:endParaRPr lang="en-US" altLang="zh-CN" dirty="0"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6EB18-346B-4564-9932-73EB3454311D}" type="datetime1">
              <a:rPr lang="en-US" smtClean="0"/>
              <a:t>7/27/2013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000">
                <a:solidFill>
                  <a:schemeClr val="bg1"/>
                </a:solidFill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>
                <a:latin typeface="Arial" pitchFamily="34" charset="0"/>
              </a:rPr>
              <a:t>JCTVC-N0271</a:t>
            </a:r>
            <a:endParaRPr lang="en-US" altLang="zh-CN" dirty="0"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67D44A58-C6AF-4B90-A1F3-AA730DC83A79}" type="datetime1">
              <a:rPr lang="en-US" smtClean="0"/>
              <a:t>7/27/2013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5900"/>
            <a:ext cx="7772400" cy="1938992"/>
          </a:xfrm>
        </p:spPr>
        <p:txBody>
          <a:bodyPr/>
          <a:lstStyle/>
          <a:p>
            <a:r>
              <a:rPr lang="en-CA" dirty="0">
                <a:effectLst/>
              </a:rPr>
              <a:t>Color gamut scalable video coding with piecewise linear </a:t>
            </a:r>
            <a:r>
              <a:rPr lang="en-CA" dirty="0" smtClean="0">
                <a:effectLst/>
              </a:rPr>
              <a:t>prediction </a:t>
            </a:r>
            <a:r>
              <a:rPr lang="en-CA" dirty="0">
                <a:effectLst/>
              </a:rPr>
              <a:t>and shift-offset model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229100"/>
            <a:ext cx="8229600" cy="2628900"/>
          </a:xfrm>
        </p:spPr>
        <p:txBody>
          <a:bodyPr/>
          <a:lstStyle/>
          <a:p>
            <a:r>
              <a:rPr lang="en-US" dirty="0" smtClean="0"/>
              <a:t>Cheung Auyeung and Kazushi Sato</a:t>
            </a:r>
          </a:p>
          <a:p>
            <a:r>
              <a:rPr lang="en-US" dirty="0" smtClean="0"/>
              <a:t>Sony Electronics Inc. / Sony Corp. </a:t>
            </a:r>
          </a:p>
          <a:p>
            <a:r>
              <a:rPr lang="en-US" dirty="0" smtClean="0"/>
              <a:t>July 27,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JCTVC-N0271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25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4686300" cy="5486400"/>
          </a:xfrm>
        </p:spPr>
        <p:txBody>
          <a:bodyPr/>
          <a:lstStyle/>
          <a:p>
            <a:r>
              <a:rPr lang="en-US" sz="2400" dirty="0" smtClean="0"/>
              <a:t>JCTVC-K0241 proposed </a:t>
            </a:r>
            <a:r>
              <a:rPr lang="en-CA" sz="2400" dirty="0" smtClean="0"/>
              <a:t>a </a:t>
            </a:r>
            <a:r>
              <a:rPr lang="en-CA" sz="2400" dirty="0"/>
              <a:t>color gamut scalable system </a:t>
            </a:r>
            <a:endParaRPr lang="en-CA" sz="2400" dirty="0" smtClean="0"/>
          </a:p>
          <a:p>
            <a:r>
              <a:rPr lang="en-CA" sz="2400" dirty="0" smtClean="0"/>
              <a:t>JCTVC-L0334 presented results using </a:t>
            </a:r>
            <a:r>
              <a:rPr lang="en-US" sz="2400" dirty="0"/>
              <a:t>two </a:t>
            </a:r>
            <a:r>
              <a:rPr lang="en-US" sz="2400" dirty="0" smtClean="0"/>
              <a:t>color space prediction methods in the color gamut scalable coder:</a:t>
            </a:r>
            <a:endParaRPr lang="en-US" sz="2400" dirty="0"/>
          </a:p>
          <a:p>
            <a:pPr marL="779463" lvl="1" indent="-342900">
              <a:buFont typeface="+mj-lt"/>
              <a:buAutoNum type="arabicPeriod"/>
            </a:pPr>
            <a:r>
              <a:rPr lang="en-US" sz="2000" dirty="0"/>
              <a:t>Gain-Offset</a:t>
            </a:r>
          </a:p>
          <a:p>
            <a:pPr marL="779463" lvl="1" indent="-342900">
              <a:buFont typeface="+mj-lt"/>
              <a:buAutoNum type="arabicPeriod"/>
            </a:pPr>
            <a:r>
              <a:rPr lang="en-US" sz="2000" dirty="0" smtClean="0"/>
              <a:t>Bit-increment</a:t>
            </a:r>
            <a:endParaRPr lang="en-US" sz="1800" dirty="0"/>
          </a:p>
          <a:p>
            <a:r>
              <a:rPr lang="en-US" sz="2400" dirty="0" smtClean="0"/>
              <a:t>This contribution presented results with two additional color space prediction methods:</a:t>
            </a:r>
          </a:p>
          <a:p>
            <a:pPr lvl="1"/>
            <a:r>
              <a:rPr lang="en-US" sz="2000" dirty="0" smtClean="0"/>
              <a:t>Piecewise Linear</a:t>
            </a:r>
          </a:p>
          <a:p>
            <a:pPr lvl="1"/>
            <a:r>
              <a:rPr lang="en-US" sz="2000" dirty="0" smtClean="0"/>
              <a:t>Shift-offset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latin typeface="Arial" pitchFamily="34" charset="0"/>
              </a:rPr>
              <a:t>JCTVC-N0271</a:t>
            </a:r>
            <a:endParaRPr lang="en-US" altLang="zh-CN" dirty="0"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92178" y="4710739"/>
            <a:ext cx="623889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100" dirty="0" smtClean="0"/>
              <a:t>Input</a:t>
            </a:r>
          </a:p>
          <a:p>
            <a:pPr algn="ctr"/>
            <a:r>
              <a:rPr lang="en-US" sz="1100" dirty="0" smtClean="0"/>
              <a:t>BT.709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348539"/>
            <a:ext cx="700833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100" dirty="0" smtClean="0"/>
              <a:t>Input</a:t>
            </a:r>
          </a:p>
          <a:p>
            <a:pPr algn="ctr"/>
            <a:r>
              <a:rPr lang="en-US" sz="1100" dirty="0" smtClean="0"/>
              <a:t>BT.2020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6559851" y="4712613"/>
            <a:ext cx="1099981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Encoding Loop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6402756" y="2348539"/>
            <a:ext cx="1414170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Encoding Loop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6678472" y="4049484"/>
            <a:ext cx="862737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7721707" y="3749149"/>
            <a:ext cx="772969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100" dirty="0" smtClean="0"/>
              <a:t>Bitstream</a:t>
            </a:r>
          </a:p>
          <a:p>
            <a:pPr algn="ctr"/>
            <a:r>
              <a:rPr lang="en-US" sz="1100" dirty="0" smtClean="0"/>
              <a:t>Multiplex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6419340" y="1662739"/>
            <a:ext cx="1414170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cxnSp>
        <p:nvCxnSpPr>
          <p:cNvPr id="14" name="Elbow Connector 11"/>
          <p:cNvCxnSpPr>
            <a:stCxn id="9" idx="3"/>
            <a:endCxn id="12" idx="2"/>
          </p:cNvCxnSpPr>
          <p:nvPr/>
        </p:nvCxnSpPr>
        <p:spPr>
          <a:xfrm flipV="1">
            <a:off x="7659832" y="4180036"/>
            <a:ext cx="448360" cy="74802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0" idx="3"/>
            <a:endCxn id="12" idx="0"/>
          </p:cNvCxnSpPr>
          <p:nvPr/>
        </p:nvCxnSpPr>
        <p:spPr>
          <a:xfrm>
            <a:off x="7816926" y="2563983"/>
            <a:ext cx="291266" cy="1185166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3"/>
            <a:endCxn id="10" idx="1"/>
          </p:cNvCxnSpPr>
          <p:nvPr/>
        </p:nvCxnSpPr>
        <p:spPr>
          <a:xfrm>
            <a:off x="6187233" y="2563983"/>
            <a:ext cx="215523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3"/>
            <a:endCxn id="9" idx="1"/>
          </p:cNvCxnSpPr>
          <p:nvPr/>
        </p:nvCxnSpPr>
        <p:spPr>
          <a:xfrm>
            <a:off x="6116067" y="4926183"/>
            <a:ext cx="443784" cy="187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9"/>
          <p:cNvCxnSpPr>
            <a:stCxn id="11" idx="0"/>
            <a:endCxn id="24" idx="2"/>
          </p:cNvCxnSpPr>
          <p:nvPr/>
        </p:nvCxnSpPr>
        <p:spPr>
          <a:xfrm flipV="1">
            <a:off x="7109841" y="3864633"/>
            <a:ext cx="0" cy="18485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22"/>
          <p:cNvCxnSpPr>
            <a:stCxn id="11" idx="2"/>
            <a:endCxn id="9" idx="0"/>
          </p:cNvCxnSpPr>
          <p:nvPr/>
        </p:nvCxnSpPr>
        <p:spPr>
          <a:xfrm>
            <a:off x="7109841" y="4480371"/>
            <a:ext cx="1" cy="232242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33"/>
          <p:cNvCxnSpPr>
            <a:stCxn id="13" idx="2"/>
            <a:endCxn id="10" idx="0"/>
          </p:cNvCxnSpPr>
          <p:nvPr/>
        </p:nvCxnSpPr>
        <p:spPr>
          <a:xfrm flipH="1">
            <a:off x="7109841" y="2093626"/>
            <a:ext cx="16584" cy="254913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47940" y="2963878"/>
            <a:ext cx="922047" cy="430887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100" dirty="0" smtClean="0"/>
              <a:t>Color Space</a:t>
            </a:r>
          </a:p>
          <a:p>
            <a:pPr algn="ctr"/>
            <a:r>
              <a:rPr lang="en-US" sz="1100" dirty="0" smtClean="0"/>
              <a:t>Predictor</a:t>
            </a:r>
            <a:endParaRPr lang="en-US" sz="1100" dirty="0"/>
          </a:p>
        </p:txBody>
      </p:sp>
      <p:cxnSp>
        <p:nvCxnSpPr>
          <p:cNvPr id="22" name="Elbow Connector 19"/>
          <p:cNvCxnSpPr>
            <a:stCxn id="21" idx="0"/>
            <a:endCxn id="10" idx="2"/>
          </p:cNvCxnSpPr>
          <p:nvPr/>
        </p:nvCxnSpPr>
        <p:spPr>
          <a:xfrm flipV="1">
            <a:off x="7108964" y="2779426"/>
            <a:ext cx="877" cy="18445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3"/>
          </p:cNvCxnSpPr>
          <p:nvPr/>
        </p:nvCxnSpPr>
        <p:spPr>
          <a:xfrm>
            <a:off x="8494676" y="3964593"/>
            <a:ext cx="210664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54428" y="3603023"/>
            <a:ext cx="910826" cy="26161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100" dirty="0" smtClean="0"/>
              <a:t>Upsampling</a:t>
            </a:r>
            <a:endParaRPr lang="en-US" sz="1100" dirty="0"/>
          </a:p>
        </p:txBody>
      </p:sp>
      <p:cxnSp>
        <p:nvCxnSpPr>
          <p:cNvPr id="25" name="Elbow Connector 19"/>
          <p:cNvCxnSpPr>
            <a:stCxn id="24" idx="0"/>
            <a:endCxn id="21" idx="2"/>
          </p:cNvCxnSpPr>
          <p:nvPr/>
        </p:nvCxnSpPr>
        <p:spPr>
          <a:xfrm flipH="1" flipV="1">
            <a:off x="7108964" y="3394765"/>
            <a:ext cx="877" cy="20825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531960" y="2743200"/>
            <a:ext cx="640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bits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139484" y="2736376"/>
            <a:ext cx="640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bits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486400" y="5143500"/>
            <a:ext cx="556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 bits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108040" y="3366953"/>
            <a:ext cx="556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 bits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600700" y="5486400"/>
            <a:ext cx="2961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Color Space Scalable Coder</a:t>
            </a:r>
          </a:p>
        </p:txBody>
      </p:sp>
    </p:spTree>
    <p:extLst>
      <p:ext uri="{BB962C8B-B14F-4D97-AF65-F5344CB8AC3E}">
        <p14:creationId xmlns:p14="http://schemas.microsoft.com/office/powerpoint/2010/main" val="87353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 bwMode="auto">
          <a:xfrm>
            <a:off x="571500" y="3657600"/>
            <a:ext cx="8115300" cy="2857500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589087" y="824952"/>
            <a:ext cx="8115299" cy="2849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589085" y="800100"/>
            <a:ext cx="8115300" cy="57150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044"/>
            <a:ext cx="7772400" cy="707886"/>
          </a:xfrm>
        </p:spPr>
        <p:txBody>
          <a:bodyPr/>
          <a:lstStyle/>
          <a:p>
            <a:r>
              <a:rPr lang="en-US" dirty="0">
                <a:effectLst/>
              </a:rPr>
              <a:t>Color Space </a:t>
            </a:r>
            <a:r>
              <a:rPr lang="en-US" dirty="0" smtClean="0">
                <a:effectLst/>
              </a:rPr>
              <a:t>Predictors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95160" y="6438900"/>
            <a:ext cx="1905000" cy="304800"/>
          </a:xfrm>
        </p:spPr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53200"/>
            <a:ext cx="2895600" cy="304800"/>
          </a:xfrm>
          <a:ln w="28575"/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JCTVC-N0271</a:t>
            </a:r>
            <a:endParaRPr lang="en-US" altLang="zh-CN" dirty="0">
              <a:latin typeface="Arial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171700" y="996462"/>
            <a:ext cx="2857500" cy="2562999"/>
            <a:chOff x="342900" y="1143000"/>
            <a:chExt cx="2857500" cy="2562999"/>
          </a:xfrm>
        </p:grpSpPr>
        <p:cxnSp>
          <p:nvCxnSpPr>
            <p:cNvPr id="13" name="Straight Connector 12"/>
            <p:cNvCxnSpPr/>
            <p:nvPr/>
          </p:nvCxnSpPr>
          <p:spPr bwMode="auto">
            <a:xfrm>
              <a:off x="914400" y="1143000"/>
              <a:ext cx="0" cy="2286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914400" y="3429000"/>
              <a:ext cx="2286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2743200" y="3314700"/>
              <a:ext cx="0" cy="1143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 flipH="1">
              <a:off x="914400" y="1600200"/>
              <a:ext cx="1143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2514600" y="3429000"/>
              <a:ext cx="434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256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7200" y="1437501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1024</a:t>
              </a:r>
              <a:endParaRPr lang="en-US" dirty="0"/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1028700" y="1600200"/>
              <a:ext cx="170326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2743200" y="1624399"/>
              <a:ext cx="0" cy="174745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1028700" y="3429000"/>
              <a:ext cx="14469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 bits BT.709 input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 rot="10800000">
              <a:off x="342900" y="1684339"/>
              <a:ext cx="553998" cy="165718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endParaRPr lang="en-US" dirty="0" smtClean="0"/>
            </a:p>
            <a:p>
              <a:r>
                <a:rPr lang="en-US" dirty="0" smtClean="0"/>
                <a:t>10 Bits BT.2020 Output</a:t>
              </a:r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600700" y="996462"/>
            <a:ext cx="2857500" cy="2562999"/>
            <a:chOff x="342900" y="1143000"/>
            <a:chExt cx="2857500" cy="2562999"/>
          </a:xfrm>
        </p:grpSpPr>
        <p:cxnSp>
          <p:nvCxnSpPr>
            <p:cNvPr id="40" name="Straight Connector 39"/>
            <p:cNvCxnSpPr/>
            <p:nvPr/>
          </p:nvCxnSpPr>
          <p:spPr bwMode="auto">
            <a:xfrm>
              <a:off x="914400" y="1143000"/>
              <a:ext cx="0" cy="2286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914400" y="3429000"/>
              <a:ext cx="2286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>
              <a:off x="2743200" y="3314700"/>
              <a:ext cx="0" cy="1143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>
              <a:off x="914400" y="1600200"/>
              <a:ext cx="1143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>
              <a:off x="2514600" y="3429000"/>
              <a:ext cx="434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256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57200" y="1437501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1024</a:t>
              </a:r>
              <a:endParaRPr lang="en-US" dirty="0"/>
            </a:p>
          </p:txBody>
        </p:sp>
        <p:cxnSp>
          <p:nvCxnSpPr>
            <p:cNvPr id="46" name="Straight Connector 45"/>
            <p:cNvCxnSpPr/>
            <p:nvPr/>
          </p:nvCxnSpPr>
          <p:spPr bwMode="auto">
            <a:xfrm>
              <a:off x="1028700" y="1600200"/>
              <a:ext cx="170326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2743200" y="1624399"/>
              <a:ext cx="0" cy="174745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1028700" y="3429000"/>
              <a:ext cx="14469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 bits BT.709 input</a:t>
              </a:r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 rot="10800000">
              <a:off x="342900" y="1684339"/>
              <a:ext cx="553998" cy="165718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endParaRPr lang="en-US" dirty="0" smtClean="0"/>
            </a:p>
            <a:p>
              <a:r>
                <a:rPr lang="en-US" dirty="0" smtClean="0"/>
                <a:t>10 Bits BT.2020 Output</a:t>
              </a:r>
              <a:endParaRPr 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171700" y="3805563"/>
            <a:ext cx="2857500" cy="2562999"/>
            <a:chOff x="342900" y="1143000"/>
            <a:chExt cx="2857500" cy="2562999"/>
          </a:xfrm>
        </p:grpSpPr>
        <p:cxnSp>
          <p:nvCxnSpPr>
            <p:cNvPr id="51" name="Straight Connector 50"/>
            <p:cNvCxnSpPr/>
            <p:nvPr/>
          </p:nvCxnSpPr>
          <p:spPr bwMode="auto">
            <a:xfrm>
              <a:off x="914400" y="1143000"/>
              <a:ext cx="0" cy="2286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914400" y="3429000"/>
              <a:ext cx="2286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2743200" y="3314700"/>
              <a:ext cx="0" cy="1143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 flipH="1">
              <a:off x="914400" y="1600200"/>
              <a:ext cx="1143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" name="TextBox 54"/>
            <p:cNvSpPr txBox="1"/>
            <p:nvPr/>
          </p:nvSpPr>
          <p:spPr>
            <a:xfrm>
              <a:off x="2514600" y="3429000"/>
              <a:ext cx="434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256</a:t>
              </a:r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57200" y="1437501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1024</a:t>
              </a:r>
              <a:endParaRPr lang="en-US" dirty="0"/>
            </a:p>
          </p:txBody>
        </p:sp>
        <p:cxnSp>
          <p:nvCxnSpPr>
            <p:cNvPr id="57" name="Straight Connector 56"/>
            <p:cNvCxnSpPr/>
            <p:nvPr/>
          </p:nvCxnSpPr>
          <p:spPr bwMode="auto">
            <a:xfrm>
              <a:off x="1028700" y="1600200"/>
              <a:ext cx="170326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 bwMode="auto">
            <a:xfrm>
              <a:off x="2743200" y="1624399"/>
              <a:ext cx="0" cy="174745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9" name="TextBox 58"/>
            <p:cNvSpPr txBox="1"/>
            <p:nvPr/>
          </p:nvSpPr>
          <p:spPr>
            <a:xfrm>
              <a:off x="1028700" y="3429000"/>
              <a:ext cx="14469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 bits BT.709 input</a:t>
              </a:r>
              <a:endParaRPr lang="en-US" dirty="0"/>
            </a:p>
          </p:txBody>
        </p:sp>
        <p:sp>
          <p:nvSpPr>
            <p:cNvPr id="60" name="TextBox 59"/>
            <p:cNvSpPr txBox="1"/>
            <p:nvPr/>
          </p:nvSpPr>
          <p:spPr>
            <a:xfrm rot="10800000">
              <a:off x="342900" y="1684339"/>
              <a:ext cx="553998" cy="165718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endParaRPr lang="en-US" dirty="0" smtClean="0"/>
            </a:p>
            <a:p>
              <a:r>
                <a:rPr lang="en-US" dirty="0" smtClean="0"/>
                <a:t>10 Bits BT.2020 Output</a:t>
              </a:r>
              <a:endParaRPr lang="en-US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5600700" y="3805563"/>
            <a:ext cx="2857500" cy="2562999"/>
            <a:chOff x="342900" y="1143000"/>
            <a:chExt cx="2857500" cy="2562999"/>
          </a:xfrm>
        </p:grpSpPr>
        <p:cxnSp>
          <p:nvCxnSpPr>
            <p:cNvPr id="62" name="Straight Connector 61"/>
            <p:cNvCxnSpPr/>
            <p:nvPr/>
          </p:nvCxnSpPr>
          <p:spPr bwMode="auto">
            <a:xfrm>
              <a:off x="914400" y="1143000"/>
              <a:ext cx="0" cy="2286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>
              <a:off x="914400" y="3429000"/>
              <a:ext cx="2286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>
              <a:off x="2743200" y="3314700"/>
              <a:ext cx="0" cy="1143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 flipH="1">
              <a:off x="914400" y="1600200"/>
              <a:ext cx="1143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TextBox 65"/>
            <p:cNvSpPr txBox="1"/>
            <p:nvPr/>
          </p:nvSpPr>
          <p:spPr>
            <a:xfrm>
              <a:off x="2514600" y="3429000"/>
              <a:ext cx="434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256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57200" y="1437501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1024</a:t>
              </a:r>
              <a:endParaRPr lang="en-US" dirty="0"/>
            </a:p>
          </p:txBody>
        </p:sp>
        <p:cxnSp>
          <p:nvCxnSpPr>
            <p:cNvPr id="68" name="Straight Connector 67"/>
            <p:cNvCxnSpPr/>
            <p:nvPr/>
          </p:nvCxnSpPr>
          <p:spPr bwMode="auto">
            <a:xfrm>
              <a:off x="1028700" y="1600200"/>
              <a:ext cx="170326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2743200" y="1624399"/>
              <a:ext cx="0" cy="174745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0" name="TextBox 69"/>
            <p:cNvSpPr txBox="1"/>
            <p:nvPr/>
          </p:nvSpPr>
          <p:spPr>
            <a:xfrm>
              <a:off x="1028700" y="3429000"/>
              <a:ext cx="14469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 bits BT.709 input</a:t>
              </a:r>
              <a:endParaRPr lang="en-US" dirty="0"/>
            </a:p>
          </p:txBody>
        </p:sp>
        <p:sp>
          <p:nvSpPr>
            <p:cNvPr id="71" name="TextBox 70"/>
            <p:cNvSpPr txBox="1"/>
            <p:nvPr/>
          </p:nvSpPr>
          <p:spPr>
            <a:xfrm rot="10800000">
              <a:off x="342900" y="1684339"/>
              <a:ext cx="553998" cy="165718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endParaRPr lang="en-US" dirty="0" smtClean="0"/>
            </a:p>
            <a:p>
              <a:r>
                <a:rPr lang="en-US" dirty="0" smtClean="0"/>
                <a:t>10 Bits BT.2020 Output</a:t>
              </a:r>
              <a:endParaRPr lang="en-US" dirty="0"/>
            </a:p>
          </p:txBody>
        </p:sp>
      </p:grpSp>
      <p:cxnSp>
        <p:nvCxnSpPr>
          <p:cNvPr id="74" name="Straight Connector 73"/>
          <p:cNvCxnSpPr>
            <a:stCxn id="72" idx="1"/>
            <a:endCxn id="72" idx="3"/>
          </p:cNvCxnSpPr>
          <p:nvPr/>
        </p:nvCxnSpPr>
        <p:spPr bwMode="auto">
          <a:xfrm>
            <a:off x="589085" y="3657600"/>
            <a:ext cx="81153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>
            <a:off x="5257800" y="800100"/>
            <a:ext cx="0" cy="5715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>
            <a:off x="1828800" y="824952"/>
            <a:ext cx="0" cy="565791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Box 81"/>
          <p:cNvSpPr txBox="1"/>
          <p:nvPr/>
        </p:nvSpPr>
        <p:spPr>
          <a:xfrm>
            <a:off x="2971800" y="3682452"/>
            <a:ext cx="1461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Shift-Offset</a:t>
            </a:r>
            <a:endParaRPr lang="en-US" sz="2000" dirty="0"/>
          </a:p>
        </p:txBody>
      </p:sp>
      <p:sp>
        <p:nvSpPr>
          <p:cNvPr id="83" name="TextBox 82"/>
          <p:cNvSpPr txBox="1"/>
          <p:nvPr/>
        </p:nvSpPr>
        <p:spPr>
          <a:xfrm>
            <a:off x="2857500" y="824952"/>
            <a:ext cx="1696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000" dirty="0" smtClean="0"/>
              <a:t>Bit-increment</a:t>
            </a:r>
            <a:endParaRPr lang="en-US" sz="1800" dirty="0"/>
          </a:p>
        </p:txBody>
      </p:sp>
      <p:sp>
        <p:nvSpPr>
          <p:cNvPr id="84" name="TextBox 83"/>
          <p:cNvSpPr txBox="1"/>
          <p:nvPr/>
        </p:nvSpPr>
        <p:spPr>
          <a:xfrm>
            <a:off x="6418553" y="824952"/>
            <a:ext cx="1460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000" dirty="0" smtClean="0"/>
              <a:t>Gain-Offset</a:t>
            </a:r>
            <a:endParaRPr lang="en-US" sz="1800" dirty="0"/>
          </a:p>
        </p:txBody>
      </p:sp>
      <p:sp>
        <p:nvSpPr>
          <p:cNvPr id="85" name="TextBox 84"/>
          <p:cNvSpPr txBox="1"/>
          <p:nvPr/>
        </p:nvSpPr>
        <p:spPr>
          <a:xfrm>
            <a:off x="6172200" y="3682452"/>
            <a:ext cx="2044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000" dirty="0" smtClean="0"/>
              <a:t>Piecewise Linear</a:t>
            </a:r>
            <a:endParaRPr lang="en-US" sz="1800" dirty="0"/>
          </a:p>
        </p:txBody>
      </p:sp>
      <p:cxnSp>
        <p:nvCxnSpPr>
          <p:cNvPr id="87" name="Straight Connector 86"/>
          <p:cNvCxnSpPr/>
          <p:nvPr/>
        </p:nvCxnSpPr>
        <p:spPr bwMode="auto">
          <a:xfrm flipV="1">
            <a:off x="2743200" y="1477861"/>
            <a:ext cx="1811047" cy="180460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 flipV="1">
            <a:off x="2743200" y="3992461"/>
            <a:ext cx="1811047" cy="180460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1" name="TextBox 90"/>
          <p:cNvSpPr txBox="1"/>
          <p:nvPr/>
        </p:nvSpPr>
        <p:spPr>
          <a:xfrm>
            <a:off x="2743200" y="1453662"/>
            <a:ext cx="1233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ixed slope = 4</a:t>
            </a:r>
          </a:p>
          <a:p>
            <a:r>
              <a:rPr lang="en-US" dirty="0"/>
              <a:t>f</a:t>
            </a:r>
            <a:r>
              <a:rPr lang="en-US" dirty="0" smtClean="0"/>
              <a:t>ixed offset = 0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2743200" y="4196862"/>
            <a:ext cx="1205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ixed slope = 4</a:t>
            </a:r>
          </a:p>
          <a:p>
            <a:r>
              <a:rPr lang="en-US" dirty="0"/>
              <a:t>v</a:t>
            </a:r>
            <a:r>
              <a:rPr lang="en-US" dirty="0" smtClean="0"/>
              <a:t>ariable offset</a:t>
            </a:r>
            <a:endParaRPr lang="en-US" dirty="0"/>
          </a:p>
        </p:txBody>
      </p:sp>
      <p:cxnSp>
        <p:nvCxnSpPr>
          <p:cNvPr id="94" name="Straight Connector 93"/>
          <p:cNvCxnSpPr/>
          <p:nvPr/>
        </p:nvCxnSpPr>
        <p:spPr bwMode="auto">
          <a:xfrm flipV="1">
            <a:off x="6154698" y="1684494"/>
            <a:ext cx="1846302" cy="125506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TextBox 94"/>
          <p:cNvSpPr txBox="1"/>
          <p:nvPr/>
        </p:nvSpPr>
        <p:spPr>
          <a:xfrm>
            <a:off x="6172200" y="1453662"/>
            <a:ext cx="1152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dirty="0" smtClean="0"/>
              <a:t>ariable slope</a:t>
            </a:r>
          </a:p>
          <a:p>
            <a:r>
              <a:rPr lang="en-US" dirty="0"/>
              <a:t>v</a:t>
            </a:r>
            <a:r>
              <a:rPr lang="en-US" dirty="0" smtClean="0"/>
              <a:t>ariable offset</a:t>
            </a:r>
            <a:endParaRPr lang="en-US" dirty="0"/>
          </a:p>
        </p:txBody>
      </p:sp>
      <p:cxnSp>
        <p:nvCxnSpPr>
          <p:cNvPr id="97" name="Straight Connector 96"/>
          <p:cNvCxnSpPr/>
          <p:nvPr/>
        </p:nvCxnSpPr>
        <p:spPr bwMode="auto">
          <a:xfrm flipV="1">
            <a:off x="6172200" y="5041299"/>
            <a:ext cx="685800" cy="90230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 flipV="1">
            <a:off x="6858000" y="4493440"/>
            <a:ext cx="1143000" cy="54785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 flipH="1">
            <a:off x="6172200" y="5029200"/>
            <a:ext cx="685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>
            <a:stCxn id="104" idx="1"/>
          </p:cNvCxnSpPr>
          <p:nvPr/>
        </p:nvCxnSpPr>
        <p:spPr bwMode="auto">
          <a:xfrm flipH="1">
            <a:off x="6858000" y="5095101"/>
            <a:ext cx="8554" cy="9964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6866554" y="495660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knot</a:t>
            </a:r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6172200" y="4247662"/>
            <a:ext cx="1480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 variable slopes</a:t>
            </a:r>
          </a:p>
          <a:p>
            <a:r>
              <a:rPr lang="en-US" dirty="0"/>
              <a:t>o</a:t>
            </a:r>
            <a:r>
              <a:rPr lang="en-US" dirty="0" smtClean="0"/>
              <a:t>ne variable knot</a:t>
            </a:r>
            <a:endParaRPr lang="en-US" dirty="0"/>
          </a:p>
        </p:txBody>
      </p:sp>
      <p:sp>
        <p:nvSpPr>
          <p:cNvPr id="106" name="Rectangle 105"/>
          <p:cNvSpPr/>
          <p:nvPr/>
        </p:nvSpPr>
        <p:spPr bwMode="auto">
          <a:xfrm>
            <a:off x="589086" y="800100"/>
            <a:ext cx="1239714" cy="282526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09" name="Rectangle 108"/>
          <p:cNvSpPr/>
          <p:nvPr/>
        </p:nvSpPr>
        <p:spPr bwMode="auto">
          <a:xfrm>
            <a:off x="589087" y="792714"/>
            <a:ext cx="1222127" cy="28897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/>
              <a:t>JCTVC-L0334 Predictors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0" name="Rectangle 109"/>
          <p:cNvSpPr/>
          <p:nvPr/>
        </p:nvSpPr>
        <p:spPr bwMode="auto">
          <a:xfrm>
            <a:off x="571500" y="3608130"/>
            <a:ext cx="1239714" cy="287473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/>
              <a:t>Proposed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/>
              <a:t> Predictors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5970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18819"/>
            <a:ext cx="9144000" cy="1323439"/>
          </a:xfrm>
        </p:spPr>
        <p:txBody>
          <a:bodyPr/>
          <a:lstStyle/>
          <a:p>
            <a:r>
              <a:rPr lang="en-US" dirty="0" smtClean="0"/>
              <a:t>Piecewise Linear Testing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r>
              <a:rPr lang="en-US" sz="2000" dirty="0" smtClean="0"/>
              <a:t>The Class A and Class B test sequences are converted into BT.2020 test sequences using software provided by JCTVC-L0334 for this experiment.</a:t>
            </a:r>
          </a:p>
          <a:p>
            <a:r>
              <a:rPr lang="en-US" sz="2000" dirty="0" err="1" smtClean="0"/>
              <a:t>Luma</a:t>
            </a:r>
            <a:r>
              <a:rPr lang="en-US" sz="2000" dirty="0" smtClean="0"/>
              <a:t> QPs are from the SHM-2.0 common test conditions but the QPs of </a:t>
            </a:r>
            <a:r>
              <a:rPr lang="en-US" sz="2000" dirty="0" err="1" smtClean="0"/>
              <a:t>Cb</a:t>
            </a:r>
            <a:r>
              <a:rPr lang="en-US" sz="2000" dirty="0" smtClean="0"/>
              <a:t> and Cr QP are offset by -2 and -6 as in JCTVC-L0334.</a:t>
            </a:r>
          </a:p>
          <a:p>
            <a:r>
              <a:rPr lang="en-US" sz="2000" dirty="0" smtClean="0"/>
              <a:t>Reference is sequence adaptive Gain-Offset (GO-SA) from JCTVC-L0334 based on SMuC-0.1.1. </a:t>
            </a:r>
          </a:p>
          <a:p>
            <a:pPr lvl="1"/>
            <a:r>
              <a:rPr lang="en-US" sz="1800" dirty="0" smtClean="0"/>
              <a:t>GO-SA parameters are sequence adaptive, QP adaptive, and configuration adaptive.</a:t>
            </a:r>
          </a:p>
          <a:p>
            <a:r>
              <a:rPr lang="en-US" sz="2000" dirty="0" smtClean="0"/>
              <a:t>Test is sequence adaptive Piecewise </a:t>
            </a:r>
            <a:r>
              <a:rPr lang="en-US" sz="2000" dirty="0"/>
              <a:t>L</a:t>
            </a:r>
            <a:r>
              <a:rPr lang="en-US" sz="2000" dirty="0" smtClean="0"/>
              <a:t>inear </a:t>
            </a:r>
            <a:r>
              <a:rPr lang="en-US" sz="2000" dirty="0"/>
              <a:t>P</a:t>
            </a:r>
            <a:r>
              <a:rPr lang="en-US" sz="2000" dirty="0" smtClean="0"/>
              <a:t>rediction (PL-SA) implemented on the GO-SA software from JCTVC-L0334.</a:t>
            </a:r>
          </a:p>
          <a:p>
            <a:pPr lvl="1"/>
            <a:r>
              <a:rPr lang="en-US" sz="1600" dirty="0" smtClean="0"/>
              <a:t>The PL-SA is sequence adaptive. But it is independent on QP and configuration.</a:t>
            </a:r>
          </a:p>
          <a:p>
            <a:r>
              <a:rPr lang="en-US" sz="2000" dirty="0" smtClean="0"/>
              <a:t>Single layer is patched HM8.1rc1 </a:t>
            </a:r>
            <a:r>
              <a:rPr lang="en-US" sz="2000" dirty="0" smtClean="0"/>
              <a:t>from </a:t>
            </a:r>
            <a:r>
              <a:rPr lang="en-US" sz="2000" dirty="0" smtClean="0"/>
              <a:t>JCTVC-L0334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Cross-check is to be reported by Sharp in JCTVC-N0339. Thank you.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latin typeface="Arial" pitchFamily="34" charset="0"/>
              </a:rPr>
              <a:t>JCTVC-N0271</a:t>
            </a:r>
            <a:endParaRPr lang="en-US" altLang="zh-CN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63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Piecewise Linear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r>
              <a:rPr lang="en-CA" sz="1600" dirty="0" smtClean="0"/>
              <a:t>The </a:t>
            </a:r>
            <a:r>
              <a:rPr lang="en-CA" sz="1600" dirty="0"/>
              <a:t>overall </a:t>
            </a:r>
            <a:r>
              <a:rPr lang="en-CA" sz="1600" dirty="0" err="1"/>
              <a:t>luma</a:t>
            </a:r>
            <a:r>
              <a:rPr lang="en-CA" sz="1600" dirty="0"/>
              <a:t> BDRs for AI-2x, RA-2x, and SNR scalability are -0.8%, -0.7%, and -0.9%, respectively. </a:t>
            </a:r>
            <a:endParaRPr lang="en-CA" sz="1600" dirty="0" smtClean="0"/>
          </a:p>
          <a:p>
            <a:r>
              <a:rPr lang="en-CA" sz="1600" dirty="0" smtClean="0"/>
              <a:t>There </a:t>
            </a:r>
            <a:r>
              <a:rPr lang="en-CA" sz="1600" dirty="0"/>
              <a:t>were some losses in BDR for SNR scalability </a:t>
            </a:r>
            <a:r>
              <a:rPr lang="en-CA" sz="1600" dirty="0"/>
              <a:t>for </a:t>
            </a:r>
            <a:r>
              <a:rPr lang="en-CA" sz="1600" dirty="0" err="1"/>
              <a:t>Cb</a:t>
            </a:r>
            <a:r>
              <a:rPr lang="en-CA" sz="1600" dirty="0"/>
              <a:t> and Cr at </a:t>
            </a:r>
            <a:r>
              <a:rPr lang="en-CA" sz="1600" dirty="0"/>
              <a:t>0.5% and 1.1</a:t>
            </a:r>
            <a:r>
              <a:rPr lang="en-CA" sz="1600" dirty="0" smtClean="0"/>
              <a:t>%. </a:t>
            </a:r>
            <a:endParaRPr lang="en-CA" sz="1600" dirty="0" smtClean="0"/>
          </a:p>
          <a:p>
            <a:r>
              <a:rPr lang="en-CA" sz="1600" dirty="0" smtClean="0"/>
              <a:t>The </a:t>
            </a:r>
            <a:r>
              <a:rPr lang="en-CA" sz="1600" dirty="0"/>
              <a:t>coding loss in </a:t>
            </a:r>
            <a:r>
              <a:rPr lang="en-CA" sz="1600" dirty="0" err="1"/>
              <a:t>Cb</a:t>
            </a:r>
            <a:r>
              <a:rPr lang="en-CA" sz="1600" dirty="0"/>
              <a:t> and Cr in piece-wise linear prediction is likely to be caused by lack of QP and configuration adaptation </a:t>
            </a:r>
            <a:r>
              <a:rPr lang="en-CA" sz="1600" dirty="0" smtClean="0"/>
              <a:t>which were implemented </a:t>
            </a:r>
            <a:r>
              <a:rPr lang="en-CA" sz="1600" dirty="0"/>
              <a:t>in the Gain-Offset prediction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latin typeface="Arial" pitchFamily="34" charset="0"/>
              </a:rPr>
              <a:t>JCTVC-N0271</a:t>
            </a:r>
            <a:endParaRPr lang="en-US" altLang="zh-CN" dirty="0">
              <a:latin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786456"/>
              </p:ext>
            </p:extLst>
          </p:nvPr>
        </p:nvGraphicFramePr>
        <p:xfrm>
          <a:off x="889000" y="2628900"/>
          <a:ext cx="7366000" cy="3810000"/>
        </p:xfrm>
        <a:graphic>
          <a:graphicData uri="http://schemas.openxmlformats.org/drawingml/2006/table">
            <a:tbl>
              <a:tblPr/>
              <a:tblGrid>
                <a:gridCol w="2584084"/>
                <a:gridCol w="709943"/>
                <a:gridCol w="709943"/>
                <a:gridCol w="709943"/>
                <a:gridCol w="884029"/>
                <a:gridCol w="884029"/>
                <a:gridCol w="884029"/>
              </a:tblGrid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(Ref </a:t>
                      </a:r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vs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EL+BL </a:t>
                      </a:r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vs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single EL+BL)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-23.5%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(Ref EL+BL vs single EL+BL)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-19.6%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-23.2%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(Ref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EL+BL vs single EL+BL)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(Ref EL+BL vs single EL+BL)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-16.3%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866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043"/>
            <a:ext cx="7772400" cy="707886"/>
          </a:xfrm>
        </p:spPr>
        <p:txBody>
          <a:bodyPr/>
          <a:lstStyle/>
          <a:p>
            <a:r>
              <a:rPr lang="en-US" dirty="0" smtClean="0"/>
              <a:t>Shift-Offset </a:t>
            </a:r>
            <a:r>
              <a:rPr lang="en-US" dirty="0" smtClean="0"/>
              <a:t>Testing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r>
              <a:rPr lang="en-US" sz="2000" dirty="0" smtClean="0"/>
              <a:t>Reference is single layer BL and single layer EL output of the  patched HM8.1rc1 from JCTVC-L0334.</a:t>
            </a:r>
            <a:endParaRPr lang="en-US" sz="2000" dirty="0"/>
          </a:p>
          <a:p>
            <a:r>
              <a:rPr lang="en-US" sz="2000" dirty="0" smtClean="0"/>
              <a:t>Tests are the followings:</a:t>
            </a:r>
          </a:p>
          <a:p>
            <a:pPr lvl="1"/>
            <a:r>
              <a:rPr lang="en-US" sz="1800" dirty="0"/>
              <a:t>B</a:t>
            </a:r>
            <a:r>
              <a:rPr lang="en-US" sz="1800" dirty="0" smtClean="0"/>
              <a:t>it-increment (BI) from JCTVC-L0334 based on SMuC-0.1.1 </a:t>
            </a:r>
          </a:p>
          <a:p>
            <a:pPr lvl="1"/>
            <a:r>
              <a:rPr lang="en-US" sz="1800" dirty="0" smtClean="0"/>
              <a:t>The shift-offset (SO) implemented in the BI software from JCTVC-L0334</a:t>
            </a:r>
            <a:r>
              <a:rPr lang="en-US" sz="1800" dirty="0" smtClean="0"/>
              <a:t>.</a:t>
            </a:r>
          </a:p>
          <a:p>
            <a:r>
              <a:rPr lang="en-US" sz="2000" dirty="0"/>
              <a:t>Cross-check is to be reported by Sharp in JCTVC-N0339. Thank you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Results: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latin typeface="Arial" pitchFamily="34" charset="0"/>
              </a:rPr>
              <a:t>JCTVC-N0271</a:t>
            </a:r>
            <a:endParaRPr lang="en-US" altLang="zh-CN" dirty="0">
              <a:latin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507124"/>
              </p:ext>
            </p:extLst>
          </p:nvPr>
        </p:nvGraphicFramePr>
        <p:xfrm>
          <a:off x="2057406" y="3733800"/>
          <a:ext cx="5219699" cy="1409700"/>
        </p:xfrm>
        <a:graphic>
          <a:graphicData uri="http://schemas.openxmlformats.org/drawingml/2006/table">
            <a:tbl>
              <a:tblPr/>
              <a:tblGrid>
                <a:gridCol w="1197179"/>
                <a:gridCol w="670420"/>
                <a:gridCol w="670420"/>
                <a:gridCol w="670420"/>
                <a:gridCol w="670420"/>
                <a:gridCol w="670420"/>
                <a:gridCol w="670420"/>
              </a:tblGrid>
              <a:tr h="205740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BD-rate (BL+EL) BI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BD-rate (BL+EL) SO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740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Kimono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-43.6%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-41.7%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-43.7%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-41.7%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-41.2%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ParkScene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-45.3%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-46.0%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-43.4%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-45.4%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-46.0%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-43.7%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Cactus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-41.1%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-34.4%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-39.9%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-34.0%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BasketballDrive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-38.7%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-36.8%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-30.1%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-38.8%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-36.7%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-29.3%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BQTerrace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-47.6%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-48.0%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-41.5%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-47.6%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-48.0%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-41.4%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789266"/>
              </p:ext>
            </p:extLst>
          </p:nvPr>
        </p:nvGraphicFramePr>
        <p:xfrm>
          <a:off x="2057404" y="5257798"/>
          <a:ext cx="5257796" cy="1257302"/>
        </p:xfrm>
        <a:graphic>
          <a:graphicData uri="http://schemas.openxmlformats.org/drawingml/2006/table">
            <a:tbl>
              <a:tblPr/>
              <a:tblGrid>
                <a:gridCol w="1205918"/>
                <a:gridCol w="675313"/>
                <a:gridCol w="675313"/>
                <a:gridCol w="675313"/>
                <a:gridCol w="675313"/>
                <a:gridCol w="675313"/>
                <a:gridCol w="675313"/>
              </a:tblGrid>
              <a:tr h="18349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BD-rate (EL) BI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BD-rate (EL) SO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49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Y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U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V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Y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U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V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Kimono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-88.7%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-87.5%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-87.2%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-88.8%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-87.7%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-87.4%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ParkScene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-91.4%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-91.3%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-90.6%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-91.5%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-91.4%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-90.7%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Cactus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-82.8%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-82.4%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-80.9%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-82.3%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-81.9%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-80.3%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BasketballDrive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-77.5%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-76.6%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-74.3%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-77.7%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-76.8%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-74.2%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BQTerrace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-94.0%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-94.2%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-93.5%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-94.0%</a:t>
                      </a:r>
                    </a:p>
                  </a:txBody>
                  <a:tcPr marL="6559" marR="6559" marT="65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-94.2%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-93.4%</a:t>
                      </a:r>
                    </a:p>
                  </a:txBody>
                  <a:tcPr marL="6559" marR="6559" marT="65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01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Provided results to compare Gain-Offset prediction and the Piecewise Linear prediction for color space prediction.</a:t>
            </a:r>
          </a:p>
          <a:p>
            <a:r>
              <a:rPr lang="en-CA" dirty="0" smtClean="0"/>
              <a:t>Propose to continuous study in color gamut scalability.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JCTVC-N0271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5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201763</TotalTime>
  <Words>1046</Words>
  <Application>Microsoft Office PowerPoint</Application>
  <PresentationFormat>On-screen Show (4:3)</PresentationFormat>
  <Paragraphs>310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Color gamut scalable video coding with piecewise linear prediction and shift-offset model</vt:lpstr>
      <vt:lpstr>Introduction</vt:lpstr>
      <vt:lpstr>Color Space Predictors</vt:lpstr>
      <vt:lpstr>Piecewise Linear Testing Conditions</vt:lpstr>
      <vt:lpstr>Piecewise Linear Results</vt:lpstr>
      <vt:lpstr>Shift-Offset Testing Conditions</vt:lpstr>
      <vt:lpstr>Conclusions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Auyeung, Cheung</cp:lastModifiedBy>
  <cp:revision>7885</cp:revision>
  <dcterms:created xsi:type="dcterms:W3CDTF">2006-02-22T01:05:12Z</dcterms:created>
  <dcterms:modified xsi:type="dcterms:W3CDTF">2013-07-27T15:37:53Z</dcterms:modified>
</cp:coreProperties>
</file>