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3" r:id="rId2"/>
    <p:sldId id="504" r:id="rId3"/>
    <p:sldId id="505" r:id="rId4"/>
    <p:sldId id="500" r:id="rId5"/>
    <p:sldId id="502" r:id="rId6"/>
    <p:sldId id="499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CCFF"/>
    <a:srgbClr val="FFFF00"/>
    <a:srgbClr val="99FF66"/>
    <a:srgbClr val="FF9900"/>
    <a:srgbClr val="FF66FF"/>
    <a:srgbClr val="3399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7" autoAdjust="0"/>
    <p:restoredTop sz="99893" autoAdjust="0"/>
  </p:normalViewPr>
  <p:slideViewPr>
    <p:cSldViewPr>
      <p:cViewPr>
        <p:scale>
          <a:sx n="75" d="100"/>
          <a:sy n="75" d="100"/>
        </p:scale>
        <p:origin x="-1253" y="-298"/>
      </p:cViewPr>
      <p:guideLst>
        <p:guide orient="horz" pos="2952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704" y="-64"/>
      </p:cViewPr>
      <p:guideLst>
        <p:guide orient="horz" pos="2928"/>
        <p:guide pos="2160"/>
      </p:guideLst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C422C12F-D5D8-425D-8A31-36AB3679470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34691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pPr>
              <a:defRPr/>
            </a:pPr>
            <a:fld id="{5E52DDBA-5467-487D-9D26-0F91FE8D10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38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DE5EB-A5E0-423B-9D5B-DA7F4631685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JCTVC-N0269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F2EAB-413E-4890-A711-2C7184AEEB4D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3487A-0FD1-4423-B621-B8FB9753D61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JCTVC-N0269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076CD-2A29-465B-8E69-F46FB3EE5F0F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D05A2C-F870-4526-9838-CD35316AC5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6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z="2000" smtClean="0">
                <a:cs typeface="Times New Roman" pitchFamily="18" charset="0"/>
              </a:rPr>
              <a:t>JCTVC-N0269</a:t>
            </a:r>
            <a:endParaRPr lang="en-US" altLang="zh-CN" sz="2000" dirty="0"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62E69-CC76-4430-A0F1-F54ADB28F235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5A5AD-2B98-4B4E-8660-B9499D5E6C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altLang="zh-CN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0C486B-17ED-45C3-8C9A-0DC2203D71E5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1CB3D-A229-4A68-A9EC-3A19751AC70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JCTVC-N0269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746B9-4E50-4A54-ADE7-7F7C615F7BC5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AD0F0-9B05-4D11-98EB-1B45A184A3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mtClean="0"/>
            </a:lvl1pPr>
          </a:lstStyle>
          <a:p>
            <a:r>
              <a:rPr lang="en-US" smtClean="0">
                <a:latin typeface="Arial" pitchFamily="34" charset="0"/>
              </a:rPr>
              <a:t>JCTVC-N0269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61989-2854-4AD0-8A72-23647E85ADE8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6F63D-9691-4F44-96CD-58326866CB9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altLang="zh-CN" smtClean="0"/>
            </a:lvl1pPr>
          </a:lstStyle>
          <a:p>
            <a:r>
              <a:rPr lang="en-US" smtClean="0">
                <a:latin typeface="Arial" pitchFamily="34" charset="0"/>
              </a:rPr>
              <a:t>JCTVC-N0269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B5415-7229-417C-8A5C-E52FD93B9DA6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02222-FE48-4CEC-B01F-61CD277F1FC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JCTVC-N0269</a:t>
            </a:r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60576-8C82-49C4-AF31-7855CC83E08E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905000" cy="3048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6A986-8A1D-47EC-87D2-2310BC06213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JCTVC-N0269</a:t>
            </a:r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D5BB0-4805-4400-A48D-551FB508FAB6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B5683-FDB1-4580-B543-3AC7BEAD284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/>
              <a:t>JCTVC-N0269</a:t>
            </a:r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56191-A448-48A6-B6EA-B65DF6A6C00A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006C-8BF5-47D2-8BF8-5CCD1D5E033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200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altLang="zh-CN" smtClean="0">
                <a:cs typeface="Times New Roman" pitchFamily="18" charset="0"/>
              </a:rPr>
              <a:t>JCTVC-N0269</a:t>
            </a:r>
            <a:endParaRPr lang="en-US" altLang="zh-CN" dirty="0">
              <a:cs typeface="Times New Roman" pitchFamily="18" charset="0"/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CD68C-E485-4E81-9B68-DB5CC127F091}" type="datetime1">
              <a:rPr lang="en-US" smtClean="0"/>
              <a:t>7/24/2013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pPr>
              <a:defRPr/>
            </a:pPr>
            <a:fld id="{7801CEDC-8412-4650-A484-E18C286CFA4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2000">
                <a:solidFill>
                  <a:schemeClr val="bg1"/>
                </a:solidFill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 New Roman" pitchFamily="18" charset="0"/>
                <a:ea typeface="SimSun" pitchFamily="2" charset="-122"/>
              </a:defRPr>
            </a:lvl1pPr>
          </a:lstStyle>
          <a:p>
            <a:pPr>
              <a:defRPr/>
            </a:pPr>
            <a:fld id="{F1620C52-63C7-4E3B-B249-088AEEBAE7EB}" type="datetime1">
              <a:rPr lang="en-US" smtClean="0"/>
              <a:t>7/24/2013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5900"/>
            <a:ext cx="7772400" cy="1938992"/>
          </a:xfrm>
        </p:spPr>
        <p:txBody>
          <a:bodyPr/>
          <a:lstStyle/>
          <a:p>
            <a:r>
              <a:rPr lang="en-CA" dirty="0">
                <a:effectLst/>
              </a:rPr>
              <a:t>HLS: Non-significant slice segments with tiles for single layer HEVC extensions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229100"/>
            <a:ext cx="8229600" cy="2628900"/>
          </a:xfrm>
        </p:spPr>
        <p:txBody>
          <a:bodyPr/>
          <a:lstStyle/>
          <a:p>
            <a:r>
              <a:rPr lang="en-US" dirty="0" smtClean="0"/>
              <a:t>Cheung </a:t>
            </a:r>
            <a:r>
              <a:rPr lang="en-US" dirty="0" smtClean="0"/>
              <a:t>Auyeung</a:t>
            </a:r>
            <a:endParaRPr lang="en-US" dirty="0"/>
          </a:p>
          <a:p>
            <a:r>
              <a:rPr lang="en-US" dirty="0" smtClean="0"/>
              <a:t>Sony Electronics Inc. </a:t>
            </a:r>
          </a:p>
          <a:p>
            <a:r>
              <a:rPr lang="en-US" dirty="0" smtClean="0"/>
              <a:t>July 24,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144000" cy="707886"/>
          </a:xfrm>
        </p:spPr>
        <p:txBody>
          <a:bodyPr/>
          <a:lstStyle/>
          <a:p>
            <a:r>
              <a:rPr lang="en-US" dirty="0" smtClean="0"/>
              <a:t>Introduction to Tiled Streaming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796865" y="6553200"/>
            <a:ext cx="20955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pic>
        <p:nvPicPr>
          <p:cNvPr id="28" name="図 6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1028700"/>
            <a:ext cx="7200900" cy="445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Rounded Rectangular Callout 13"/>
          <p:cNvSpPr/>
          <p:nvPr/>
        </p:nvSpPr>
        <p:spPr bwMode="auto">
          <a:xfrm>
            <a:off x="571500" y="4343400"/>
            <a:ext cx="1828800" cy="1028700"/>
          </a:xfrm>
          <a:prstGeom prst="wedgeRoundRectCallout">
            <a:avLst>
              <a:gd name="adj1" fmla="val 38066"/>
              <a:gd name="adj2" fmla="val -163469"/>
              <a:gd name="adj3" fmla="val 16667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rPr>
              <a:t>All tiles are independently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 smtClean="0"/>
              <a:t>decodable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858000" y="2628900"/>
            <a:ext cx="1828800" cy="1028700"/>
            <a:chOff x="6858000" y="2628900"/>
            <a:chExt cx="1828800" cy="1028700"/>
          </a:xfrm>
        </p:grpSpPr>
        <p:sp>
          <p:nvSpPr>
            <p:cNvPr id="7" name="Rounded Rectangular Callout 6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95267"/>
                <a:gd name="adj2" fmla="val -125996"/>
                <a:gd name="adj3" fmla="val 16667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8" name="Rounded Rectangular Callout 7"/>
            <p:cNvSpPr/>
            <p:nvPr/>
          </p:nvSpPr>
          <p:spPr bwMode="auto">
            <a:xfrm>
              <a:off x="6858000" y="2628900"/>
              <a:ext cx="1828800" cy="1028700"/>
            </a:xfrm>
            <a:prstGeom prst="wedgeRoundRectCallout">
              <a:avLst>
                <a:gd name="adj1" fmla="val -68306"/>
                <a:gd name="adj2" fmla="val 118883"/>
                <a:gd name="adj3" fmla="val 16667"/>
              </a:avLst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User selects ROI interactively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800600" y="2628900"/>
            <a:ext cx="1828800" cy="1028700"/>
            <a:chOff x="4800600" y="2628900"/>
            <a:chExt cx="1828800" cy="1028700"/>
          </a:xfrm>
          <a:solidFill>
            <a:srgbClr val="FFC000"/>
          </a:solidFill>
        </p:grpSpPr>
        <p:sp>
          <p:nvSpPr>
            <p:cNvPr id="9" name="Rounded Rectangular Callout 8"/>
            <p:cNvSpPr/>
            <p:nvPr/>
          </p:nvSpPr>
          <p:spPr bwMode="auto">
            <a:xfrm>
              <a:off x="4800600" y="2628900"/>
              <a:ext cx="1828800" cy="1028700"/>
            </a:xfrm>
            <a:prstGeom prst="wedgeRoundRectCallout">
              <a:avLst>
                <a:gd name="adj1" fmla="val -86443"/>
                <a:gd name="adj2" fmla="val 154613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Avoid CTU level transcoding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1" name="Rounded Rectangular Callout 10"/>
            <p:cNvSpPr/>
            <p:nvPr/>
          </p:nvSpPr>
          <p:spPr bwMode="auto">
            <a:xfrm>
              <a:off x="4800600" y="2628900"/>
              <a:ext cx="1828800" cy="1028700"/>
            </a:xfrm>
            <a:prstGeom prst="wedgeRoundRectCallout">
              <a:avLst>
                <a:gd name="adj1" fmla="val -62914"/>
                <a:gd name="adj2" fmla="val -139069"/>
                <a:gd name="adj3" fmla="val 16667"/>
              </a:avLst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800" dirty="0" smtClean="0"/>
                <a:t>Avoid CTU level transcoding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</p:grpSp>
      <p:sp>
        <p:nvSpPr>
          <p:cNvPr id="13" name="Content Placeholder 9"/>
          <p:cNvSpPr txBox="1">
            <a:spLocks/>
          </p:cNvSpPr>
          <p:nvPr/>
        </p:nvSpPr>
        <p:spPr>
          <a:xfrm>
            <a:off x="342900" y="5486400"/>
            <a:ext cx="8572500" cy="609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996633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66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dirty="0" smtClean="0"/>
              <a:t>Need to reduce complexity </a:t>
            </a:r>
            <a:r>
              <a:rPr lang="en-US" dirty="0" smtClean="0"/>
              <a:t>and bandwidth to </a:t>
            </a:r>
            <a:r>
              <a:rPr lang="en-US" dirty="0" smtClean="0"/>
              <a:t>serve all users. 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0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CTU Level Transcoding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3</a:t>
            </a:fld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JCTVC-N0269</a:t>
            </a:r>
            <a:endParaRPr lang="en-US" altLang="zh-CN" dirty="0"/>
          </a:p>
        </p:txBody>
      </p:sp>
      <p:grpSp>
        <p:nvGrpSpPr>
          <p:cNvPr id="215" name="Group 2"/>
          <p:cNvGrpSpPr>
            <a:grpSpLocks/>
          </p:cNvGrpSpPr>
          <p:nvPr/>
        </p:nvGrpSpPr>
        <p:grpSpPr bwMode="auto">
          <a:xfrm>
            <a:off x="457200" y="2286000"/>
            <a:ext cx="3657600" cy="1828800"/>
            <a:chOff x="909917" y="466723"/>
            <a:chExt cx="3657600" cy="1828801"/>
          </a:xfrm>
        </p:grpSpPr>
        <p:sp>
          <p:nvSpPr>
            <p:cNvPr id="216" name="Rectangle 215"/>
            <p:cNvSpPr>
              <a:spLocks noChangeAspect="1"/>
            </p:cNvSpPr>
            <p:nvPr/>
          </p:nvSpPr>
          <p:spPr bwMode="auto">
            <a:xfrm>
              <a:off x="909917" y="466723"/>
              <a:ext cx="3657600" cy="1828801"/>
            </a:xfrm>
            <a:prstGeom prst="rect">
              <a:avLst/>
            </a:prstGeom>
            <a:solidFill>
              <a:srgbClr val="1F497D">
                <a:lumMod val="50000"/>
                <a:lumOff val="5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13671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9099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909917" y="6969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1367117" y="6953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367117" y="9223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909917" y="9223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909917" y="11525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1367117" y="11509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22815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8243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824317" y="6969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1824317" y="9239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1824317" y="11541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31959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27387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41103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3653117" y="4667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4110317" y="6953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4110317" y="9239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4110317" y="11525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13671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9099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909917" y="1609724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1367117" y="16081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1367117" y="1833562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909917" y="1833562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909917" y="20653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1367117" y="2062162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18243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824317" y="1609724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2281517" y="16081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2281517" y="18367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824317" y="18367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824317" y="2066924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2281517" y="20653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2738717" y="1609724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3195917" y="16081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3195917" y="1833562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2738717" y="1833562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2738717" y="20653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3195917" y="2062162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41103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3653117" y="1609724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4110317" y="16081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4110317" y="18367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3653117" y="18367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3653117" y="2066924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4110317" y="2065337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2281517" y="6953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2281517" y="9239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2281517" y="11525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2738717" y="6969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3195917" y="6953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3195917" y="9223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2738717" y="9223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2738717" y="11525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3653117" y="6969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3653117" y="9239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22815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27387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3195917" y="11509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3653117" y="11541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31959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36531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81" name="Group 172"/>
          <p:cNvGrpSpPr>
            <a:grpSpLocks/>
          </p:cNvGrpSpPr>
          <p:nvPr/>
        </p:nvGrpSpPr>
        <p:grpSpPr bwMode="auto">
          <a:xfrm>
            <a:off x="5029200" y="3657600"/>
            <a:ext cx="3657600" cy="1828800"/>
            <a:chOff x="909917" y="466723"/>
            <a:chExt cx="3657600" cy="1828801"/>
          </a:xfrm>
        </p:grpSpPr>
        <p:sp>
          <p:nvSpPr>
            <p:cNvPr id="282" name="Rectangle 281"/>
            <p:cNvSpPr>
              <a:spLocks noChangeAspect="1"/>
            </p:cNvSpPr>
            <p:nvPr/>
          </p:nvSpPr>
          <p:spPr bwMode="auto">
            <a:xfrm>
              <a:off x="909917" y="466723"/>
              <a:ext cx="3657600" cy="1828801"/>
            </a:xfrm>
            <a:prstGeom prst="rect">
              <a:avLst/>
            </a:prstGeom>
            <a:solidFill>
              <a:srgbClr val="1F497D">
                <a:lumMod val="50000"/>
                <a:lumOff val="5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3671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4" name="Rectangle 283"/>
            <p:cNvSpPr/>
            <p:nvPr/>
          </p:nvSpPr>
          <p:spPr>
            <a:xfrm>
              <a:off x="9099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909917" y="696911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1367117" y="6953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367117" y="9223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09917" y="9223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909917" y="11525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1367117" y="11509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22815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18243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1824317" y="696911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1824317" y="9239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1824317" y="1154111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31959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27387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41103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3653117" y="4667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4110317" y="6953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4110317" y="9239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4110317" y="1152523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1367117" y="13795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909917" y="13795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909917" y="1609724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1367117" y="16081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1367117" y="1833562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909917" y="1833562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909917" y="20653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1367117" y="2062162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1824317" y="13795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1824317" y="1609724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2281517" y="16081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2281517" y="18367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1824317" y="18367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1824317" y="2066924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281517" y="20653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2738717" y="1609724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3195917" y="16081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3195917" y="1833562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2738717" y="1833562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2738717" y="20653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3195917" y="2062162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4110317" y="1379536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5" name="Rectangle 324"/>
            <p:cNvSpPr/>
            <p:nvPr/>
          </p:nvSpPr>
          <p:spPr>
            <a:xfrm>
              <a:off x="3653117" y="1609724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6" name="Rectangle 325"/>
            <p:cNvSpPr/>
            <p:nvPr/>
          </p:nvSpPr>
          <p:spPr>
            <a:xfrm>
              <a:off x="4110317" y="16081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7" name="Rectangle 326"/>
            <p:cNvSpPr/>
            <p:nvPr/>
          </p:nvSpPr>
          <p:spPr>
            <a:xfrm>
              <a:off x="4110317" y="18367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8" name="Rectangle 327"/>
            <p:cNvSpPr/>
            <p:nvPr/>
          </p:nvSpPr>
          <p:spPr>
            <a:xfrm>
              <a:off x="3653117" y="18367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9" name="Rectangle 328"/>
            <p:cNvSpPr/>
            <p:nvPr/>
          </p:nvSpPr>
          <p:spPr>
            <a:xfrm>
              <a:off x="3653117" y="2066924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4110317" y="2065337"/>
              <a:ext cx="457200" cy="22860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2281517" y="6953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2" name="Rectangle 331"/>
            <p:cNvSpPr/>
            <p:nvPr/>
          </p:nvSpPr>
          <p:spPr>
            <a:xfrm>
              <a:off x="2281517" y="9239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3" name="Rectangle 332"/>
            <p:cNvSpPr/>
            <p:nvPr/>
          </p:nvSpPr>
          <p:spPr>
            <a:xfrm>
              <a:off x="2281517" y="11525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4" name="Rectangle 333"/>
            <p:cNvSpPr/>
            <p:nvPr/>
          </p:nvSpPr>
          <p:spPr>
            <a:xfrm>
              <a:off x="2738717" y="6969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5" name="Rectangle 334"/>
            <p:cNvSpPr/>
            <p:nvPr/>
          </p:nvSpPr>
          <p:spPr>
            <a:xfrm>
              <a:off x="3195917" y="6953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6" name="Rectangle 335"/>
            <p:cNvSpPr/>
            <p:nvPr/>
          </p:nvSpPr>
          <p:spPr>
            <a:xfrm>
              <a:off x="3195917" y="9223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7" name="Rectangle 336"/>
            <p:cNvSpPr/>
            <p:nvPr/>
          </p:nvSpPr>
          <p:spPr>
            <a:xfrm>
              <a:off x="2738717" y="9223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2738717" y="11525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9" name="Rectangle 338"/>
            <p:cNvSpPr/>
            <p:nvPr/>
          </p:nvSpPr>
          <p:spPr>
            <a:xfrm>
              <a:off x="3653117" y="6969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0" name="Rectangle 339"/>
            <p:cNvSpPr/>
            <p:nvPr/>
          </p:nvSpPr>
          <p:spPr>
            <a:xfrm>
              <a:off x="3653117" y="923923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1" name="Rectangle 340"/>
            <p:cNvSpPr/>
            <p:nvPr/>
          </p:nvSpPr>
          <p:spPr>
            <a:xfrm>
              <a:off x="22815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27387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3" name="Rectangle 342"/>
            <p:cNvSpPr/>
            <p:nvPr/>
          </p:nvSpPr>
          <p:spPr>
            <a:xfrm>
              <a:off x="3195917" y="11509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4" name="Rectangle 343"/>
            <p:cNvSpPr/>
            <p:nvPr/>
          </p:nvSpPr>
          <p:spPr>
            <a:xfrm>
              <a:off x="3653117" y="11541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5" name="Rectangle 344"/>
            <p:cNvSpPr/>
            <p:nvPr/>
          </p:nvSpPr>
          <p:spPr>
            <a:xfrm>
              <a:off x="31959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36531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92D05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7" name="Group 269"/>
          <p:cNvGrpSpPr>
            <a:grpSpLocks/>
          </p:cNvGrpSpPr>
          <p:nvPr/>
        </p:nvGrpSpPr>
        <p:grpSpPr bwMode="auto">
          <a:xfrm>
            <a:off x="5029200" y="914400"/>
            <a:ext cx="3657600" cy="1828800"/>
            <a:chOff x="909917" y="466723"/>
            <a:chExt cx="3657600" cy="1828801"/>
          </a:xfrm>
        </p:grpSpPr>
        <p:sp>
          <p:nvSpPr>
            <p:cNvPr id="348" name="Rectangle 270"/>
            <p:cNvSpPr>
              <a:spLocks noChangeAspect="1"/>
            </p:cNvSpPr>
            <p:nvPr/>
          </p:nvSpPr>
          <p:spPr bwMode="auto">
            <a:xfrm>
              <a:off x="909917" y="466723"/>
              <a:ext cx="3657600" cy="1828801"/>
            </a:xfrm>
            <a:prstGeom prst="rect">
              <a:avLst/>
            </a:prstGeom>
            <a:solidFill>
              <a:sysClr val="windowText" lastClr="000000"/>
            </a:solidFill>
            <a:ln w="9525" algn="ctr">
              <a:solidFill>
                <a:sysClr val="windowText" lastClr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9" name="Rectangle 348"/>
            <p:cNvSpPr/>
            <p:nvPr/>
          </p:nvSpPr>
          <p:spPr>
            <a:xfrm>
              <a:off x="13671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0" name="Rectangle 349"/>
            <p:cNvSpPr/>
            <p:nvPr/>
          </p:nvSpPr>
          <p:spPr>
            <a:xfrm>
              <a:off x="9099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1" name="Rectangle 350"/>
            <p:cNvSpPr/>
            <p:nvPr/>
          </p:nvSpPr>
          <p:spPr>
            <a:xfrm>
              <a:off x="909917" y="684211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2" name="Rectangle 351"/>
            <p:cNvSpPr/>
            <p:nvPr/>
          </p:nvSpPr>
          <p:spPr>
            <a:xfrm>
              <a:off x="1367117" y="6810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1367117" y="9223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4" name="Rectangle 353"/>
            <p:cNvSpPr/>
            <p:nvPr/>
          </p:nvSpPr>
          <p:spPr>
            <a:xfrm>
              <a:off x="909917" y="9223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5" name="Rectangle 354"/>
            <p:cNvSpPr/>
            <p:nvPr/>
          </p:nvSpPr>
          <p:spPr>
            <a:xfrm>
              <a:off x="909917" y="11525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1367117" y="11509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22815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18243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1824317" y="684211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1824317" y="9239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1824317" y="1154111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31959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27387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41103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5" name="Rectangle 364"/>
            <p:cNvSpPr/>
            <p:nvPr/>
          </p:nvSpPr>
          <p:spPr>
            <a:xfrm>
              <a:off x="3653117" y="4667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4110317" y="6810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7" name="Rectangle 366"/>
            <p:cNvSpPr/>
            <p:nvPr/>
          </p:nvSpPr>
          <p:spPr>
            <a:xfrm>
              <a:off x="4110317" y="9239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8" name="Rectangle 367"/>
            <p:cNvSpPr/>
            <p:nvPr/>
          </p:nvSpPr>
          <p:spPr>
            <a:xfrm>
              <a:off x="4110317" y="11525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9" name="Rectangle 368"/>
            <p:cNvSpPr/>
            <p:nvPr/>
          </p:nvSpPr>
          <p:spPr>
            <a:xfrm>
              <a:off x="1367117" y="13795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0" name="Rectangle 369"/>
            <p:cNvSpPr/>
            <p:nvPr/>
          </p:nvSpPr>
          <p:spPr>
            <a:xfrm>
              <a:off x="909917" y="13795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1" name="Rectangle 370"/>
            <p:cNvSpPr/>
            <p:nvPr/>
          </p:nvSpPr>
          <p:spPr>
            <a:xfrm>
              <a:off x="909917" y="1609724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2" name="Rectangle 371"/>
            <p:cNvSpPr/>
            <p:nvPr/>
          </p:nvSpPr>
          <p:spPr>
            <a:xfrm>
              <a:off x="1367117" y="16081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1367117" y="1833562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909917" y="1833562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909917" y="20653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1367117" y="2062162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1824317" y="13795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8" name="Rectangle 377"/>
            <p:cNvSpPr/>
            <p:nvPr/>
          </p:nvSpPr>
          <p:spPr>
            <a:xfrm>
              <a:off x="1824317" y="1609724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2281517" y="16081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2281517" y="18367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1" name="Rectangle 380"/>
            <p:cNvSpPr/>
            <p:nvPr/>
          </p:nvSpPr>
          <p:spPr>
            <a:xfrm>
              <a:off x="1824317" y="18367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1824317" y="2066924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3" name="Rectangle 382"/>
            <p:cNvSpPr/>
            <p:nvPr/>
          </p:nvSpPr>
          <p:spPr>
            <a:xfrm>
              <a:off x="2281517" y="20653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4" name="Rectangle 383"/>
            <p:cNvSpPr/>
            <p:nvPr/>
          </p:nvSpPr>
          <p:spPr>
            <a:xfrm>
              <a:off x="2738717" y="1609724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5" name="Rectangle 384"/>
            <p:cNvSpPr/>
            <p:nvPr/>
          </p:nvSpPr>
          <p:spPr>
            <a:xfrm>
              <a:off x="3195917" y="16081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6" name="Rectangle 385"/>
            <p:cNvSpPr/>
            <p:nvPr/>
          </p:nvSpPr>
          <p:spPr>
            <a:xfrm>
              <a:off x="3195917" y="1833562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2738717" y="1833562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2738717" y="20653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3195917" y="2062162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4110317" y="13795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3653117" y="1609724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4110317" y="16081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4110317" y="18367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4" name="Rectangle 393"/>
            <p:cNvSpPr/>
            <p:nvPr/>
          </p:nvSpPr>
          <p:spPr>
            <a:xfrm>
              <a:off x="3653117" y="18367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3653117" y="2066924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4110317" y="2065337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7" name="Rectangle 396"/>
            <p:cNvSpPr/>
            <p:nvPr/>
          </p:nvSpPr>
          <p:spPr>
            <a:xfrm>
              <a:off x="2281517" y="6810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8" name="Rectangle 397"/>
            <p:cNvSpPr/>
            <p:nvPr/>
          </p:nvSpPr>
          <p:spPr>
            <a:xfrm>
              <a:off x="2281517" y="9239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2281517" y="11525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0" name="Rectangle 399"/>
            <p:cNvSpPr/>
            <p:nvPr/>
          </p:nvSpPr>
          <p:spPr>
            <a:xfrm>
              <a:off x="2738717" y="684211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1" name="Rectangle 400"/>
            <p:cNvSpPr/>
            <p:nvPr/>
          </p:nvSpPr>
          <p:spPr>
            <a:xfrm>
              <a:off x="3195917" y="6810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2" name="Rectangle 401"/>
            <p:cNvSpPr/>
            <p:nvPr/>
          </p:nvSpPr>
          <p:spPr>
            <a:xfrm>
              <a:off x="3195917" y="9223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3" name="Rectangle 402"/>
            <p:cNvSpPr/>
            <p:nvPr/>
          </p:nvSpPr>
          <p:spPr>
            <a:xfrm>
              <a:off x="2738717" y="9223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4" name="Rectangle 403"/>
            <p:cNvSpPr/>
            <p:nvPr/>
          </p:nvSpPr>
          <p:spPr>
            <a:xfrm>
              <a:off x="2738717" y="11525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5" name="Rectangle 404"/>
            <p:cNvSpPr/>
            <p:nvPr/>
          </p:nvSpPr>
          <p:spPr>
            <a:xfrm>
              <a:off x="3653117" y="684211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6" name="Rectangle 405"/>
            <p:cNvSpPr/>
            <p:nvPr/>
          </p:nvSpPr>
          <p:spPr>
            <a:xfrm>
              <a:off x="3653117" y="923923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7" name="Rectangle 406"/>
            <p:cNvSpPr/>
            <p:nvPr/>
          </p:nvSpPr>
          <p:spPr>
            <a:xfrm>
              <a:off x="2281517" y="13795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2738717" y="1379536"/>
              <a:ext cx="457200" cy="228600"/>
            </a:xfrm>
            <a:prstGeom prst="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9" name="Rectangle 408"/>
            <p:cNvSpPr/>
            <p:nvPr/>
          </p:nvSpPr>
          <p:spPr>
            <a:xfrm>
              <a:off x="3195917" y="11509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3653117" y="1154111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1" name="Rectangle 410"/>
            <p:cNvSpPr/>
            <p:nvPr/>
          </p:nvSpPr>
          <p:spPr>
            <a:xfrm>
              <a:off x="31959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2" name="Rectangle 411"/>
            <p:cNvSpPr/>
            <p:nvPr/>
          </p:nvSpPr>
          <p:spPr>
            <a:xfrm>
              <a:off x="3653117" y="1379536"/>
              <a:ext cx="457200" cy="22860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13" name="Arc 412"/>
          <p:cNvSpPr/>
          <p:nvPr/>
        </p:nvSpPr>
        <p:spPr>
          <a:xfrm>
            <a:off x="3200400" y="2970213"/>
            <a:ext cx="914400" cy="914400"/>
          </a:xfrm>
          <a:prstGeom prst="arc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4" name="Freeform 413"/>
          <p:cNvSpPr/>
          <p:nvPr/>
        </p:nvSpPr>
        <p:spPr>
          <a:xfrm>
            <a:off x="3216275" y="1851025"/>
            <a:ext cx="1804988" cy="1084263"/>
          </a:xfrm>
          <a:custGeom>
            <a:avLst/>
            <a:gdLst>
              <a:gd name="connsiteX0" fmla="*/ 0 w 1804737"/>
              <a:gd name="connsiteY0" fmla="*/ 1085003 h 1085003"/>
              <a:gd name="connsiteX1" fmla="*/ 425116 w 1804737"/>
              <a:gd name="connsiteY1" fmla="*/ 170603 h 1085003"/>
              <a:gd name="connsiteX2" fmla="*/ 1804737 w 1804737"/>
              <a:gd name="connsiteY2" fmla="*/ 2161 h 1085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04737" h="1085003">
                <a:moveTo>
                  <a:pt x="0" y="1085003"/>
                </a:moveTo>
                <a:cubicBezTo>
                  <a:pt x="62163" y="718040"/>
                  <a:pt x="124327" y="351077"/>
                  <a:pt x="425116" y="170603"/>
                </a:cubicBezTo>
                <a:cubicBezTo>
                  <a:pt x="725906" y="-9871"/>
                  <a:pt x="1265321" y="-3855"/>
                  <a:pt x="1804737" y="2161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5" name="Freeform 414"/>
          <p:cNvSpPr/>
          <p:nvPr/>
        </p:nvSpPr>
        <p:spPr>
          <a:xfrm>
            <a:off x="2293938" y="3416300"/>
            <a:ext cx="2735262" cy="1171575"/>
          </a:xfrm>
          <a:custGeom>
            <a:avLst/>
            <a:gdLst>
              <a:gd name="connsiteX0" fmla="*/ 0 w 2735179"/>
              <a:gd name="connsiteY0" fmla="*/ 0 h 1171074"/>
              <a:gd name="connsiteX1" fmla="*/ 457200 w 2735179"/>
              <a:gd name="connsiteY1" fmla="*/ 713874 h 1171074"/>
              <a:gd name="connsiteX2" fmla="*/ 2735179 w 2735179"/>
              <a:gd name="connsiteY2" fmla="*/ 1171074 h 1171074"/>
              <a:gd name="connsiteX3" fmla="*/ 2735179 w 2735179"/>
              <a:gd name="connsiteY3" fmla="*/ 1171074 h 1171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5179" h="1171074">
                <a:moveTo>
                  <a:pt x="0" y="0"/>
                </a:moveTo>
                <a:cubicBezTo>
                  <a:pt x="668" y="259347"/>
                  <a:pt x="1337" y="518695"/>
                  <a:pt x="457200" y="713874"/>
                </a:cubicBezTo>
                <a:cubicBezTo>
                  <a:pt x="913063" y="909053"/>
                  <a:pt x="2735179" y="1171074"/>
                  <a:pt x="2735179" y="1171074"/>
                </a:cubicBezTo>
                <a:lnTo>
                  <a:pt x="2735179" y="1171074"/>
                </a:lnTo>
              </a:path>
            </a:pathLst>
          </a:custGeom>
          <a:noFill/>
          <a:ln w="25400" cap="flat" cmpd="sng" algn="ctr">
            <a:solidFill>
              <a:srgbClr val="92D050"/>
            </a:solidFill>
            <a:prstDash val="solid"/>
            <a:headEnd type="none" w="med" len="med"/>
            <a:tailEnd type="arrow" w="med" len="me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6" name="TextBox 14"/>
          <p:cNvSpPr txBox="1">
            <a:spLocks noChangeArrowheads="1"/>
          </p:cNvSpPr>
          <p:nvPr/>
        </p:nvSpPr>
        <p:spPr bwMode="auto">
          <a:xfrm>
            <a:off x="4727265" y="2855913"/>
            <a:ext cx="28232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Replaced by non-significant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>
                <a:solidFill>
                  <a:sysClr val="windowText" lastClr="000000"/>
                </a:solidFill>
              </a:rPr>
              <a:t>t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iles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 in black</a:t>
            </a:r>
          </a:p>
        </p:txBody>
      </p:sp>
      <p:cxnSp>
        <p:nvCxnSpPr>
          <p:cNvPr id="417" name="Straight Arrow Connector 416"/>
          <p:cNvCxnSpPr>
            <a:stCxn id="416" idx="0"/>
            <a:endCxn id="372" idx="0"/>
          </p:cNvCxnSpPr>
          <p:nvPr/>
        </p:nvCxnSpPr>
        <p:spPr>
          <a:xfrm flipH="1" flipV="1">
            <a:off x="5715000" y="2055813"/>
            <a:ext cx="423870" cy="800100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418" name="Straight Arrow Connector 417"/>
          <p:cNvCxnSpPr>
            <a:stCxn id="416" idx="2"/>
            <a:endCxn id="287" idx="0"/>
          </p:cNvCxnSpPr>
          <p:nvPr/>
        </p:nvCxnSpPr>
        <p:spPr>
          <a:xfrm flipH="1">
            <a:off x="5715000" y="3502244"/>
            <a:ext cx="423870" cy="610969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19" name="TextBox 351"/>
          <p:cNvSpPr txBox="1">
            <a:spLocks noChangeArrowheads="1"/>
          </p:cNvSpPr>
          <p:nvPr/>
        </p:nvSpPr>
        <p:spPr bwMode="auto">
          <a:xfrm>
            <a:off x="7732713" y="2859088"/>
            <a:ext cx="10683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Extracted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tiles</a:t>
            </a:r>
          </a:p>
        </p:txBody>
      </p:sp>
      <p:cxnSp>
        <p:nvCxnSpPr>
          <p:cNvPr id="420" name="Straight Arrow Connector 419"/>
          <p:cNvCxnSpPr>
            <a:stCxn id="419" idx="0"/>
            <a:endCxn id="411" idx="2"/>
          </p:cNvCxnSpPr>
          <p:nvPr/>
        </p:nvCxnSpPr>
        <p:spPr>
          <a:xfrm flipH="1" flipV="1">
            <a:off x="7543800" y="2055813"/>
            <a:ext cx="723107" cy="80327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421" name="Straight Arrow Connector 420"/>
          <p:cNvCxnSpPr>
            <a:stCxn id="419" idx="2"/>
          </p:cNvCxnSpPr>
          <p:nvPr/>
        </p:nvCxnSpPr>
        <p:spPr>
          <a:xfrm flipH="1">
            <a:off x="7477125" y="3505200"/>
            <a:ext cx="788988" cy="400050"/>
          </a:xfrm>
          <a:prstGeom prst="straightConnector1">
            <a:avLst/>
          </a:prstGeom>
          <a:noFill/>
          <a:ln w="28575" cap="flat" cmpd="sng" algn="ctr">
            <a:solidFill>
              <a:srgbClr val="92D050"/>
            </a:solidFill>
            <a:prstDash val="solid"/>
            <a:tailEnd type="arrow"/>
          </a:ln>
          <a:effectLst/>
        </p:spPr>
      </p:cxnSp>
      <p:sp>
        <p:nvSpPr>
          <p:cNvPr id="422" name="TextBox 30"/>
          <p:cNvSpPr txBox="1">
            <a:spLocks noChangeArrowheads="1"/>
          </p:cNvSpPr>
          <p:nvPr/>
        </p:nvSpPr>
        <p:spPr bwMode="auto">
          <a:xfrm>
            <a:off x="457200" y="1981200"/>
            <a:ext cx="181768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8K4K@60P at server </a:t>
            </a:r>
          </a:p>
        </p:txBody>
      </p:sp>
      <p:sp>
        <p:nvSpPr>
          <p:cNvPr id="423" name="TextBox 361"/>
          <p:cNvSpPr txBox="1">
            <a:spLocks noChangeArrowheads="1"/>
          </p:cNvSpPr>
          <p:nvPr/>
        </p:nvSpPr>
        <p:spPr bwMode="auto">
          <a:xfrm>
            <a:off x="3382963" y="1524000"/>
            <a:ext cx="157003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HD@60P to client</a:t>
            </a:r>
          </a:p>
        </p:txBody>
      </p:sp>
      <p:sp>
        <p:nvSpPr>
          <p:cNvPr id="424" name="TextBox 362"/>
          <p:cNvSpPr txBox="1">
            <a:spLocks noChangeArrowheads="1"/>
          </p:cNvSpPr>
          <p:nvPr/>
        </p:nvSpPr>
        <p:spPr bwMode="auto">
          <a:xfrm>
            <a:off x="3276600" y="4629150"/>
            <a:ext cx="1725613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defTabSz="782638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alibri" pitchFamily="34" charset="0"/>
                <a:cs typeface="Arial" charset="0"/>
              </a:rPr>
              <a:t>4K2K@60P to client</a:t>
            </a:r>
          </a:p>
        </p:txBody>
      </p:sp>
      <p:sp>
        <p:nvSpPr>
          <p:cNvPr id="425" name="Content Placeholder 9"/>
          <p:cNvSpPr txBox="1">
            <a:spLocks/>
          </p:cNvSpPr>
          <p:nvPr/>
        </p:nvSpPr>
        <p:spPr>
          <a:xfrm>
            <a:off x="228600" y="5562600"/>
            <a:ext cx="8915400" cy="609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996633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CC0066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8000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FontTx/>
              <a:buNone/>
            </a:pPr>
            <a:r>
              <a:rPr lang="en-US" dirty="0" smtClean="0"/>
              <a:t>Replaced area outside ROI by non-significant tiles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76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Set </a:t>
            </a:r>
            <a:r>
              <a:rPr lang="en-CA" sz="2400" dirty="0" err="1"/>
              <a:t>tiles_enabled_flag</a:t>
            </a:r>
            <a:r>
              <a:rPr lang="en-CA" sz="2400" dirty="0"/>
              <a:t> in </a:t>
            </a:r>
            <a:r>
              <a:rPr lang="en-CA" sz="2400" dirty="0" err="1"/>
              <a:t>pic_parameter_set_rbsp</a:t>
            </a:r>
            <a:r>
              <a:rPr lang="en-CA" sz="2400" dirty="0"/>
              <a:t>() to 1.</a:t>
            </a:r>
            <a:endParaRPr lang="en-US" sz="2400" b="1" dirty="0"/>
          </a:p>
          <a:p>
            <a:pPr lvl="1"/>
            <a:r>
              <a:rPr lang="en-CA" sz="2000" dirty="0" smtClean="0"/>
              <a:t>Encode every tile so that every tile is independently decodable.</a:t>
            </a:r>
            <a:endParaRPr lang="en-US" sz="2000" dirty="0" smtClean="0"/>
          </a:p>
          <a:p>
            <a:pPr lvl="1"/>
            <a:r>
              <a:rPr lang="en-CA" sz="2000" dirty="0" smtClean="0"/>
              <a:t>Each </a:t>
            </a:r>
            <a:r>
              <a:rPr lang="en-CA" sz="2000" dirty="0"/>
              <a:t>tile is comprised of one or more slice segments.</a:t>
            </a:r>
            <a:endParaRPr lang="en-US" sz="2000" dirty="0"/>
          </a:p>
          <a:p>
            <a:pPr lvl="0"/>
            <a:r>
              <a:rPr lang="en-CA" sz="2400" dirty="0"/>
              <a:t>Set </a:t>
            </a:r>
            <a:r>
              <a:rPr lang="en-CA" sz="2400" dirty="0" err="1"/>
              <a:t>slice_segment_header_extension_present_flag</a:t>
            </a:r>
            <a:r>
              <a:rPr lang="en-CA" sz="2400" dirty="0"/>
              <a:t> in </a:t>
            </a:r>
            <a:r>
              <a:rPr lang="en-CA" sz="2400" dirty="0" err="1"/>
              <a:t>pic_parameter_set_rbsp</a:t>
            </a:r>
            <a:r>
              <a:rPr lang="en-CA" sz="2400" dirty="0"/>
              <a:t>() to 1.</a:t>
            </a:r>
            <a:endParaRPr lang="en-US" sz="2400" dirty="0"/>
          </a:p>
          <a:p>
            <a:pPr lvl="0"/>
            <a:r>
              <a:rPr lang="en-CA" sz="2400" dirty="0" smtClean="0"/>
              <a:t>Modify </a:t>
            </a:r>
            <a:r>
              <a:rPr lang="en-CA" sz="2400" dirty="0" err="1"/>
              <a:t>slice_segment_header</a:t>
            </a:r>
            <a:r>
              <a:rPr lang="en-CA" sz="2400" dirty="0"/>
              <a:t>() to enable the functionality of non-significant slice segment with tiles.</a:t>
            </a:r>
            <a:endParaRPr lang="en-US" sz="2400" b="1" dirty="0"/>
          </a:p>
          <a:p>
            <a:pPr lvl="0"/>
            <a:r>
              <a:rPr lang="en-CA" sz="2400" dirty="0"/>
              <a:t>Modify </a:t>
            </a:r>
            <a:r>
              <a:rPr lang="en-CA" sz="2400" dirty="0" err="1"/>
              <a:t>slice_segment_layer_rbsp</a:t>
            </a:r>
            <a:r>
              <a:rPr lang="en-CA" sz="2400" dirty="0"/>
              <a:t>() to enable the functionality of non-significant slice segment with tiles.</a:t>
            </a:r>
            <a:endParaRPr lang="en-US" sz="2400" b="1" dirty="0"/>
          </a:p>
          <a:p>
            <a:pPr>
              <a:spcAft>
                <a:spcPts val="1200"/>
              </a:spcAft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-11043"/>
            <a:ext cx="9029700" cy="707886"/>
          </a:xfrm>
        </p:spPr>
        <p:txBody>
          <a:bodyPr/>
          <a:lstStyle/>
          <a:p>
            <a:r>
              <a:rPr lang="en-US" dirty="0" smtClean="0"/>
              <a:t>Conditions for Non-Significant Tiles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60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350530"/>
              </p:ext>
            </p:extLst>
          </p:nvPr>
        </p:nvGraphicFramePr>
        <p:xfrm>
          <a:off x="914400" y="800100"/>
          <a:ext cx="7246620" cy="4053840"/>
        </p:xfrm>
        <a:graphic>
          <a:graphicData uri="http://schemas.openxmlformats.org/drawingml/2006/table">
            <a:tbl>
              <a:tblPr/>
              <a:tblGrid>
                <a:gridCol w="6326414"/>
                <a:gridCol w="920206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 err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slice_segment_header</a:t>
                      </a: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effectLst/>
                          <a:latin typeface="Times New Roman"/>
                          <a:ea typeface="Malgun Gothic"/>
                        </a:rPr>
                        <a:t> 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…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if( slice_segment_header_extension_present_flag ) {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if( tiles_enabled_flag ) {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14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non_significant_slice_segment_flag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if( </a:t>
                      </a: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non_significant_slice_segment_flag )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</a:t>
                      </a:r>
                      <a:r>
                        <a:rPr lang="en-GB" sz="1400" b="1">
                          <a:effectLst/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slice_segment_size_minus1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  </a:t>
                      </a:r>
                      <a:r>
                        <a:rPr lang="en-GB" sz="1400" b="1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slice_segment_header_extension_flag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u(1)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if (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slice_segment_header_extension_flag</a:t>
                      </a: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  </a:t>
                      </a: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slice_segment_header_extension_length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ue(v)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  for( i = 0; i &lt; slice_segment_header_extension_length; i++) 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	  </a:t>
                      </a: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slice_segment_header_extension_data_byte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u(8)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    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byte_alignment( )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dirty="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 dirty="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026806"/>
              </p:ext>
            </p:extLst>
          </p:nvPr>
        </p:nvGraphicFramePr>
        <p:xfrm>
          <a:off x="914400" y="5029200"/>
          <a:ext cx="7315200" cy="1493520"/>
        </p:xfrm>
        <a:graphic>
          <a:graphicData uri="http://schemas.openxmlformats.org/drawingml/2006/table">
            <a:tbl>
              <a:tblPr/>
              <a:tblGrid>
                <a:gridCol w="6382768"/>
                <a:gridCol w="932432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slice_</a:t>
                      </a:r>
                      <a:r>
                        <a:rPr lang="en-GB" sz="1400">
                          <a:effectLst/>
                          <a:latin typeface="Times"/>
                          <a:ea typeface="Malgun Gothic"/>
                          <a:cs typeface="Times New Roman"/>
                        </a:rPr>
                        <a:t>segment_</a:t>
                      </a: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layer_rbsp( ) {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effectLst/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1400" b="1">
                        <a:effectLst/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slice_segment_header( )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>
                          <a:effectLst/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 (!non_significant_slice_segment_flag)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	slice_segment_data( )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	rbsp_slice_segment_trailing_bits( )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effectLst/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>
                        <a:effectLst/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95160" y="6553200"/>
            <a:ext cx="1905000" cy="304800"/>
          </a:xfrm>
        </p:spPr>
        <p:txBody>
          <a:bodyPr/>
          <a:lstStyle/>
          <a:p>
            <a:pPr>
              <a:defRPr/>
            </a:pPr>
            <a:fld id="{8FF02222-FE48-4CEC-B01F-61CD277F1FC7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765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CA" sz="3200" dirty="0">
                <a:solidFill>
                  <a:schemeClr val="accent2"/>
                </a:solidFill>
                <a:ea typeface="+mn-ea"/>
              </a:rPr>
              <a:t>To support tiled streaming without transcoding at CTU level, p</a:t>
            </a:r>
            <a:r>
              <a:rPr lang="en-CA" sz="3200" dirty="0">
                <a:solidFill>
                  <a:schemeClr val="accent2"/>
                </a:solidFill>
                <a:ea typeface="+mn-ea"/>
              </a:rPr>
              <a:t>roposed </a:t>
            </a:r>
            <a:r>
              <a:rPr lang="en-CA" sz="3200" dirty="0">
                <a:solidFill>
                  <a:schemeClr val="accent2"/>
                </a:solidFill>
                <a:ea typeface="+mn-ea"/>
              </a:rPr>
              <a:t>the </a:t>
            </a:r>
            <a:r>
              <a:rPr lang="en-CA" sz="3200" dirty="0">
                <a:solidFill>
                  <a:schemeClr val="accent2"/>
                </a:solidFill>
                <a:ea typeface="+mn-ea"/>
              </a:rPr>
              <a:t>signaling of </a:t>
            </a:r>
            <a:r>
              <a:rPr lang="en-CA" sz="3200" dirty="0" smtClean="0">
                <a:solidFill>
                  <a:schemeClr val="accent2"/>
                </a:solidFill>
                <a:ea typeface="+mn-ea"/>
              </a:rPr>
              <a:t>non-significant slice segments with syntax modifications in </a:t>
            </a:r>
            <a:endParaRPr lang="en-CA" sz="3200" dirty="0">
              <a:solidFill>
                <a:schemeClr val="accent2"/>
              </a:solidFill>
              <a:ea typeface="+mn-ea"/>
            </a:endParaRPr>
          </a:p>
          <a:p>
            <a:pPr lvl="1"/>
            <a:r>
              <a:rPr lang="en-CA" dirty="0" err="1" smtClean="0"/>
              <a:t>slice_segment_header</a:t>
            </a:r>
            <a:r>
              <a:rPr lang="en-CA" dirty="0" smtClean="0"/>
              <a:t> and </a:t>
            </a:r>
          </a:p>
          <a:p>
            <a:pPr lvl="1"/>
            <a:r>
              <a:rPr lang="en-CA" dirty="0" err="1" smtClean="0"/>
              <a:t>slice_segment_rbsp</a:t>
            </a:r>
            <a:r>
              <a:rPr lang="en-CA" dirty="0" smtClean="0"/>
              <a:t> </a:t>
            </a:r>
          </a:p>
          <a:p>
            <a:r>
              <a:rPr lang="en-CA" dirty="0" smtClean="0"/>
              <a:t>Propose </a:t>
            </a:r>
            <a:r>
              <a:rPr lang="en-CA" dirty="0" smtClean="0"/>
              <a:t>to be adopted to HEVC extension.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75A5AD-2B98-4B4E-8660-B9499D5E6CE0}" type="slidenum">
              <a:rPr lang="zh-CN" altLang="en-US" smtClean="0"/>
              <a:pPr>
                <a:defRPr/>
              </a:pPr>
              <a:t>6</a:t>
            </a:fld>
            <a:endParaRPr lang="en-US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553200"/>
            <a:ext cx="2895600" cy="304800"/>
          </a:xfrm>
        </p:spPr>
        <p:txBody>
          <a:bodyPr/>
          <a:lstStyle/>
          <a:p>
            <a:r>
              <a:rPr lang="en-US" altLang="zh-CN" dirty="0" smtClean="0">
                <a:latin typeface="Arial" pitchFamily="34" charset="0"/>
              </a:rPr>
              <a:t>JCTVC-N0269</a:t>
            </a:r>
            <a:endParaRPr lang="en-US" altLang="zh-CN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201649</TotalTime>
  <Words>248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HLS: Non-significant slice segments with tiles for single layer HEVC extensions</vt:lpstr>
      <vt:lpstr>Introduction to Tiled Streaming</vt:lpstr>
      <vt:lpstr>Avoid CTU Level Transcoding</vt:lpstr>
      <vt:lpstr>Conditions for Non-Significant Tiles</vt:lpstr>
      <vt:lpstr>Proposed Syntax</vt:lpstr>
      <vt:lpstr>Conclusions</vt:lpstr>
    </vt:vector>
  </TitlesOfParts>
  <Company>Sony Electronics,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Auyeung, Cheung</cp:lastModifiedBy>
  <cp:revision>7873</cp:revision>
  <dcterms:created xsi:type="dcterms:W3CDTF">2006-02-22T01:05:12Z</dcterms:created>
  <dcterms:modified xsi:type="dcterms:W3CDTF">2013-07-24T22:36:12Z</dcterms:modified>
</cp:coreProperties>
</file>