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12"/>
  </p:notesMasterIdLst>
  <p:handoutMasterIdLst>
    <p:handoutMasterId r:id="rId13"/>
  </p:handoutMasterIdLst>
  <p:sldIdLst>
    <p:sldId id="256" r:id="rId2"/>
    <p:sldId id="380" r:id="rId3"/>
    <p:sldId id="440" r:id="rId4"/>
    <p:sldId id="445" r:id="rId5"/>
    <p:sldId id="444" r:id="rId6"/>
    <p:sldId id="438" r:id="rId7"/>
    <p:sldId id="446" r:id="rId8"/>
    <p:sldId id="447" r:id="rId9"/>
    <p:sldId id="439" r:id="rId10"/>
    <p:sldId id="283" r:id="rId11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99"/>
    <a:srgbClr val="FFFFCC"/>
    <a:srgbClr val="CCECFF"/>
    <a:srgbClr val="CCFFFF"/>
    <a:srgbClr val="CCFFCC"/>
    <a:srgbClr val="FFCCFF"/>
    <a:srgbClr val="006600"/>
    <a:srgbClr val="66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53" autoAdjust="0"/>
    <p:restoredTop sz="76975" autoAdjust="0"/>
  </p:normalViewPr>
  <p:slideViewPr>
    <p:cSldViewPr>
      <p:cViewPr>
        <p:scale>
          <a:sx n="100" d="100"/>
          <a:sy n="100" d="100"/>
        </p:scale>
        <p:origin x="-72" y="-186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908" y="-72"/>
      </p:cViewPr>
      <p:guideLst>
        <p:guide orient="horz" pos="2928"/>
        <p:guide pos="220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660BF9EC-250D-40FA-BF40-C672C48ED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375" y="4376738"/>
            <a:ext cx="6259513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1CE98135-49B1-4035-9F22-BA6753123A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C24304B-EFBE-47DE-9200-455C3DCBD869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DE68D1D-4473-4AA1-9B49-C137582E51A4}" type="slidenum">
              <a:rPr lang="en-US" smtClean="0">
                <a:cs typeface="Arial" charset="0"/>
              </a:rPr>
              <a:pPr/>
              <a:t>10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916488"/>
            <a:ext cx="9144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Picture 10" descr="SLA Logo Horizontal 110728 copy.png"/>
          <p:cNvPicPr>
            <a:picLocks noChangeAspect="1"/>
          </p:cNvPicPr>
          <p:nvPr userDrawn="1"/>
        </p:nvPicPr>
        <p:blipFill>
          <a:blip r:embed="rId3"/>
          <a:srcRect l="3014"/>
          <a:stretch>
            <a:fillRect/>
          </a:stretch>
        </p:blipFill>
        <p:spPr bwMode="auto">
          <a:xfrm>
            <a:off x="69850" y="4948238"/>
            <a:ext cx="22907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3"/>
          <p:cNvSpPr txBox="1">
            <a:spLocks/>
          </p:cNvSpPr>
          <p:nvPr userDrawn="1"/>
        </p:nvSpPr>
        <p:spPr>
          <a:xfrm>
            <a:off x="1981200" y="4929188"/>
            <a:ext cx="7162800" cy="214312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 smtClean="0"/>
              <a:t>JCTVC-N0275 AHG18: Modified scaling factor for transform-skip blocks to support higher bit depths | </a:t>
            </a:r>
            <a:fld id="{624C2CCF-E924-4CC6-8858-EC1D2608620B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700" kern="0" dirty="0" smtClean="0"/>
              <a:t> </a:t>
            </a:r>
          </a:p>
        </p:txBody>
      </p:sp>
      <p:pic>
        <p:nvPicPr>
          <p:cNvPr id="10" name="Picture 13" descr="SLATITLEPAGE.jpg copy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SLA Logo Vertical110728 copy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3657600" y="4589463"/>
            <a:ext cx="18288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SLATITLEPAGE.jpg copy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916488"/>
            <a:ext cx="9144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10" descr="SLA Logo Horizontal 110728 copy.png"/>
          <p:cNvPicPr>
            <a:picLocks noChangeAspect="1"/>
          </p:cNvPicPr>
          <p:nvPr userDrawn="1"/>
        </p:nvPicPr>
        <p:blipFill>
          <a:blip r:embed="rId3"/>
          <a:srcRect l="3014"/>
          <a:stretch>
            <a:fillRect/>
          </a:stretch>
        </p:blipFill>
        <p:spPr bwMode="auto">
          <a:xfrm>
            <a:off x="69850" y="4948238"/>
            <a:ext cx="22907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3"/>
          <p:cNvSpPr txBox="1">
            <a:spLocks/>
          </p:cNvSpPr>
          <p:nvPr userDrawn="1"/>
        </p:nvSpPr>
        <p:spPr>
          <a:xfrm>
            <a:off x="1981200" y="4929188"/>
            <a:ext cx="7162800" cy="214312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 smtClean="0"/>
              <a:t>JCTVC-N0275 AHG18: Modified scaling factor for transform-skip blocks to support higher bit depths | </a:t>
            </a:r>
            <a:fld id="{B370FC6D-8BCD-4E3B-AAA1-8ACADB843BE3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700" kern="0" dirty="0" smtClean="0"/>
              <a:t> </a:t>
            </a:r>
          </a:p>
        </p:txBody>
      </p:sp>
      <p:sp>
        <p:nvSpPr>
          <p:cNvPr id="6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>
              <a:cs typeface="+mn-cs"/>
            </a:endParaRPr>
          </a:p>
        </p:txBody>
      </p:sp>
      <p:pic>
        <p:nvPicPr>
          <p:cNvPr id="7" name="Picture 13" descr="SLATITLEPAGE.jpg copy.png"/>
          <p:cNvPicPr>
            <a:picLocks noChangeAspect="1"/>
          </p:cNvPicPr>
          <p:nvPr userDrawn="1"/>
        </p:nvPicPr>
        <p:blipFill>
          <a:blip r:embed="rId4"/>
          <a:srcRect l="15042" r="12173"/>
          <a:stretch>
            <a:fillRect/>
          </a:stretch>
        </p:blipFill>
        <p:spPr bwMode="auto">
          <a:xfrm>
            <a:off x="0" y="-962025"/>
            <a:ext cx="91440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LA Logo Vertical110728 copy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3262313" y="2235200"/>
            <a:ext cx="261937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1" y="1084846"/>
            <a:ext cx="3838575" cy="34876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8227" y="1084846"/>
            <a:ext cx="3840163" cy="34876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SLATITLEPAGE.jpg copy.png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4916488"/>
            <a:ext cx="9144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</a:t>
            </a:r>
          </a:p>
        </p:txBody>
      </p:sp>
      <p:sp>
        <p:nvSpPr>
          <p:cNvPr id="102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742950"/>
            <a:ext cx="815340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0" name="Picture 10" descr="SLA Logo Horizontal 110728 copy.png"/>
          <p:cNvPicPr>
            <a:picLocks noChangeAspect="1"/>
          </p:cNvPicPr>
          <p:nvPr userDrawn="1"/>
        </p:nvPicPr>
        <p:blipFill>
          <a:blip r:embed="rId11"/>
          <a:srcRect l="3014"/>
          <a:stretch>
            <a:fillRect/>
          </a:stretch>
        </p:blipFill>
        <p:spPr bwMode="auto">
          <a:xfrm>
            <a:off x="69850" y="4948238"/>
            <a:ext cx="22907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oter Placeholder 3"/>
          <p:cNvSpPr txBox="1">
            <a:spLocks/>
          </p:cNvSpPr>
          <p:nvPr userDrawn="1"/>
        </p:nvSpPr>
        <p:spPr>
          <a:xfrm>
            <a:off x="1828800" y="4857750"/>
            <a:ext cx="7162800" cy="214313"/>
          </a:xfrm>
          <a:prstGeom prst="rect">
            <a:avLst/>
          </a:prstGeom>
          <a:noFill/>
        </p:spPr>
        <p:txBody>
          <a:bodyPr anchor="ctr"/>
          <a:lstStyle/>
          <a:p>
            <a:pPr algn="r"/>
            <a:r>
              <a:rPr lang="en-US" sz="1000" b="1">
                <a:solidFill>
                  <a:srgbClr val="000066"/>
                </a:solidFill>
                <a:latin typeface="Verdana" pitchFamily="34" charset="0"/>
              </a:rPr>
              <a:t>JCTVC-N0268</a:t>
            </a:r>
            <a:r>
              <a:rPr lang="en-US" sz="900" b="1">
                <a:solidFill>
                  <a:srgbClr val="000066"/>
                </a:solidFill>
                <a:latin typeface="Verdana" pitchFamily="34" charset="0"/>
              </a:rPr>
              <a:t> </a:t>
            </a:r>
            <a:r>
              <a:rPr lang="en-CA" sz="1000" b="1"/>
              <a:t>RCE2 Test A.1: Rice parameter signaling for transform-skip blocks</a:t>
            </a:r>
            <a:r>
              <a:rPr lang="en-US" sz="2100"/>
              <a:t> </a:t>
            </a:r>
            <a:r>
              <a:rPr lang="en-US" sz="900" b="1">
                <a:solidFill>
                  <a:srgbClr val="000066"/>
                </a:solidFill>
                <a:latin typeface="Verdana" pitchFamily="34" charset="0"/>
              </a:rPr>
              <a:t>| </a:t>
            </a:r>
            <a:fld id="{E8CDD5C1-C23F-465D-8D6B-50C38D484613}" type="slidenum">
              <a:rPr lang="en-US" sz="800" b="1">
                <a:solidFill>
                  <a:srgbClr val="000066"/>
                </a:solidFill>
                <a:latin typeface="Verdana" pitchFamily="34" charset="0"/>
              </a:rPr>
              <a:pPr algn="r"/>
              <a:t>‹#›</a:t>
            </a:fld>
            <a:r>
              <a:rPr lang="en-US" sz="800" b="1">
                <a:solidFill>
                  <a:srgbClr val="000066"/>
                </a:solidFill>
                <a:latin typeface="Verdana" pitchFamily="34" charset="0"/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5" r:id="rId2"/>
    <p:sldLayoutId id="2147483664" r:id="rId3"/>
    <p:sldLayoutId id="2147483663" r:id="rId4"/>
    <p:sldLayoutId id="2147483667" r:id="rId5"/>
    <p:sldLayoutId id="2147483662" r:id="rId6"/>
    <p:sldLayoutId id="2147483661" r:id="rId7"/>
    <p:sldLayoutId id="214748366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ctrTitle"/>
          </p:nvPr>
        </p:nvSpPr>
        <p:spPr>
          <a:xfrm>
            <a:off x="441325" y="844550"/>
            <a:ext cx="8261350" cy="1103313"/>
          </a:xfrm>
        </p:spPr>
        <p:txBody>
          <a:bodyPr/>
          <a:lstStyle/>
          <a:p>
            <a:r>
              <a:rPr lang="en-CA" sz="3200" smtClean="0">
                <a:ea typeface="Calibri" pitchFamily="34" charset="0"/>
              </a:rPr>
              <a:t>RCE2 Test A.1: Rice parameter signaling for transform-skip blocks</a:t>
            </a:r>
            <a:r>
              <a:rPr sz="3200" smtClean="0">
                <a:ea typeface="Calibri" pitchFamily="34" charset="0"/>
              </a:rPr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3409950"/>
            <a:ext cx="5337175" cy="1074738"/>
          </a:xfrm>
        </p:spPr>
        <p:txBody>
          <a:bodyPr/>
          <a:lstStyle/>
          <a:p>
            <a:pPr>
              <a:buClr>
                <a:schemeClr val="bg1">
                  <a:lumMod val="50000"/>
                </a:schemeClr>
              </a:buClr>
              <a:defRPr/>
            </a:pPr>
            <a:r>
              <a:rPr smtClean="0"/>
              <a:t>Seung-Hwan Kim, Kiran Misra, Andrew Segall</a:t>
            </a:r>
            <a:endParaRPr/>
          </a:p>
        </p:txBody>
      </p:sp>
      <p:sp>
        <p:nvSpPr>
          <p:cNvPr id="12291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1000" y="2419350"/>
            <a:ext cx="8283575" cy="9271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smtClean="0">
                <a:ea typeface="Calibri" pitchFamily="34" charset="0"/>
              </a:rPr>
              <a:t>(JCTVC-N0268)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Organization</a:t>
            </a:r>
          </a:p>
        </p:txBody>
      </p:sp>
      <p:sp>
        <p:nvSpPr>
          <p:cNvPr id="14338" name="Content Placeholder 4"/>
          <p:cNvSpPr>
            <a:spLocks noGrp="1"/>
          </p:cNvSpPr>
          <p:nvPr>
            <p:ph sz="half" idx="1"/>
          </p:nvPr>
        </p:nvSpPr>
        <p:spPr>
          <a:xfrm>
            <a:off x="914400" y="1047750"/>
            <a:ext cx="7808913" cy="3487738"/>
          </a:xfrm>
        </p:spPr>
        <p:txBody>
          <a:bodyPr/>
          <a:lstStyle/>
          <a:p>
            <a:r>
              <a:rPr lang="en-US" smtClean="0"/>
              <a:t>Motivation</a:t>
            </a:r>
          </a:p>
          <a:p>
            <a:r>
              <a:rPr lang="en-US" smtClean="0"/>
              <a:t>Problem Statement</a:t>
            </a:r>
          </a:p>
          <a:p>
            <a:r>
              <a:rPr lang="en-US" smtClean="0"/>
              <a:t>Proposed Method</a:t>
            </a:r>
          </a:p>
          <a:p>
            <a:r>
              <a:rPr lang="en-US" smtClean="0"/>
              <a:t>Results</a:t>
            </a:r>
          </a:p>
          <a:p>
            <a:r>
              <a:rPr lang="en-US" smtClean="0"/>
              <a:t>Conclusions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6"/>
          <p:cNvSpPr>
            <a:spLocks noGrp="1"/>
          </p:cNvSpPr>
          <p:nvPr>
            <p:ph type="title"/>
          </p:nvPr>
        </p:nvSpPr>
        <p:spPr>
          <a:xfrm>
            <a:off x="204788" y="0"/>
            <a:ext cx="8939212" cy="609600"/>
          </a:xfrm>
        </p:spPr>
        <p:txBody>
          <a:bodyPr/>
          <a:lstStyle/>
          <a:p>
            <a:r>
              <a:rPr lang="en-US" smtClean="0"/>
              <a:t>Motivation &amp; Problem statement</a:t>
            </a:r>
          </a:p>
        </p:txBody>
      </p:sp>
      <p:sp>
        <p:nvSpPr>
          <p:cNvPr id="15362" name="Content Placeholder 2"/>
          <p:cNvSpPr>
            <a:spLocks/>
          </p:cNvSpPr>
          <p:nvPr/>
        </p:nvSpPr>
        <p:spPr bwMode="auto">
          <a:xfrm>
            <a:off x="609600" y="666750"/>
            <a:ext cx="8229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06438" lvl="1" indent="-269875" defTabSz="871538">
              <a:spcBef>
                <a:spcPct val="20000"/>
              </a:spcBef>
              <a:buClr>
                <a:srgbClr val="7F7F7F"/>
              </a:buClr>
              <a:buSzPct val="55000"/>
              <a:buFont typeface="Wingdings" pitchFamily="2" charset="2"/>
              <a:buNone/>
            </a:pPr>
            <a:endParaRPr lang="en-US" altLang="ko-KR" sz="1600">
              <a:latin typeface="Calibri" pitchFamily="34" charset="0"/>
              <a:ea typeface="굴림" pitchFamily="34" charset="-127"/>
            </a:endParaRPr>
          </a:p>
          <a:p>
            <a:pPr marL="325438" indent="-325438" defTabSz="871538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US" altLang="ko-KR" sz="2400">
                <a:latin typeface="Calibri" pitchFamily="34" charset="0"/>
                <a:ea typeface="굴림" pitchFamily="34" charset="-127"/>
              </a:rPr>
              <a:t>The importance of transform-skip block coding mode</a:t>
            </a:r>
          </a:p>
          <a:p>
            <a:pPr marL="706438" lvl="1" indent="-269875" defTabSz="871538">
              <a:spcBef>
                <a:spcPct val="20000"/>
              </a:spcBef>
              <a:buClr>
                <a:srgbClr val="7F7F7F"/>
              </a:buClr>
              <a:buSzPct val="55000"/>
              <a:buFont typeface="Wingdings" pitchFamily="2" charset="2"/>
              <a:buChar char="n"/>
            </a:pPr>
            <a:r>
              <a:rPr lang="en-CA" altLang="ko-KR" sz="1800">
                <a:latin typeface="Calibri" pitchFamily="34" charset="0"/>
                <a:ea typeface="굴림" pitchFamily="34" charset="-127"/>
              </a:rPr>
              <a:t>Important for screen content sequences [JCTVC-L0428]</a:t>
            </a:r>
          </a:p>
          <a:p>
            <a:pPr marL="1087438" lvl="2" indent="-215900" defTabSz="871538">
              <a:spcBef>
                <a:spcPct val="20000"/>
              </a:spcBef>
              <a:buClr>
                <a:srgbClr val="7F7F7F"/>
              </a:buClr>
              <a:buSzPct val="50000"/>
              <a:buFont typeface="Wingdings" pitchFamily="2" charset="2"/>
              <a:buChar char="n"/>
            </a:pPr>
            <a:r>
              <a:rPr lang="en-CA" altLang="ko-KR" sz="1500">
                <a:latin typeface="Calibri" pitchFamily="34" charset="0"/>
                <a:ea typeface="굴림" pitchFamily="34" charset="-127"/>
              </a:rPr>
              <a:t>BD-Rate change for disabling transform skip</a:t>
            </a:r>
            <a:r>
              <a:rPr lang="en-US" altLang="ko-KR" sz="1700">
                <a:latin typeface="Calibri" pitchFamily="34" charset="0"/>
                <a:ea typeface="굴림" pitchFamily="34" charset="-127"/>
              </a:rPr>
              <a:t> </a:t>
            </a:r>
            <a:r>
              <a:rPr lang="en-US" altLang="ko-KR" sz="1500">
                <a:latin typeface="Calibri" pitchFamily="34" charset="0"/>
                <a:ea typeface="굴림" pitchFamily="34" charset="-127"/>
              </a:rPr>
              <a:t>25.9 % (AI), 23.5% (RA), 20.2% (LD)</a:t>
            </a:r>
          </a:p>
          <a:p>
            <a:pPr marL="706438" lvl="1" indent="-269875" defTabSz="871538">
              <a:spcBef>
                <a:spcPct val="20000"/>
              </a:spcBef>
              <a:buClr>
                <a:srgbClr val="7F7F7F"/>
              </a:buClr>
              <a:buSzPct val="55000"/>
              <a:buFont typeface="Wingdings" pitchFamily="2" charset="2"/>
              <a:buChar char="n"/>
            </a:pPr>
            <a:r>
              <a:rPr lang="en-US" altLang="ko-KR" sz="1800">
                <a:latin typeface="Calibri" pitchFamily="34" charset="0"/>
                <a:ea typeface="굴림" pitchFamily="34" charset="-127"/>
              </a:rPr>
              <a:t>Lossless coding</a:t>
            </a:r>
          </a:p>
          <a:p>
            <a:pPr marL="706438" lvl="1" indent="-269875" defTabSz="871538">
              <a:spcBef>
                <a:spcPct val="20000"/>
              </a:spcBef>
              <a:buClr>
                <a:srgbClr val="7F7F7F"/>
              </a:buClr>
              <a:buSzPct val="55000"/>
              <a:buFont typeface="Wingdings" pitchFamily="2" charset="2"/>
              <a:buChar char="n"/>
            </a:pPr>
            <a:r>
              <a:rPr lang="en-US" altLang="ko-KR" sz="1800">
                <a:latin typeface="Calibri" pitchFamily="34" charset="0"/>
                <a:ea typeface="굴림" pitchFamily="34" charset="-127"/>
              </a:rPr>
              <a:t>The different statistics of residual data</a:t>
            </a:r>
          </a:p>
          <a:p>
            <a:pPr marL="325438" indent="-325438" defTabSz="871538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None/>
            </a:pPr>
            <a:endParaRPr lang="en-US" sz="1600">
              <a:latin typeface="Calibri" pitchFamily="34" charset="0"/>
            </a:endParaRPr>
          </a:p>
          <a:p>
            <a:pPr marL="325438" indent="-325438" defTabSz="871538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US" altLang="ko-KR" sz="2400">
                <a:latin typeface="Calibri" pitchFamily="34" charset="0"/>
                <a:ea typeface="굴림" pitchFamily="34" charset="-127"/>
              </a:rPr>
              <a:t>Remaining abs_level coding</a:t>
            </a:r>
          </a:p>
          <a:p>
            <a:pPr marL="706438" lvl="1" indent="-269875" defTabSz="871538">
              <a:spcBef>
                <a:spcPct val="20000"/>
              </a:spcBef>
              <a:buClr>
                <a:srgbClr val="7F7F7F"/>
              </a:buClr>
              <a:buSzPct val="55000"/>
              <a:buFont typeface="Wingdings" pitchFamily="2" charset="2"/>
              <a:buChar char="n"/>
            </a:pPr>
            <a:r>
              <a:rPr lang="en-US" altLang="ko-KR" sz="1700">
                <a:latin typeface="Calibri" pitchFamily="34" charset="0"/>
                <a:ea typeface="굴림" pitchFamily="34" charset="-127"/>
              </a:rPr>
              <a:t>Designed for transformed coefficients</a:t>
            </a:r>
            <a:endParaRPr lang="en-US" altLang="ko-KR" sz="1600">
              <a:latin typeface="Calibri" pitchFamily="34" charset="0"/>
              <a:ea typeface="굴림" pitchFamily="34" charset="-127"/>
            </a:endParaRPr>
          </a:p>
          <a:p>
            <a:pPr marL="706438" lvl="1" indent="-269875" defTabSz="871538">
              <a:spcBef>
                <a:spcPct val="20000"/>
              </a:spcBef>
              <a:buClr>
                <a:srgbClr val="7F7F7F"/>
              </a:buClr>
              <a:buSzPct val="55000"/>
              <a:buFont typeface="Wingdings" pitchFamily="2" charset="2"/>
              <a:buChar char="n"/>
            </a:pPr>
            <a:r>
              <a:rPr lang="en-US" altLang="ko-KR" sz="1700">
                <a:latin typeface="Calibri" pitchFamily="34" charset="0"/>
                <a:ea typeface="굴림" pitchFamily="34" charset="-127"/>
              </a:rPr>
              <a:t>Statistical distribution of absolute level depends on the scanning position</a:t>
            </a:r>
          </a:p>
          <a:p>
            <a:pPr marL="706438" lvl="1" indent="-269875" defTabSz="871538">
              <a:spcBef>
                <a:spcPct val="20000"/>
              </a:spcBef>
              <a:buClr>
                <a:srgbClr val="7F7F7F"/>
              </a:buClr>
              <a:buSzPct val="55000"/>
              <a:buFont typeface="Wingdings" pitchFamily="2" charset="2"/>
              <a:buChar char="n"/>
            </a:pPr>
            <a:r>
              <a:rPr lang="en-US" altLang="ko-KR" sz="1700">
                <a:latin typeface="Calibri" pitchFamily="34" charset="0"/>
                <a:ea typeface="굴림" pitchFamily="34" charset="-127"/>
              </a:rPr>
              <a:t>Rice-parameter is initialized to ‘0’ and increased monotonically based on the previous level information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smtClean="0">
                <a:ea typeface="굴림" pitchFamily="34" charset="-127"/>
              </a:rPr>
              <a:t>Problem Statement</a:t>
            </a:r>
            <a:endParaRPr lang="en-US" smtClean="0">
              <a:ea typeface="굴림" pitchFamily="34" charset="-127"/>
            </a:endParaRPr>
          </a:p>
        </p:txBody>
      </p:sp>
      <p:sp>
        <p:nvSpPr>
          <p:cNvPr id="16386" name="Content Placeholder 4"/>
          <p:cNvSpPr>
            <a:spLocks noGrp="1"/>
          </p:cNvSpPr>
          <p:nvPr>
            <p:ph sz="half" idx="4294967295"/>
          </p:nvPr>
        </p:nvSpPr>
        <p:spPr>
          <a:xfrm>
            <a:off x="228600" y="819150"/>
            <a:ext cx="8458200" cy="3487738"/>
          </a:xfrm>
        </p:spPr>
        <p:txBody>
          <a:bodyPr/>
          <a:lstStyle/>
          <a:p>
            <a:r>
              <a:rPr lang="en-US" sz="2600" smtClean="0"/>
              <a:t>Problems with remaining abs_level Coding for TS blocks</a:t>
            </a:r>
          </a:p>
          <a:p>
            <a:pPr marL="742950" lvl="1" indent="-285750"/>
            <a:r>
              <a:rPr lang="en-US" altLang="ko-KR" sz="2000" smtClean="0">
                <a:ea typeface="굴림" pitchFamily="34" charset="-127"/>
              </a:rPr>
              <a:t>Statistical distribution of abs_level in transform-skip blocks doesn’t depend on the scanning position</a:t>
            </a:r>
          </a:p>
          <a:p>
            <a:pPr marL="742950" lvl="1" indent="-285750"/>
            <a:r>
              <a:rPr lang="en-US" altLang="ko-KR" sz="2000" smtClean="0">
                <a:ea typeface="굴림" pitchFamily="34" charset="-127"/>
              </a:rPr>
              <a:t>Rice-parameter initialization causes coding loss</a:t>
            </a:r>
          </a:p>
          <a:p>
            <a:pPr marL="742950" lvl="1" indent="-285750"/>
            <a:r>
              <a:rPr lang="en-US" altLang="ko-KR" sz="2000" smtClean="0">
                <a:ea typeface="굴림" pitchFamily="34" charset="-127"/>
              </a:rPr>
              <a:t>Monotonical increment of RP causes delay to reach a optimal rice-parameter and it causes coding loss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Proposed Solution</a:t>
            </a:r>
          </a:p>
        </p:txBody>
      </p:sp>
      <p:sp>
        <p:nvSpPr>
          <p:cNvPr id="17410" name="Content Placeholder 4"/>
          <p:cNvSpPr>
            <a:spLocks/>
          </p:cNvSpPr>
          <p:nvPr/>
        </p:nvSpPr>
        <p:spPr bwMode="auto">
          <a:xfrm>
            <a:off x="228600" y="819150"/>
            <a:ext cx="8153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/>
          <a:lstStyle/>
          <a:p>
            <a:pPr marL="325438" indent="-325438" defTabSz="871538" eaLnBrk="0" hangingPunct="0"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US" sz="2800">
                <a:latin typeface="Calibri" pitchFamily="34" charset="0"/>
              </a:rPr>
              <a:t>Rice parameter signaling </a:t>
            </a:r>
          </a:p>
          <a:p>
            <a:pPr marL="742950" lvl="1" indent="-285750" defTabSz="871538" eaLnBrk="0" hangingPunct="0">
              <a:spcBef>
                <a:spcPct val="20000"/>
              </a:spcBef>
              <a:buClr>
                <a:srgbClr val="7F7F7F"/>
              </a:buClr>
              <a:buSzPct val="55000"/>
              <a:buFont typeface="Wingdings" pitchFamily="2" charset="2"/>
              <a:buChar char="n"/>
            </a:pPr>
            <a:r>
              <a:rPr lang="en-US" altLang="ko-KR" sz="2000">
                <a:latin typeface="Calibri" pitchFamily="34" charset="0"/>
                <a:ea typeface="굴림" pitchFamily="34" charset="-127"/>
              </a:rPr>
              <a:t>Send ‘rice-parameter’ for each transform-skip block</a:t>
            </a:r>
          </a:p>
          <a:p>
            <a:pPr marL="742950" lvl="1" indent="-285750" defTabSz="871538" eaLnBrk="0" hangingPunct="0">
              <a:spcBef>
                <a:spcPct val="20000"/>
              </a:spcBef>
              <a:buClr>
                <a:srgbClr val="7F7F7F"/>
              </a:buClr>
              <a:buSzPct val="55000"/>
              <a:buFont typeface="Wingdings" pitchFamily="2" charset="2"/>
              <a:buChar char="n"/>
            </a:pPr>
            <a:r>
              <a:rPr lang="en-US" altLang="ko-KR" sz="2000">
                <a:latin typeface="Calibri" pitchFamily="34" charset="0"/>
                <a:ea typeface="굴림" pitchFamily="34" charset="-127"/>
              </a:rPr>
              <a:t>Signal rice-parameter from the given set {0, 2, 4}</a:t>
            </a:r>
          </a:p>
          <a:p>
            <a:pPr marL="742950" lvl="1" indent="-285750" defTabSz="871538" eaLnBrk="0" hangingPunct="0">
              <a:spcBef>
                <a:spcPct val="20000"/>
              </a:spcBef>
              <a:buClr>
                <a:srgbClr val="7F7F7F"/>
              </a:buClr>
              <a:buSzPct val="55000"/>
              <a:buFont typeface="Wingdings" pitchFamily="2" charset="2"/>
              <a:buChar char="n"/>
            </a:pPr>
            <a:r>
              <a:rPr lang="en-US" sz="2000">
                <a:latin typeface="Calibri" pitchFamily="34" charset="0"/>
              </a:rPr>
              <a:t>Remove rice-parameter update process</a:t>
            </a:r>
          </a:p>
          <a:p>
            <a:pPr marL="742950" lvl="1" indent="-285750" defTabSz="871538" eaLnBrk="0" hangingPunct="0">
              <a:spcBef>
                <a:spcPct val="20000"/>
              </a:spcBef>
              <a:buClr>
                <a:srgbClr val="7F7F7F"/>
              </a:buClr>
              <a:buSzPct val="55000"/>
              <a:buFont typeface="Wingdings" pitchFamily="2" charset="2"/>
              <a:buNone/>
            </a:pPr>
            <a:endParaRPr lang="en-US" sz="24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204788" y="0"/>
            <a:ext cx="8939212" cy="609600"/>
          </a:xfrm>
        </p:spPr>
        <p:txBody>
          <a:bodyPr/>
          <a:lstStyle/>
          <a:p>
            <a:pPr eaLnBrk="1" hangingPunct="1"/>
            <a:r>
              <a:rPr lang="en-US" altLang="ko-KR" smtClean="0">
                <a:ea typeface="굴림" pitchFamily="34" charset="-127"/>
              </a:rPr>
              <a:t>Results (Lossless)</a:t>
            </a:r>
          </a:p>
        </p:txBody>
      </p:sp>
      <p:sp>
        <p:nvSpPr>
          <p:cNvPr id="18434" name="Content Placeholder 1"/>
          <p:cNvSpPr>
            <a:spLocks noGrp="1"/>
          </p:cNvSpPr>
          <p:nvPr>
            <p:ph idx="1"/>
          </p:nvPr>
        </p:nvSpPr>
        <p:spPr>
          <a:xfrm>
            <a:off x="609600" y="819150"/>
            <a:ext cx="8153400" cy="685800"/>
          </a:xfrm>
        </p:spPr>
        <p:txBody>
          <a:bodyPr/>
          <a:lstStyle/>
          <a:p>
            <a:r>
              <a:rPr lang="en-US" sz="2000" smtClean="0"/>
              <a:t>Provide high coding performance for screen content where the optimal rice-parameter is found to be large</a:t>
            </a:r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0" y="1735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0" y="1735138"/>
            <a:ext cx="2422525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437" name="Rectangle 196"/>
          <p:cNvSpPr>
            <a:spLocks noChangeArrowheads="1"/>
          </p:cNvSpPr>
          <p:nvPr/>
        </p:nvSpPr>
        <p:spPr bwMode="auto">
          <a:xfrm>
            <a:off x="0" y="32194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pic>
        <p:nvPicPr>
          <p:cNvPr id="18438" name="Picture 197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733550"/>
            <a:ext cx="38100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mtClean="0">
                <a:ea typeface="굴림" pitchFamily="34" charset="-127"/>
              </a:rPr>
              <a:t>Results (Lossy)</a:t>
            </a:r>
          </a:p>
        </p:txBody>
      </p:sp>
      <p:sp>
        <p:nvSpPr>
          <p:cNvPr id="19458" name="Content Placeholder 1"/>
          <p:cNvSpPr>
            <a:spLocks noGrp="1"/>
          </p:cNvSpPr>
          <p:nvPr>
            <p:ph idx="4294967295"/>
          </p:nvPr>
        </p:nvSpPr>
        <p:spPr>
          <a:xfrm>
            <a:off x="457200" y="819150"/>
            <a:ext cx="8153400" cy="685800"/>
          </a:xfrm>
        </p:spPr>
        <p:txBody>
          <a:bodyPr/>
          <a:lstStyle/>
          <a:p>
            <a:r>
              <a:rPr lang="en-US" sz="2000" smtClean="0"/>
              <a:t>Provide high coding gain for high bitrates coding conditions such SHT, HT</a:t>
            </a:r>
          </a:p>
          <a:p>
            <a:r>
              <a:rPr lang="en-US" sz="2000" smtClean="0"/>
              <a:t>Slight coding loss has been observed at low bitrates coding such as MT</a:t>
            </a: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0" y="1735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0" y="1735138"/>
            <a:ext cx="2422525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0" y="32194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pic>
        <p:nvPicPr>
          <p:cNvPr id="19462" name="Picture 8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885950"/>
            <a:ext cx="72390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mtClean="0">
                <a:ea typeface="굴림" pitchFamily="34" charset="-127"/>
              </a:rPr>
              <a:t>Results (Lossy with a slice level flag)</a:t>
            </a:r>
          </a:p>
        </p:txBody>
      </p:sp>
      <p:sp>
        <p:nvSpPr>
          <p:cNvPr id="28675" name="Content Placeholder 1"/>
          <p:cNvSpPr>
            <a:spLocks noGrp="1"/>
          </p:cNvSpPr>
          <p:nvPr>
            <p:ph idx="4294967295"/>
          </p:nvPr>
        </p:nvSpPr>
        <p:spPr>
          <a:xfrm>
            <a:off x="381000" y="819150"/>
            <a:ext cx="8153400" cy="685800"/>
          </a:xfrm>
        </p:spPr>
        <p:txBody>
          <a:bodyPr/>
          <a:lstStyle/>
          <a:p>
            <a:r>
              <a:rPr lang="en-US" sz="2000" smtClean="0"/>
              <a:t>A Slice level flag is considered to control the usage of the rice-parameter signaling method </a:t>
            </a:r>
          </a:p>
          <a:p>
            <a:pPr marL="742950" lvl="1" indent="-285750"/>
            <a:r>
              <a:rPr lang="en-US" sz="1800" smtClean="0"/>
              <a:t>If the flag is set to one rice-parameter signaling method is used for TS blocks for the given slice. </a:t>
            </a:r>
          </a:p>
          <a:p>
            <a:pPr marL="742950" lvl="1" indent="-285750"/>
            <a:r>
              <a:rPr lang="en-US" sz="1800" smtClean="0"/>
              <a:t>Ex: The flag is set to one when slice QP &lt;32</a:t>
            </a:r>
          </a:p>
          <a:p>
            <a:endParaRPr lang="en-US" sz="2000" smtClean="0"/>
          </a:p>
          <a:p>
            <a:endParaRPr lang="en-US" sz="2000" smtClean="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1735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1735138"/>
            <a:ext cx="2422525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32194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pic>
        <p:nvPicPr>
          <p:cNvPr id="28681" name="Picture 9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495550"/>
            <a:ext cx="7258050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mtClean="0">
                <a:ea typeface="굴림" pitchFamily="34" charset="-127"/>
              </a:rPr>
              <a:t>Conclusions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82000" cy="16573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ko-KR" sz="1800" smtClean="0">
                <a:ea typeface="굴림" pitchFamily="34" charset="-127"/>
              </a:rPr>
              <a:t>Send rice-parameter for each transform-skip block</a:t>
            </a:r>
            <a:endParaRPr lang="en-CA" sz="1800" smtClean="0"/>
          </a:p>
          <a:p>
            <a:pPr eaLnBrk="1" hangingPunct="1">
              <a:lnSpc>
                <a:spcPct val="90000"/>
              </a:lnSpc>
            </a:pPr>
            <a:endParaRPr lang="en-CA" altLang="ko-KR" sz="1800" smtClean="0">
              <a:ea typeface="굴림" pitchFamily="34" charset="-127"/>
            </a:endParaRPr>
          </a:p>
          <a:p>
            <a:pPr eaLnBrk="1" hangingPunct="1">
              <a:lnSpc>
                <a:spcPct val="90000"/>
              </a:lnSpc>
            </a:pPr>
            <a:r>
              <a:rPr lang="en-CA" sz="1800" smtClean="0"/>
              <a:t>Simulations demonstrate that the proposed rice-parameter signaling method provides high coding efficiency for lossless and high bitrates coding.</a:t>
            </a:r>
            <a:endParaRPr lang="en-US" altLang="ko-KR" sz="1800" smtClean="0">
              <a:ea typeface="굴림" pitchFamily="34" charset="-127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ko-KR" sz="1800" smtClean="0">
              <a:ea typeface="굴림" pitchFamily="34" charset="-127"/>
            </a:endParaRPr>
          </a:p>
          <a:p>
            <a:pPr eaLnBrk="1" hangingPunct="1"/>
            <a:r>
              <a:rPr lang="en-CA" sz="1800" smtClean="0"/>
              <a:t>Remove the dependency from previous level information</a:t>
            </a:r>
            <a:endParaRPr lang="en-GB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19246</TotalTime>
  <Words>290</Words>
  <Application>Microsoft Office PowerPoint</Application>
  <PresentationFormat>On-screen Show (16:9)</PresentationFormat>
  <Paragraphs>48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Tahoma</vt:lpstr>
      <vt:lpstr>Arial</vt:lpstr>
      <vt:lpstr>Calibri</vt:lpstr>
      <vt:lpstr>Wingdings</vt:lpstr>
      <vt:lpstr>Verdana</vt:lpstr>
      <vt:lpstr>굴림</vt:lpstr>
      <vt:lpstr>CST July Monthly Dept Meeting 073008</vt:lpstr>
      <vt:lpstr>CST July Monthly Dept Meeting 073008</vt:lpstr>
      <vt:lpstr>CST July Monthly Dept Meeting 073008</vt:lpstr>
      <vt:lpstr>RCE2 Test A.1: Rice parameter signaling for transform-skip blocks </vt:lpstr>
      <vt:lpstr>Organization</vt:lpstr>
      <vt:lpstr>Motivation &amp; Problem statement</vt:lpstr>
      <vt:lpstr>Problem Statement</vt:lpstr>
      <vt:lpstr>Proposed Solution</vt:lpstr>
      <vt:lpstr>Results (Lossless)</vt:lpstr>
      <vt:lpstr>Results (Lossy)</vt:lpstr>
      <vt:lpstr>Results (Lossy with a slice level flag)</vt:lpstr>
      <vt:lpstr>Conclusions</vt:lpstr>
      <vt:lpstr>Slide 10</vt:lpstr>
    </vt:vector>
  </TitlesOfParts>
  <Company>Sharp Labs of America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kimse</cp:lastModifiedBy>
  <cp:revision>448</cp:revision>
  <cp:lastPrinted>2012-05-17T23:57:45Z</cp:lastPrinted>
  <dcterms:created xsi:type="dcterms:W3CDTF">2008-07-29T15:54:01Z</dcterms:created>
  <dcterms:modified xsi:type="dcterms:W3CDTF">2013-07-27T06:16:07Z</dcterms:modified>
</cp:coreProperties>
</file>