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8"/>
  </p:notesMasterIdLst>
  <p:handoutMasterIdLst>
    <p:handoutMasterId r:id="rId9"/>
  </p:handoutMasterIdLst>
  <p:sldIdLst>
    <p:sldId id="350" r:id="rId2"/>
    <p:sldId id="435" r:id="rId3"/>
    <p:sldId id="449" r:id="rId4"/>
    <p:sldId id="450" r:id="rId5"/>
    <p:sldId id="454" r:id="rId6"/>
    <p:sldId id="455" r:id="rId7"/>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69" d="100"/>
          <a:sy n="69" d="100"/>
        </p:scale>
        <p:origin x="-1186" y="-67"/>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wmf"/><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12.emf"/><Relationship Id="rId7" Type="http://schemas.openxmlformats.org/officeDocument/2006/relationships/image" Target="../media/image14.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3.emf"/><Relationship Id="rId11" Type="http://schemas.openxmlformats.org/officeDocument/2006/relationships/image" Target="../media/image11.emf"/><Relationship Id="rId5" Type="http://schemas.openxmlformats.org/officeDocument/2006/relationships/image" Target="../media/image9.wmf"/><Relationship Id="rId10" Type="http://schemas.openxmlformats.org/officeDocument/2006/relationships/oleObject" Target="../embeddings/oleObject3.bin"/><Relationship Id="rId4" Type="http://schemas.openxmlformats.org/officeDocument/2006/relationships/oleObject" Target="../embeddings/oleObject1.bin"/><Relationship Id="rId9" Type="http://schemas.openxmlformats.org/officeDocument/2006/relationships/image" Target="../media/image10.wmf"/></Relationships>
</file>

<file path=ppt/slides/_rels/slide3.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4.bin"/><Relationship Id="rId7" Type="http://schemas.openxmlformats.org/officeDocument/2006/relationships/oleObject" Target="../embeddings/oleObject5.bin"/><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14.emf"/><Relationship Id="rId5" Type="http://schemas.openxmlformats.org/officeDocument/2006/relationships/image" Target="../media/image13.emf"/><Relationship Id="rId10" Type="http://schemas.openxmlformats.org/officeDocument/2006/relationships/image" Target="../media/image16.wmf"/><Relationship Id="rId4" Type="http://schemas.openxmlformats.org/officeDocument/2006/relationships/image" Target="../media/image9.wmf"/><Relationship Id="rId9" Type="http://schemas.openxmlformats.org/officeDocument/2006/relationships/oleObject" Target="../embeddings/oleObject6.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399490" y="3806456"/>
            <a:ext cx="8744510" cy="1170099"/>
          </a:xfrm>
        </p:spPr>
        <p:txBody>
          <a:bodyPr/>
          <a:lstStyle/>
          <a:p>
            <a:r>
              <a:rPr lang="en-CA" b="1" dirty="0" smtClean="0"/>
              <a:t>Non-RCE1: </a:t>
            </a:r>
            <a:r>
              <a:rPr lang="en-CA" b="1" dirty="0"/>
              <a:t>Inter Color Component Residual </a:t>
            </a:r>
            <a:r>
              <a:rPr lang="en-CA" b="1" dirty="0" smtClean="0"/>
              <a:t>Prediction</a:t>
            </a:r>
            <a:r>
              <a:rPr lang="en-CA" b="1" dirty="0"/>
              <a:t> </a:t>
            </a:r>
            <a:r>
              <a:rPr lang="en-US" b="1" dirty="0" smtClean="0"/>
              <a:t>(JCTVC-N0266)</a:t>
            </a:r>
            <a:endParaRPr lang="en-US" dirty="0"/>
          </a:p>
        </p:txBody>
      </p:sp>
      <p:sp>
        <p:nvSpPr>
          <p:cNvPr id="20" name="Subtitle 19"/>
          <p:cNvSpPr>
            <a:spLocks noGrp="1"/>
          </p:cNvSpPr>
          <p:nvPr>
            <p:ph type="subTitle" idx="1"/>
          </p:nvPr>
        </p:nvSpPr>
        <p:spPr>
          <a:xfrm>
            <a:off x="1200648" y="5085081"/>
            <a:ext cx="7625300" cy="616472"/>
          </a:xfrm>
        </p:spPr>
        <p:txBody>
          <a:bodyPr/>
          <a:lstStyle/>
          <a:p>
            <a:pPr algn="r"/>
            <a:r>
              <a:rPr lang="en-US" dirty="0" smtClean="0"/>
              <a:t>Wei Pu, </a:t>
            </a:r>
            <a:r>
              <a:rPr lang="en-US" b="1" dirty="0" smtClean="0"/>
              <a:t>Woo-Shik Kim</a:t>
            </a:r>
            <a:r>
              <a:rPr lang="en-US" dirty="0" smtClean="0"/>
              <a:t>, Jianle Chen, Liwei Guo, Joel, Sole, Marta Karczewicz</a:t>
            </a:r>
          </a:p>
          <a:p>
            <a:pPr algn="r"/>
            <a:endParaRPr lang="en-US" sz="1200" dirty="0"/>
          </a:p>
        </p:txBody>
      </p:sp>
      <p:graphicFrame>
        <p:nvGraphicFramePr>
          <p:cNvPr id="3" name="Table 2"/>
          <p:cNvGraphicFramePr>
            <a:graphicFrameLocks noGrp="1"/>
          </p:cNvGraphicFramePr>
          <p:nvPr/>
        </p:nvGraphicFramePr>
        <p:xfrm>
          <a:off x="1423988" y="3465957"/>
          <a:ext cx="6191250" cy="192786"/>
        </p:xfrm>
        <a:graphic>
          <a:graphicData uri="http://schemas.openxmlformats.org/drawingml/2006/table">
            <a:tbl>
              <a:tblPr>
                <a:tableStyleId>{5C22544A-7EE6-4342-B048-85BDC9FD1C3A}</a:tableStyleId>
              </a:tblPr>
              <a:tblGrid>
                <a:gridCol w="6191250"/>
              </a:tblGrid>
              <a:tr h="0">
                <a:tc>
                  <a:txBody>
                    <a:bodyPr/>
                    <a:lstStyle/>
                    <a:p>
                      <a:pPr marL="0" marR="0" hangingPunct="0">
                        <a:lnSpc>
                          <a:spcPct val="115000"/>
                        </a:lnSpc>
                        <a:spcBef>
                          <a:spcPts val="300"/>
                        </a:spcBef>
                        <a:spcAft>
                          <a:spcPts val="300"/>
                        </a:spcAft>
                        <a:tabLst>
                          <a:tab pos="228600" algn="l"/>
                          <a:tab pos="457200" algn="l"/>
                          <a:tab pos="685800" algn="l"/>
                          <a:tab pos="914400" algn="l"/>
                        </a:tabLst>
                      </a:pPr>
                      <a:endParaRPr lang="en-US" sz="1100" dirty="0">
                        <a:effectLst/>
                        <a:latin typeface="Times New Roman"/>
                        <a:ea typeface="SimSun"/>
                        <a:cs typeface="Times New Roman"/>
                      </a:endParaRPr>
                    </a:p>
                  </a:txBody>
                  <a:tcPr marL="68580" marR="68580" marT="0" marB="0"/>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175" indent="-173038">
              <a:lnSpc>
                <a:spcPct val="95000"/>
              </a:lnSpc>
              <a:spcBef>
                <a:spcPct val="35000"/>
              </a:spcBef>
            </a:pPr>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In JCTVC-M0230 (RCE1 Test 3), for each TU</a:t>
            </a:r>
          </a:p>
          <a:p>
            <a:pPr lvl="1"/>
            <a:endParaRPr lang="en-US" dirty="0" smtClean="0"/>
          </a:p>
          <a:p>
            <a:pPr lvl="1"/>
            <a:endParaRPr lang="en-US" dirty="0"/>
          </a:p>
          <a:p>
            <a:pPr lvl="1"/>
            <a:endParaRPr lang="en-US" dirty="0" smtClean="0"/>
          </a:p>
          <a:p>
            <a:pPr lvl="1"/>
            <a:endParaRPr lang="en-US" dirty="0"/>
          </a:p>
          <a:p>
            <a:pPr lvl="1"/>
            <a:r>
              <a:rPr lang="en-US" dirty="0" smtClean="0"/>
              <a:t>                 :  Chroma reconstructed residual signal</a:t>
            </a:r>
          </a:p>
          <a:p>
            <a:pPr lvl="1"/>
            <a:r>
              <a:rPr lang="en-US" dirty="0" smtClean="0"/>
              <a:t>                 :  Decoded chroma signal from the bit-stream</a:t>
            </a:r>
          </a:p>
          <a:p>
            <a:pPr lvl="1"/>
            <a:r>
              <a:rPr lang="en-US" dirty="0"/>
              <a:t> </a:t>
            </a:r>
            <a:r>
              <a:rPr lang="en-US" dirty="0" smtClean="0"/>
              <a:t>                :  Reconstructed luma residual signal</a:t>
            </a:r>
          </a:p>
          <a:p>
            <a:pPr lvl="1"/>
            <a:endParaRPr lang="en-US" dirty="0" smtClean="0"/>
          </a:p>
          <a:p>
            <a:pPr lvl="1"/>
            <a:r>
              <a:rPr lang="en-US" dirty="0" smtClean="0"/>
              <a:t>                    , skip luma prediction when      </a:t>
            </a:r>
          </a:p>
          <a:p>
            <a:r>
              <a:rPr lang="en-US" dirty="0" smtClean="0"/>
              <a:t>No need for parameter derivation at the </a:t>
            </a:r>
            <a:r>
              <a:rPr lang="en-US" smtClean="0"/>
              <a:t>decoder side</a:t>
            </a:r>
          </a:p>
          <a:p>
            <a:r>
              <a:rPr lang="en-US" dirty="0" smtClean="0"/>
              <a:t>Problem </a:t>
            </a:r>
            <a:r>
              <a:rPr lang="en-US" dirty="0" smtClean="0"/>
              <a:t>is no gain in YUV due to the range of scale factor, which is always positive</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7619" y="1375617"/>
            <a:ext cx="4015616" cy="111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782457274"/>
              </p:ext>
            </p:extLst>
          </p:nvPr>
        </p:nvGraphicFramePr>
        <p:xfrm>
          <a:off x="809830" y="2700763"/>
          <a:ext cx="789224" cy="387349"/>
        </p:xfrm>
        <a:graphic>
          <a:graphicData uri="http://schemas.openxmlformats.org/presentationml/2006/ole">
            <mc:AlternateContent xmlns:mc="http://schemas.openxmlformats.org/markup-compatibility/2006">
              <mc:Choice xmlns:v="urn:schemas-microsoft-com:vml" Requires="v">
                <p:oleObj spid="_x0000_s1090" name="Equation" r:id="rId4" imgW="482400" imgH="228600" progId="Equation.3">
                  <p:embed/>
                </p:oleObj>
              </mc:Choice>
              <mc:Fallback>
                <p:oleObj name="Equation" r:id="rId4" imgW="482400" imgH="228600" progId="Equation.3">
                  <p:embed/>
                  <p:pic>
                    <p:nvPicPr>
                      <p:cNvPr id="0" name="Object 3"/>
                      <p:cNvPicPr>
                        <a:picLocks noChangeAspect="1" noChangeArrowheads="1"/>
                      </p:cNvPicPr>
                      <p:nvPr/>
                    </p:nvPicPr>
                    <p:blipFill>
                      <a:blip r:embed="rId5"/>
                      <a:srcRect/>
                      <a:stretch>
                        <a:fillRect/>
                      </a:stretch>
                    </p:blipFill>
                    <p:spPr bwMode="auto">
                      <a:xfrm>
                        <a:off x="809830" y="2700763"/>
                        <a:ext cx="789224" cy="387349"/>
                      </a:xfrm>
                      <a:prstGeom prst="rect">
                        <a:avLst/>
                      </a:prstGeom>
                      <a:noFill/>
                    </p:spPr>
                  </p:pic>
                </p:oleObj>
              </mc:Fallback>
            </mc:AlternateContent>
          </a:graphicData>
        </a:graphic>
      </p:graphicFrame>
      <p:pic>
        <p:nvPicPr>
          <p:cNvPr id="102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9831" y="3088112"/>
            <a:ext cx="748626" cy="37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4145" y="3416520"/>
            <a:ext cx="799998" cy="39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01786061"/>
              </p:ext>
            </p:extLst>
          </p:nvPr>
        </p:nvGraphicFramePr>
        <p:xfrm>
          <a:off x="754145" y="4166482"/>
          <a:ext cx="1247316" cy="326003"/>
        </p:xfrm>
        <a:graphic>
          <a:graphicData uri="http://schemas.openxmlformats.org/presentationml/2006/ole">
            <mc:AlternateContent xmlns:mc="http://schemas.openxmlformats.org/markup-compatibility/2006">
              <mc:Choice xmlns:v="urn:schemas-microsoft-com:vml" Requires="v">
                <p:oleObj spid="_x0000_s1091" name="Equation" r:id="rId8" imgW="837836" imgH="215806" progId="Equation.3">
                  <p:embed/>
                </p:oleObj>
              </mc:Choice>
              <mc:Fallback>
                <p:oleObj name="Equation" r:id="rId8" imgW="837836" imgH="215806"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4145" y="4166482"/>
                        <a:ext cx="1247316" cy="326003"/>
                      </a:xfrm>
                      <a:prstGeom prst="rect">
                        <a:avLst/>
                      </a:prstGeom>
                      <a:noFill/>
                    </p:spPr>
                  </p:pic>
                </p:oleObj>
              </mc:Fallback>
            </mc:AlternateContent>
          </a:graphicData>
        </a:graphic>
      </p:graphicFrame>
      <p:sp>
        <p:nvSpPr>
          <p:cNvPr id="8"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32744627"/>
              </p:ext>
            </p:extLst>
          </p:nvPr>
        </p:nvGraphicFramePr>
        <p:xfrm>
          <a:off x="4794637" y="4166482"/>
          <a:ext cx="628152" cy="330606"/>
        </p:xfrm>
        <a:graphic>
          <a:graphicData uri="http://schemas.openxmlformats.org/presentationml/2006/ole">
            <mc:AlternateContent xmlns:mc="http://schemas.openxmlformats.org/markup-compatibility/2006">
              <mc:Choice xmlns:v="urn:schemas-microsoft-com:vml" Requires="v">
                <p:oleObj spid="_x0000_s1092" name="Equation" r:id="rId10" imgW="347400" imgH="182520" progId="Equation.3">
                  <p:embed/>
                </p:oleObj>
              </mc:Choice>
              <mc:Fallback>
                <p:oleObj name="Equation" r:id="rId10" imgW="347400" imgH="182520" progId="Equation.3">
                  <p:embed/>
                  <p:pic>
                    <p:nvPicPr>
                      <p:cNvPr id="0" name="Object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94637" y="4166482"/>
                        <a:ext cx="628152" cy="330606"/>
                      </a:xfrm>
                      <a:prstGeom prst="rect">
                        <a:avLst/>
                      </a:prstGeom>
                      <a:noFill/>
                    </p:spPr>
                  </p:pic>
                </p:oleObj>
              </mc:Fallback>
            </mc:AlternateContent>
          </a:graphicData>
        </a:graphic>
      </p:graphicFrame>
    </p:spTree>
    <p:extLst>
      <p:ext uri="{BB962C8B-B14F-4D97-AF65-F5344CB8AC3E}">
        <p14:creationId xmlns:p14="http://schemas.microsoft.com/office/powerpoint/2010/main" val="19561577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175" indent="-173038">
              <a:lnSpc>
                <a:spcPct val="95000"/>
              </a:lnSpc>
              <a:spcBef>
                <a:spcPct val="35000"/>
              </a:spcBef>
            </a:pPr>
            <a:r>
              <a:rPr lang="en-US" dirty="0"/>
              <a:t>Technical Description</a:t>
            </a:r>
          </a:p>
        </p:txBody>
      </p:sp>
      <p:sp>
        <p:nvSpPr>
          <p:cNvPr id="3" name="Content Placeholder 2"/>
          <p:cNvSpPr>
            <a:spLocks noGrp="1"/>
          </p:cNvSpPr>
          <p:nvPr>
            <p:ph idx="1"/>
          </p:nvPr>
        </p:nvSpPr>
        <p:spPr/>
        <p:txBody>
          <a:bodyPr/>
          <a:lstStyle/>
          <a:p>
            <a:r>
              <a:rPr lang="en-US" dirty="0"/>
              <a:t>Inter Color Component Residual </a:t>
            </a:r>
            <a:r>
              <a:rPr lang="en-US" dirty="0" smtClean="0"/>
              <a:t>Prediction: In this proposal, for each TU</a:t>
            </a:r>
          </a:p>
          <a:p>
            <a:pPr lvl="1"/>
            <a:endParaRPr lang="en-US" dirty="0" smtClean="0"/>
          </a:p>
          <a:p>
            <a:pPr lvl="1"/>
            <a:endParaRPr lang="en-US" dirty="0"/>
          </a:p>
          <a:p>
            <a:pPr lvl="1"/>
            <a:endParaRPr lang="en-US" dirty="0" smtClean="0"/>
          </a:p>
          <a:p>
            <a:pPr lvl="1"/>
            <a:endParaRPr lang="en-US" dirty="0"/>
          </a:p>
          <a:p>
            <a:pPr lvl="1"/>
            <a:r>
              <a:rPr lang="en-US" dirty="0" smtClean="0"/>
              <a:t>                 :  Chroma </a:t>
            </a:r>
            <a:r>
              <a:rPr lang="en-US" dirty="0"/>
              <a:t>reconstructed residual signal</a:t>
            </a:r>
          </a:p>
          <a:p>
            <a:pPr lvl="1"/>
            <a:r>
              <a:rPr lang="en-US" dirty="0"/>
              <a:t>                 :  Decoded chroma signal from the bit-stream</a:t>
            </a:r>
          </a:p>
          <a:p>
            <a:pPr lvl="1"/>
            <a:r>
              <a:rPr lang="en-US" dirty="0"/>
              <a:t>                 :  Reconstructed luma residual signal</a:t>
            </a:r>
          </a:p>
          <a:p>
            <a:pPr lvl="1"/>
            <a:endParaRPr lang="en-US" dirty="0" smtClean="0"/>
          </a:p>
          <a:p>
            <a:pPr lvl="1"/>
            <a:endParaRPr lang="en-US" dirty="0" smtClean="0"/>
          </a:p>
          <a:p>
            <a:pPr lvl="1"/>
            <a:r>
              <a:rPr lang="en-US" dirty="0" smtClean="0"/>
              <a:t> </a:t>
            </a:r>
            <a:endParaRPr lang="en-US" dirty="0"/>
          </a:p>
          <a:p>
            <a:endParaRPr lang="en-US" dirty="0" smtClean="0"/>
          </a:p>
          <a:p>
            <a:r>
              <a:rPr lang="en-US" dirty="0" smtClean="0"/>
              <a:t>Works for RGB, YUV 4:4:4, and YUV 4:2:2</a:t>
            </a:r>
          </a:p>
          <a:p>
            <a:pPr lvl="1"/>
            <a:endParaRPr lang="en-US" dirty="0"/>
          </a:p>
          <a:p>
            <a:pPr lvl="1"/>
            <a:endParaRPr lang="en-US" dirty="0" smtClean="0"/>
          </a:p>
          <a:p>
            <a:pPr lvl="1"/>
            <a:endParaRPr lang="en-US" dirty="0" smtClean="0"/>
          </a:p>
          <a:p>
            <a:pPr lvl="1"/>
            <a:endParaRPr lang="en-US" dirty="0" smtClean="0"/>
          </a:p>
          <a:p>
            <a:pPr lvl="1"/>
            <a:endParaRPr lang="en-US" dirty="0"/>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241278505"/>
              </p:ext>
            </p:extLst>
          </p:nvPr>
        </p:nvGraphicFramePr>
        <p:xfrm>
          <a:off x="809830" y="2700763"/>
          <a:ext cx="789224" cy="387349"/>
        </p:xfrm>
        <a:graphic>
          <a:graphicData uri="http://schemas.openxmlformats.org/presentationml/2006/ole">
            <mc:AlternateContent xmlns:mc="http://schemas.openxmlformats.org/markup-compatibility/2006">
              <mc:Choice xmlns:v="urn:schemas-microsoft-com:vml" Requires="v">
                <p:oleObj spid="_x0000_s2106" name="Equation" r:id="rId3" imgW="482400" imgH="228600" progId="Equation.3">
                  <p:embed/>
                </p:oleObj>
              </mc:Choice>
              <mc:Fallback>
                <p:oleObj name="Equation" r:id="rId3" imgW="482400" imgH="228600" progId="Equation.3">
                  <p:embed/>
                  <p:pic>
                    <p:nvPicPr>
                      <p:cNvPr id="0" name=""/>
                      <p:cNvPicPr>
                        <a:picLocks noChangeAspect="1" noChangeArrowheads="1"/>
                      </p:cNvPicPr>
                      <p:nvPr/>
                    </p:nvPicPr>
                    <p:blipFill>
                      <a:blip r:embed="rId4"/>
                      <a:srcRect/>
                      <a:stretch>
                        <a:fillRect/>
                      </a:stretch>
                    </p:blipFill>
                    <p:spPr bwMode="auto">
                      <a:xfrm>
                        <a:off x="809830" y="2700763"/>
                        <a:ext cx="789224" cy="387349"/>
                      </a:xfrm>
                      <a:prstGeom prst="rect">
                        <a:avLst/>
                      </a:prstGeom>
                      <a:noFill/>
                    </p:spPr>
                  </p:pic>
                </p:oleObj>
              </mc:Fallback>
            </mc:AlternateContent>
          </a:graphicData>
        </a:graphic>
      </p:graphicFrame>
      <p:pic>
        <p:nvPicPr>
          <p:cNvPr id="102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9831" y="3088112"/>
            <a:ext cx="748626" cy="37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4145" y="3416520"/>
            <a:ext cx="799998" cy="392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307816318"/>
              </p:ext>
            </p:extLst>
          </p:nvPr>
        </p:nvGraphicFramePr>
        <p:xfrm>
          <a:off x="1550512" y="1622060"/>
          <a:ext cx="5646420" cy="548640"/>
        </p:xfrm>
        <a:graphic>
          <a:graphicData uri="http://schemas.openxmlformats.org/presentationml/2006/ole">
            <mc:AlternateContent xmlns:mc="http://schemas.openxmlformats.org/markup-compatibility/2006">
              <mc:Choice xmlns:v="urn:schemas-microsoft-com:vml" Requires="v">
                <p:oleObj spid="_x0000_s2107" name="Equation" r:id="rId7" imgW="2349500" imgH="228600" progId="Equation.3">
                  <p:embed/>
                </p:oleObj>
              </mc:Choice>
              <mc:Fallback>
                <p:oleObj name="Equation" r:id="rId7" imgW="2349500" imgH="2286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50512" y="1622060"/>
                        <a:ext cx="5646420" cy="548640"/>
                      </a:xfrm>
                      <a:prstGeom prst="rect">
                        <a:avLst/>
                      </a:prstGeom>
                      <a:noFill/>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463250434"/>
              </p:ext>
            </p:extLst>
          </p:nvPr>
        </p:nvGraphicFramePr>
        <p:xfrm>
          <a:off x="793929" y="4466039"/>
          <a:ext cx="4215238" cy="447869"/>
        </p:xfrm>
        <a:graphic>
          <a:graphicData uri="http://schemas.openxmlformats.org/presentationml/2006/ole">
            <mc:AlternateContent xmlns:mc="http://schemas.openxmlformats.org/markup-compatibility/2006">
              <mc:Choice xmlns:v="urn:schemas-microsoft-com:vml" Requires="v">
                <p:oleObj spid="_x0000_s2108" name="Equation" r:id="rId9" imgW="2031840" imgH="215640" progId="Equation.3">
                  <p:embed/>
                </p:oleObj>
              </mc:Choice>
              <mc:Fallback>
                <p:oleObj name="Equation" r:id="rId9" imgW="2031840" imgH="215640" progId="Equation.3">
                  <p:embed/>
                  <p:pic>
                    <p:nvPicPr>
                      <p:cNvPr id="0" name=""/>
                      <p:cNvPicPr/>
                      <p:nvPr/>
                    </p:nvPicPr>
                    <p:blipFill>
                      <a:blip r:embed="rId10"/>
                      <a:stretch>
                        <a:fillRect/>
                      </a:stretch>
                    </p:blipFill>
                    <p:spPr>
                      <a:xfrm>
                        <a:off x="793929" y="4466039"/>
                        <a:ext cx="4215238" cy="447869"/>
                      </a:xfrm>
                      <a:prstGeom prst="rect">
                        <a:avLst/>
                      </a:prstGeom>
                    </p:spPr>
                  </p:pic>
                </p:oleObj>
              </mc:Fallback>
            </mc:AlternateContent>
          </a:graphicData>
        </a:graphic>
      </p:graphicFrame>
    </p:spTree>
    <p:extLst>
      <p:ext uri="{BB962C8B-B14F-4D97-AF65-F5344CB8AC3E}">
        <p14:creationId xmlns:p14="http://schemas.microsoft.com/office/powerpoint/2010/main" val="4268947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Description</a:t>
            </a:r>
          </a:p>
        </p:txBody>
      </p:sp>
      <p:sp>
        <p:nvSpPr>
          <p:cNvPr id="3" name="Content Placeholder 2"/>
          <p:cNvSpPr>
            <a:spLocks noGrp="1"/>
          </p:cNvSpPr>
          <p:nvPr>
            <p:ph idx="1"/>
          </p:nvPr>
        </p:nvSpPr>
        <p:spPr/>
        <p:txBody>
          <a:bodyPr/>
          <a:lstStyle/>
          <a:p>
            <a:r>
              <a:rPr lang="en-US" dirty="0" smtClean="0"/>
              <a:t>Parameter coding for each TU</a:t>
            </a:r>
          </a:p>
          <a:p>
            <a:pPr lvl="1"/>
            <a:r>
              <a:rPr lang="en-US" dirty="0" smtClean="0"/>
              <a:t>On/off flag</a:t>
            </a:r>
          </a:p>
          <a:p>
            <a:pPr lvl="1"/>
            <a:r>
              <a:rPr lang="en-US" dirty="0" smtClean="0"/>
              <a:t>Alpha sign flag</a:t>
            </a:r>
          </a:p>
          <a:p>
            <a:pPr lvl="1"/>
            <a:r>
              <a:rPr lang="en-US" dirty="0" smtClean="0"/>
              <a:t>Absolute value of alpha is coded using TU</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Complexity</a:t>
            </a:r>
          </a:p>
          <a:p>
            <a:pPr lvl="1"/>
            <a:r>
              <a:rPr lang="en-US" dirty="0" smtClean="0"/>
              <a:t>In case of intra, only applied for DM chroma mode</a:t>
            </a:r>
          </a:p>
          <a:p>
            <a:pPr lvl="1"/>
            <a:r>
              <a:rPr lang="en-US" dirty="0" smtClean="0"/>
              <a:t>RDO for on and off cases at the encoder side</a:t>
            </a:r>
          </a:p>
          <a:p>
            <a:pPr lvl="1"/>
            <a:r>
              <a:rPr lang="en-US" dirty="0" smtClean="0"/>
              <a:t>No need for parameter derivation at the decoder side</a:t>
            </a:r>
          </a:p>
        </p:txBody>
      </p:sp>
      <p:graphicFrame>
        <p:nvGraphicFramePr>
          <p:cNvPr id="8" name="Table 7"/>
          <p:cNvGraphicFramePr>
            <a:graphicFrameLocks noGrp="1"/>
          </p:cNvGraphicFramePr>
          <p:nvPr>
            <p:extLst>
              <p:ext uri="{D42A27DB-BD31-4B8C-83A1-F6EECF244321}">
                <p14:modId xmlns:p14="http://schemas.microsoft.com/office/powerpoint/2010/main" val="808093590"/>
              </p:ext>
            </p:extLst>
          </p:nvPr>
        </p:nvGraphicFramePr>
        <p:xfrm>
          <a:off x="696459" y="2466110"/>
          <a:ext cx="5072931" cy="1940635"/>
        </p:xfrm>
        <a:graphic>
          <a:graphicData uri="http://schemas.openxmlformats.org/drawingml/2006/table">
            <a:tbl>
              <a:tblPr firstRow="1" firstCol="1" bandRow="1">
                <a:tableStyleId>{5C22544A-7EE6-4342-B048-85BDC9FD1C3A}</a:tableStyleId>
              </a:tblPr>
              <a:tblGrid>
                <a:gridCol w="2921049"/>
                <a:gridCol w="2151882"/>
              </a:tblGrid>
              <a:tr h="388127">
                <a:tc>
                  <a:txBody>
                    <a:bodyPr/>
                    <a:lstStyle/>
                    <a:p>
                      <a:pPr marL="0" marR="0" algn="ctr" hangingPunct="0">
                        <a:spcBef>
                          <a:spcPts val="0"/>
                        </a:spcBef>
                        <a:spcAft>
                          <a:spcPts val="0"/>
                        </a:spcAft>
                        <a:tabLst>
                          <a:tab pos="228600" algn="l"/>
                          <a:tab pos="457200" algn="l"/>
                          <a:tab pos="685800" algn="l"/>
                          <a:tab pos="914400" algn="l"/>
                        </a:tabLst>
                      </a:pPr>
                      <a:r>
                        <a:rPr lang="en-US" sz="1600" dirty="0" smtClean="0">
                          <a:effectLst/>
                        </a:rPr>
                        <a:t>|</a:t>
                      </a:r>
                      <a:r>
                        <a:rPr lang="el-GR" sz="1600" dirty="0" smtClean="0">
                          <a:effectLst/>
                        </a:rPr>
                        <a:t>α</a:t>
                      </a:r>
                      <a:r>
                        <a:rPr lang="en-US" sz="1600" dirty="0" smtClean="0">
                          <a:effectLst/>
                        </a:rPr>
                        <a:t>|</a:t>
                      </a:r>
                      <a:endParaRPr lang="en-US" sz="2000" dirty="0">
                        <a:effectLst/>
                        <a:latin typeface="Times New Roman"/>
                        <a:ea typeface="Malgun Gothic"/>
                      </a:endParaRPr>
                    </a:p>
                  </a:txBody>
                  <a:tcPr marL="68580" marR="68580" marT="0" marB="0" anchor="ctr"/>
                </a:tc>
                <a:tc>
                  <a:txBody>
                    <a:bodyPr/>
                    <a:lstStyle/>
                    <a:p>
                      <a:pPr marL="0" marR="0" algn="ctr" hangingPunct="0">
                        <a:spcBef>
                          <a:spcPts val="0"/>
                        </a:spcBef>
                        <a:spcAft>
                          <a:spcPts val="0"/>
                        </a:spcAft>
                        <a:tabLst>
                          <a:tab pos="228600" algn="l"/>
                          <a:tab pos="457200" algn="l"/>
                          <a:tab pos="685800" algn="l"/>
                          <a:tab pos="914400" algn="l"/>
                        </a:tabLst>
                      </a:pPr>
                      <a:r>
                        <a:rPr lang="en-US" sz="1600" dirty="0" err="1" smtClean="0">
                          <a:effectLst/>
                        </a:rPr>
                        <a:t>idx</a:t>
                      </a:r>
                      <a:endParaRPr lang="en-US" sz="2000" dirty="0">
                        <a:effectLst/>
                        <a:latin typeface="Times New Roman"/>
                        <a:ea typeface="Malgun Gothic"/>
                      </a:endParaRPr>
                    </a:p>
                  </a:txBody>
                  <a:tcPr marL="68580" marR="68580" marT="0" marB="0" anchor="ctr"/>
                </a:tc>
              </a:tr>
              <a:tr h="388127">
                <a:tc>
                  <a:txBody>
                    <a:bodyPr/>
                    <a:lstStyle/>
                    <a:p>
                      <a:pPr marL="0" marR="0" algn="ctr" hangingPunct="0">
                        <a:spcBef>
                          <a:spcPts val="0"/>
                        </a:spcBef>
                        <a:spcAft>
                          <a:spcPts val="0"/>
                        </a:spcAft>
                        <a:tabLst>
                          <a:tab pos="228600" algn="l"/>
                          <a:tab pos="457200" algn="l"/>
                          <a:tab pos="685800" algn="l"/>
                          <a:tab pos="914400" algn="l"/>
                        </a:tabLst>
                      </a:pPr>
                      <a:r>
                        <a:rPr lang="en-US" sz="1600" dirty="0" smtClean="0">
                          <a:effectLst/>
                        </a:rPr>
                        <a:t>1</a:t>
                      </a:r>
                      <a:endParaRPr lang="en-US" sz="2000" dirty="0">
                        <a:effectLst/>
                        <a:latin typeface="Times New Roman"/>
                        <a:ea typeface="Malgun Gothic"/>
                      </a:endParaRPr>
                    </a:p>
                  </a:txBody>
                  <a:tcPr marL="68580" marR="68580" marT="0" marB="0" anchor="ctr"/>
                </a:tc>
                <a:tc>
                  <a:txBody>
                    <a:bodyPr/>
                    <a:lstStyle/>
                    <a:p>
                      <a:pPr marL="0" marR="0" algn="ctr" hangingPunct="0">
                        <a:spcBef>
                          <a:spcPts val="0"/>
                        </a:spcBef>
                        <a:spcAft>
                          <a:spcPts val="0"/>
                        </a:spcAft>
                        <a:tabLst>
                          <a:tab pos="228600" algn="l"/>
                          <a:tab pos="457200" algn="l"/>
                          <a:tab pos="685800" algn="l"/>
                          <a:tab pos="914400" algn="l"/>
                        </a:tabLst>
                      </a:pPr>
                      <a:r>
                        <a:rPr lang="en-US" sz="1600" dirty="0">
                          <a:effectLst/>
                          <a:latin typeface="+mn-lt"/>
                          <a:ea typeface="+mn-ea"/>
                        </a:rPr>
                        <a:t>0</a:t>
                      </a:r>
                      <a:endParaRPr lang="en-US" sz="2000" dirty="0">
                        <a:effectLst/>
                        <a:latin typeface="Times New Roman"/>
                        <a:ea typeface="Malgun Gothic"/>
                      </a:endParaRPr>
                    </a:p>
                  </a:txBody>
                  <a:tcPr marL="68580" marR="68580" marT="0" marB="0" anchor="ctr"/>
                </a:tc>
              </a:tr>
              <a:tr h="388127">
                <a:tc>
                  <a:txBody>
                    <a:bodyPr/>
                    <a:lstStyle/>
                    <a:p>
                      <a:pPr marL="0" marR="0" algn="ctr" hangingPunct="0">
                        <a:spcBef>
                          <a:spcPts val="0"/>
                        </a:spcBef>
                        <a:spcAft>
                          <a:spcPts val="0"/>
                        </a:spcAft>
                        <a:tabLst>
                          <a:tab pos="228600" algn="l"/>
                          <a:tab pos="457200" algn="l"/>
                          <a:tab pos="685800" algn="l"/>
                          <a:tab pos="914400" algn="l"/>
                        </a:tabLst>
                      </a:pPr>
                      <a:r>
                        <a:rPr lang="en-US" sz="1600" dirty="0" smtClean="0">
                          <a:effectLst/>
                          <a:latin typeface="+mn-lt"/>
                          <a:ea typeface="+mn-ea"/>
                        </a:rPr>
                        <a:t>2</a:t>
                      </a:r>
                      <a:endParaRPr lang="en-US" sz="2000" dirty="0">
                        <a:effectLst/>
                        <a:latin typeface="Times New Roman"/>
                        <a:ea typeface="Malgun Gothic"/>
                      </a:endParaRPr>
                    </a:p>
                  </a:txBody>
                  <a:tcPr marL="68580" marR="68580" marT="0" marB="0" anchor="ctr"/>
                </a:tc>
                <a:tc>
                  <a:txBody>
                    <a:bodyPr/>
                    <a:lstStyle/>
                    <a:p>
                      <a:pPr marL="0" marR="0" algn="ctr" hangingPunct="0">
                        <a:spcBef>
                          <a:spcPts val="0"/>
                        </a:spcBef>
                        <a:spcAft>
                          <a:spcPts val="0"/>
                        </a:spcAft>
                        <a:tabLst>
                          <a:tab pos="228600" algn="l"/>
                          <a:tab pos="457200" algn="l"/>
                          <a:tab pos="685800" algn="l"/>
                          <a:tab pos="914400" algn="l"/>
                        </a:tabLst>
                      </a:pPr>
                      <a:r>
                        <a:rPr lang="en-US" sz="1600" dirty="0">
                          <a:effectLst/>
                          <a:latin typeface="+mn-lt"/>
                          <a:ea typeface="+mn-ea"/>
                        </a:rPr>
                        <a:t>1</a:t>
                      </a:r>
                      <a:endParaRPr lang="en-US" sz="2000" dirty="0">
                        <a:effectLst/>
                        <a:latin typeface="Times New Roman"/>
                        <a:ea typeface="Malgun Gothic"/>
                      </a:endParaRPr>
                    </a:p>
                  </a:txBody>
                  <a:tcPr marL="68580" marR="68580" marT="0" marB="0" anchor="ctr"/>
                </a:tc>
              </a:tr>
              <a:tr h="388127">
                <a:tc>
                  <a:txBody>
                    <a:bodyPr/>
                    <a:lstStyle/>
                    <a:p>
                      <a:pPr marL="0" marR="0" algn="ctr" hangingPunct="0">
                        <a:spcBef>
                          <a:spcPts val="0"/>
                        </a:spcBef>
                        <a:spcAft>
                          <a:spcPts val="0"/>
                        </a:spcAft>
                        <a:tabLst>
                          <a:tab pos="228600" algn="l"/>
                          <a:tab pos="457200" algn="l"/>
                          <a:tab pos="685800" algn="l"/>
                          <a:tab pos="914400" algn="l"/>
                        </a:tabLst>
                      </a:pPr>
                      <a:r>
                        <a:rPr lang="en-US" sz="1600" dirty="0" smtClean="0">
                          <a:effectLst/>
                          <a:latin typeface="+mn-lt"/>
                          <a:ea typeface="+mn-ea"/>
                        </a:rPr>
                        <a:t>4</a:t>
                      </a:r>
                      <a:endParaRPr lang="en-US" sz="2000" dirty="0">
                        <a:effectLst/>
                        <a:latin typeface="Times New Roman"/>
                        <a:ea typeface="Malgun Gothic"/>
                      </a:endParaRPr>
                    </a:p>
                  </a:txBody>
                  <a:tcPr marL="68580" marR="68580" marT="0" marB="0" anchor="ctr"/>
                </a:tc>
                <a:tc>
                  <a:txBody>
                    <a:bodyPr/>
                    <a:lstStyle/>
                    <a:p>
                      <a:pPr marL="0" marR="0" algn="ctr" hangingPunct="0">
                        <a:spcBef>
                          <a:spcPts val="0"/>
                        </a:spcBef>
                        <a:spcAft>
                          <a:spcPts val="0"/>
                        </a:spcAft>
                        <a:tabLst>
                          <a:tab pos="228600" algn="l"/>
                          <a:tab pos="457200" algn="l"/>
                          <a:tab pos="685800" algn="l"/>
                          <a:tab pos="914400" algn="l"/>
                        </a:tabLst>
                      </a:pPr>
                      <a:r>
                        <a:rPr lang="en-US" sz="1600" dirty="0">
                          <a:effectLst/>
                          <a:latin typeface="+mn-lt"/>
                          <a:ea typeface="+mn-ea"/>
                        </a:rPr>
                        <a:t>2</a:t>
                      </a:r>
                      <a:endParaRPr lang="en-US" sz="2000" dirty="0">
                        <a:effectLst/>
                        <a:latin typeface="Times New Roman"/>
                        <a:ea typeface="Malgun Gothic"/>
                      </a:endParaRPr>
                    </a:p>
                  </a:txBody>
                  <a:tcPr marL="68580" marR="68580" marT="0" marB="0" anchor="ctr"/>
                </a:tc>
              </a:tr>
              <a:tr h="388127">
                <a:tc>
                  <a:txBody>
                    <a:bodyPr/>
                    <a:lstStyle/>
                    <a:p>
                      <a:pPr marL="0" marR="0" algn="ctr" hangingPunct="0">
                        <a:spcBef>
                          <a:spcPts val="0"/>
                        </a:spcBef>
                        <a:spcAft>
                          <a:spcPts val="0"/>
                        </a:spcAft>
                        <a:tabLst>
                          <a:tab pos="228600" algn="l"/>
                          <a:tab pos="457200" algn="l"/>
                          <a:tab pos="685800" algn="l"/>
                          <a:tab pos="914400" algn="l"/>
                        </a:tabLst>
                      </a:pPr>
                      <a:r>
                        <a:rPr lang="en-US" sz="1600" dirty="0">
                          <a:effectLst/>
                          <a:latin typeface="+mn-lt"/>
                          <a:ea typeface="+mn-ea"/>
                        </a:rPr>
                        <a:t>8</a:t>
                      </a:r>
                      <a:endParaRPr lang="en-US" sz="2000" dirty="0">
                        <a:effectLst/>
                        <a:latin typeface="Times New Roman"/>
                        <a:ea typeface="Malgun Gothic"/>
                      </a:endParaRPr>
                    </a:p>
                  </a:txBody>
                  <a:tcPr marL="68580" marR="68580" marT="0" marB="0" anchor="ctr"/>
                </a:tc>
                <a:tc>
                  <a:txBody>
                    <a:bodyPr/>
                    <a:lstStyle/>
                    <a:p>
                      <a:pPr marL="0" marR="0" algn="ctr" hangingPunct="0">
                        <a:spcBef>
                          <a:spcPts val="0"/>
                        </a:spcBef>
                        <a:spcAft>
                          <a:spcPts val="0"/>
                        </a:spcAft>
                        <a:tabLst>
                          <a:tab pos="228600" algn="l"/>
                          <a:tab pos="457200" algn="l"/>
                          <a:tab pos="685800" algn="l"/>
                          <a:tab pos="914400" algn="l"/>
                        </a:tabLst>
                      </a:pPr>
                      <a:r>
                        <a:rPr lang="en-US" sz="1600" dirty="0">
                          <a:effectLst/>
                          <a:latin typeface="+mn-lt"/>
                          <a:ea typeface="+mn-ea"/>
                        </a:rPr>
                        <a:t>3</a:t>
                      </a:r>
                      <a:endParaRPr lang="en-US" sz="2000" dirty="0">
                        <a:effectLst/>
                        <a:latin typeface="Times New Roman"/>
                        <a:ea typeface="Malgun Gothic"/>
                      </a:endParaRPr>
                    </a:p>
                  </a:txBody>
                  <a:tcPr marL="68580" marR="68580" marT="0" marB="0" anchor="ctr"/>
                </a:tc>
              </a:tr>
            </a:tbl>
          </a:graphicData>
        </a:graphic>
      </p:graphicFrame>
    </p:spTree>
    <p:extLst>
      <p:ext uri="{BB962C8B-B14F-4D97-AF65-F5344CB8AC3E}">
        <p14:creationId xmlns:p14="http://schemas.microsoft.com/office/powerpoint/2010/main" val="1804553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Results</a:t>
            </a:r>
            <a:endParaRPr lang="en-US" dirty="0"/>
          </a:p>
        </p:txBody>
      </p:sp>
      <p:sp>
        <p:nvSpPr>
          <p:cNvPr id="3" name="Content Placeholder 2"/>
          <p:cNvSpPr>
            <a:spLocks noGrp="1"/>
          </p:cNvSpPr>
          <p:nvPr>
            <p:ph idx="1"/>
          </p:nvPr>
        </p:nvSpPr>
        <p:spPr/>
        <p:txBody>
          <a:bodyPr/>
          <a:lstStyle/>
          <a:p>
            <a:r>
              <a:rPr lang="en-US" dirty="0"/>
              <a:t>Summary </a:t>
            </a:r>
            <a:r>
              <a:rPr lang="en-US" dirty="0" smtClean="0"/>
              <a:t>results of Main-tier </a:t>
            </a:r>
            <a:r>
              <a:rPr lang="en-US" dirty="0"/>
              <a:t>(+ is gain) </a:t>
            </a:r>
            <a:r>
              <a:rPr lang="en-US" dirty="0" smtClean="0"/>
              <a:t>(%)</a:t>
            </a:r>
          </a:p>
        </p:txBody>
      </p:sp>
      <p:graphicFrame>
        <p:nvGraphicFramePr>
          <p:cNvPr id="5" name="Table 4"/>
          <p:cNvGraphicFramePr>
            <a:graphicFrameLocks noGrp="1"/>
          </p:cNvGraphicFramePr>
          <p:nvPr>
            <p:extLst>
              <p:ext uri="{D42A27DB-BD31-4B8C-83A1-F6EECF244321}">
                <p14:modId xmlns:p14="http://schemas.microsoft.com/office/powerpoint/2010/main" val="4040560106"/>
              </p:ext>
            </p:extLst>
          </p:nvPr>
        </p:nvGraphicFramePr>
        <p:xfrm>
          <a:off x="659176" y="1399141"/>
          <a:ext cx="8004177" cy="4389120"/>
        </p:xfrm>
        <a:graphic>
          <a:graphicData uri="http://schemas.openxmlformats.org/drawingml/2006/table">
            <a:tbl>
              <a:tblPr firstRow="1" bandRow="1">
                <a:tableStyleId>{5C22544A-7EE6-4342-B048-85BDC9FD1C3A}</a:tableStyleId>
              </a:tblPr>
              <a:tblGrid>
                <a:gridCol w="1556624"/>
                <a:gridCol w="921079"/>
                <a:gridCol w="921079"/>
                <a:gridCol w="921079"/>
                <a:gridCol w="921079"/>
                <a:gridCol w="921079"/>
                <a:gridCol w="921079"/>
                <a:gridCol w="921079"/>
              </a:tblGrid>
              <a:tr h="318326">
                <a:tc>
                  <a:txBody>
                    <a:bodyPr/>
                    <a:lstStyle/>
                    <a:p>
                      <a:pPr algn="ctr"/>
                      <a:endParaRPr lang="en-US" dirty="0"/>
                    </a:p>
                  </a:txBody>
                  <a:tcPr anchor="ctr"/>
                </a:tc>
                <a:tc>
                  <a:txBody>
                    <a:bodyPr/>
                    <a:lstStyle/>
                    <a:p>
                      <a:pPr algn="ctr"/>
                      <a:endParaRPr lang="en-US" dirty="0"/>
                    </a:p>
                  </a:txBody>
                  <a:tcPr anchor="ctr"/>
                </a:tc>
                <a:tc gridSpan="3">
                  <a:txBody>
                    <a:bodyPr/>
                    <a:lstStyle/>
                    <a:p>
                      <a:pPr algn="ctr"/>
                      <a:r>
                        <a:rPr lang="en-US" dirty="0" err="1" smtClean="0"/>
                        <a:t>RExt</a:t>
                      </a:r>
                      <a:endParaRPr lang="en-US" dirty="0"/>
                    </a:p>
                  </a:txBody>
                  <a:tcPr anchor="ctr"/>
                </a:tc>
                <a:tc hMerge="1">
                  <a:txBody>
                    <a:bodyPr/>
                    <a:lstStyle/>
                    <a:p>
                      <a:pPr algn="ctr"/>
                      <a:endParaRPr lang="en-US" dirty="0"/>
                    </a:p>
                  </a:txBody>
                  <a:tcPr/>
                </a:tc>
                <a:tc hMerge="1">
                  <a:txBody>
                    <a:bodyPr/>
                    <a:lstStyle/>
                    <a:p>
                      <a:pPr algn="ctr"/>
                      <a:endParaRPr lang="en-US" dirty="0"/>
                    </a:p>
                  </a:txBody>
                  <a:tcPr/>
                </a:tc>
                <a:tc gridSpan="3">
                  <a:txBody>
                    <a:bodyPr/>
                    <a:lstStyle/>
                    <a:p>
                      <a:pPr algn="ctr"/>
                      <a:r>
                        <a:rPr lang="en-US" dirty="0" smtClean="0"/>
                        <a:t>Screen</a:t>
                      </a:r>
                      <a:r>
                        <a:rPr lang="en-US" baseline="0" dirty="0" smtClean="0"/>
                        <a:t> Contents</a:t>
                      </a:r>
                      <a:endParaRPr lang="en-US" dirty="0"/>
                    </a:p>
                  </a:txBody>
                  <a:tcPr anchor="ctr"/>
                </a:tc>
                <a:tc hMerge="1">
                  <a:txBody>
                    <a:bodyPr/>
                    <a:lstStyle/>
                    <a:p>
                      <a:pPr algn="ctr"/>
                      <a:endParaRPr lang="en-US" dirty="0"/>
                    </a:p>
                  </a:txBody>
                  <a:tcPr/>
                </a:tc>
                <a:tc hMerge="1">
                  <a:txBody>
                    <a:bodyPr/>
                    <a:lstStyle/>
                    <a:p>
                      <a:pPr algn="ctr"/>
                      <a:endParaRPr lang="en-US" dirty="0"/>
                    </a:p>
                  </a:txBody>
                  <a:tcPr/>
                </a:tc>
              </a:tr>
              <a:tr h="318326">
                <a:tc>
                  <a:txBody>
                    <a:bodyPr/>
                    <a:lstStyle/>
                    <a:p>
                      <a:pPr algn="ctr"/>
                      <a:endParaRPr lang="en-US" dirty="0"/>
                    </a:p>
                  </a:txBody>
                  <a:tcPr anchor="ctr"/>
                </a:tc>
                <a:tc>
                  <a:txBody>
                    <a:bodyPr/>
                    <a:lstStyle/>
                    <a:p>
                      <a:pPr algn="ctr"/>
                      <a:endParaRPr lang="en-US" dirty="0"/>
                    </a:p>
                  </a:txBody>
                  <a:tcPr anchor="ctr"/>
                </a:tc>
                <a:tc>
                  <a:txBody>
                    <a:bodyPr/>
                    <a:lstStyle/>
                    <a:p>
                      <a:pPr algn="ctr"/>
                      <a:r>
                        <a:rPr lang="en-US" dirty="0" smtClean="0"/>
                        <a:t>G</a:t>
                      </a:r>
                      <a:endParaRPr lang="en-US" dirty="0"/>
                    </a:p>
                  </a:txBody>
                  <a:tcPr anchor="ctr"/>
                </a:tc>
                <a:tc>
                  <a:txBody>
                    <a:bodyPr/>
                    <a:lstStyle/>
                    <a:p>
                      <a:pPr algn="ctr"/>
                      <a:r>
                        <a:rPr lang="en-US" dirty="0" smtClean="0"/>
                        <a:t>B</a:t>
                      </a:r>
                      <a:endParaRPr lang="en-US" dirty="0"/>
                    </a:p>
                  </a:txBody>
                  <a:tcPr anchor="ctr"/>
                </a:tc>
                <a:tc>
                  <a:txBody>
                    <a:bodyPr/>
                    <a:lstStyle/>
                    <a:p>
                      <a:pPr algn="ctr"/>
                      <a:r>
                        <a:rPr lang="en-US" dirty="0" smtClean="0"/>
                        <a:t>R</a:t>
                      </a:r>
                      <a:endParaRPr lang="en-US" dirty="0"/>
                    </a:p>
                  </a:txBody>
                  <a:tcPr anchor="ctr"/>
                </a:tc>
                <a:tc>
                  <a:txBody>
                    <a:bodyPr/>
                    <a:lstStyle/>
                    <a:p>
                      <a:pPr algn="ctr"/>
                      <a:r>
                        <a:rPr lang="en-US" dirty="0" smtClean="0"/>
                        <a:t>G</a:t>
                      </a:r>
                      <a:endParaRPr lang="en-US" dirty="0"/>
                    </a:p>
                  </a:txBody>
                  <a:tcPr anchor="ctr"/>
                </a:tc>
                <a:tc>
                  <a:txBody>
                    <a:bodyPr/>
                    <a:lstStyle/>
                    <a:p>
                      <a:pPr algn="ctr"/>
                      <a:r>
                        <a:rPr lang="en-US" dirty="0" smtClean="0"/>
                        <a:t>B</a:t>
                      </a:r>
                      <a:endParaRPr lang="en-US" dirty="0"/>
                    </a:p>
                  </a:txBody>
                  <a:tcPr anchor="ctr"/>
                </a:tc>
                <a:tc>
                  <a:txBody>
                    <a:bodyPr/>
                    <a:lstStyle/>
                    <a:p>
                      <a:pPr algn="ctr"/>
                      <a:r>
                        <a:rPr lang="en-US" dirty="0" smtClean="0"/>
                        <a:t>R</a:t>
                      </a:r>
                      <a:endParaRPr lang="en-US" dirty="0"/>
                    </a:p>
                  </a:txBody>
                  <a:tcPr anchor="ctr"/>
                </a:tc>
              </a:tr>
              <a:tr h="318326">
                <a:tc rowSpan="3">
                  <a:txBody>
                    <a:bodyPr/>
                    <a:lstStyle/>
                    <a:p>
                      <a:pPr algn="ctr"/>
                      <a:r>
                        <a:rPr lang="en-US" dirty="0" smtClean="0"/>
                        <a:t>RGB</a:t>
                      </a:r>
                      <a:endParaRPr lang="en-US" dirty="0"/>
                    </a:p>
                  </a:txBody>
                  <a:tcPr anchor="ctr"/>
                </a:tc>
                <a:tc>
                  <a:txBody>
                    <a:bodyPr/>
                    <a:lstStyle/>
                    <a:p>
                      <a:pPr algn="ctr"/>
                      <a:r>
                        <a:rPr lang="en-US" dirty="0" smtClean="0"/>
                        <a:t>AI</a:t>
                      </a:r>
                      <a:endParaRPr lang="en-US" dirty="0"/>
                    </a:p>
                  </a:txBody>
                  <a:tcPr anchor="ctr"/>
                </a:tc>
                <a:tc>
                  <a:txBody>
                    <a:bodyPr/>
                    <a:lstStyle/>
                    <a:p>
                      <a:pPr algn="ctr"/>
                      <a:r>
                        <a:rPr lang="en-US" dirty="0" smtClean="0"/>
                        <a:t>53.0</a:t>
                      </a:r>
                      <a:endParaRPr lang="en-US" dirty="0"/>
                    </a:p>
                  </a:txBody>
                  <a:tcPr anchor="ctr"/>
                </a:tc>
                <a:tc>
                  <a:txBody>
                    <a:bodyPr/>
                    <a:lstStyle/>
                    <a:p>
                      <a:pPr algn="ctr"/>
                      <a:r>
                        <a:rPr lang="en-US" dirty="0" smtClean="0"/>
                        <a:t>-4.6</a:t>
                      </a:r>
                      <a:endParaRPr lang="en-US" dirty="0"/>
                    </a:p>
                  </a:txBody>
                  <a:tcPr anchor="ctr"/>
                </a:tc>
                <a:tc>
                  <a:txBody>
                    <a:bodyPr/>
                    <a:lstStyle/>
                    <a:p>
                      <a:pPr algn="ctr"/>
                      <a:r>
                        <a:rPr lang="en-US" dirty="0" smtClean="0"/>
                        <a:t>2.1</a:t>
                      </a:r>
                      <a:endParaRPr lang="en-US" dirty="0"/>
                    </a:p>
                  </a:txBody>
                  <a:tcPr anchor="ctr"/>
                </a:tc>
                <a:tc>
                  <a:txBody>
                    <a:bodyPr/>
                    <a:lstStyle/>
                    <a:p>
                      <a:pPr algn="ctr"/>
                      <a:r>
                        <a:rPr lang="en-US" dirty="0" smtClean="0"/>
                        <a:t>40.9</a:t>
                      </a:r>
                      <a:endParaRPr lang="en-US" dirty="0"/>
                    </a:p>
                  </a:txBody>
                  <a:tcPr anchor="ctr"/>
                </a:tc>
                <a:tc>
                  <a:txBody>
                    <a:bodyPr/>
                    <a:lstStyle/>
                    <a:p>
                      <a:pPr algn="ctr"/>
                      <a:r>
                        <a:rPr lang="en-US" dirty="0" smtClean="0"/>
                        <a:t>20.7</a:t>
                      </a:r>
                      <a:endParaRPr lang="en-US" dirty="0"/>
                    </a:p>
                  </a:txBody>
                  <a:tcPr anchor="ctr"/>
                </a:tc>
                <a:tc>
                  <a:txBody>
                    <a:bodyPr/>
                    <a:lstStyle/>
                    <a:p>
                      <a:pPr algn="ctr"/>
                      <a:r>
                        <a:rPr lang="en-US" dirty="0" smtClean="0"/>
                        <a:t>22.4</a:t>
                      </a:r>
                      <a:endParaRPr lang="en-US" dirty="0"/>
                    </a:p>
                  </a:txBody>
                  <a:tcPr anchor="ctr"/>
                </a:tc>
              </a:tr>
              <a:tr h="318326">
                <a:tc vMerge="1">
                  <a:txBody>
                    <a:bodyPr/>
                    <a:lstStyle/>
                    <a:p>
                      <a:pPr algn="ctr"/>
                      <a:endParaRPr lang="en-US" dirty="0"/>
                    </a:p>
                  </a:txBody>
                  <a:tcPr/>
                </a:tc>
                <a:tc>
                  <a:txBody>
                    <a:bodyPr/>
                    <a:lstStyle/>
                    <a:p>
                      <a:pPr algn="ctr"/>
                      <a:r>
                        <a:rPr lang="en-US" dirty="0" smtClean="0"/>
                        <a:t>RA</a:t>
                      </a:r>
                      <a:endParaRPr lang="en-US" dirty="0"/>
                    </a:p>
                  </a:txBody>
                  <a:tcPr anchor="ctr"/>
                </a:tc>
                <a:tc>
                  <a:txBody>
                    <a:bodyPr/>
                    <a:lstStyle/>
                    <a:p>
                      <a:pPr algn="ctr"/>
                      <a:r>
                        <a:rPr lang="en-US" dirty="0" smtClean="0"/>
                        <a:t>56.6</a:t>
                      </a:r>
                      <a:endParaRPr lang="en-US" dirty="0"/>
                    </a:p>
                  </a:txBody>
                  <a:tcPr anchor="ctr"/>
                </a:tc>
                <a:tc>
                  <a:txBody>
                    <a:bodyPr/>
                    <a:lstStyle/>
                    <a:p>
                      <a:pPr algn="ctr"/>
                      <a:r>
                        <a:rPr lang="en-US" dirty="0" smtClean="0"/>
                        <a:t>-6.2</a:t>
                      </a:r>
                      <a:endParaRPr lang="en-US" dirty="0"/>
                    </a:p>
                  </a:txBody>
                  <a:tcPr anchor="ctr"/>
                </a:tc>
                <a:tc>
                  <a:txBody>
                    <a:bodyPr/>
                    <a:lstStyle/>
                    <a:p>
                      <a:pPr algn="ctr"/>
                      <a:r>
                        <a:rPr lang="en-US" dirty="0" smtClean="0"/>
                        <a:t>2.6</a:t>
                      </a:r>
                      <a:endParaRPr lang="en-US" dirty="0"/>
                    </a:p>
                  </a:txBody>
                  <a:tcPr anchor="ctr"/>
                </a:tc>
                <a:tc>
                  <a:txBody>
                    <a:bodyPr/>
                    <a:lstStyle/>
                    <a:p>
                      <a:pPr algn="ctr"/>
                      <a:r>
                        <a:rPr lang="en-US" dirty="0" smtClean="0"/>
                        <a:t>39.5</a:t>
                      </a:r>
                      <a:endParaRPr lang="en-US" dirty="0"/>
                    </a:p>
                  </a:txBody>
                  <a:tcPr anchor="ctr"/>
                </a:tc>
                <a:tc>
                  <a:txBody>
                    <a:bodyPr/>
                    <a:lstStyle/>
                    <a:p>
                      <a:pPr algn="ctr"/>
                      <a:r>
                        <a:rPr lang="en-US" dirty="0" smtClean="0"/>
                        <a:t>16.6</a:t>
                      </a:r>
                      <a:endParaRPr lang="en-US" dirty="0"/>
                    </a:p>
                  </a:txBody>
                  <a:tcPr anchor="ctr"/>
                </a:tc>
                <a:tc>
                  <a:txBody>
                    <a:bodyPr/>
                    <a:lstStyle/>
                    <a:p>
                      <a:pPr algn="ctr"/>
                      <a:r>
                        <a:rPr lang="en-US" dirty="0" smtClean="0"/>
                        <a:t>18.2</a:t>
                      </a:r>
                      <a:endParaRPr lang="en-US" dirty="0"/>
                    </a:p>
                  </a:txBody>
                  <a:tcPr anchor="ctr"/>
                </a:tc>
              </a:tr>
              <a:tr h="318326">
                <a:tc vMerge="1">
                  <a:txBody>
                    <a:bodyPr/>
                    <a:lstStyle/>
                    <a:p>
                      <a:pPr algn="ctr"/>
                      <a:endParaRPr lang="en-US" dirty="0"/>
                    </a:p>
                  </a:txBody>
                  <a:tcPr/>
                </a:tc>
                <a:tc>
                  <a:txBody>
                    <a:bodyPr/>
                    <a:lstStyle/>
                    <a:p>
                      <a:pPr algn="ctr"/>
                      <a:r>
                        <a:rPr lang="en-US" dirty="0" smtClean="0"/>
                        <a:t>LB</a:t>
                      </a:r>
                      <a:endParaRPr lang="en-US" dirty="0"/>
                    </a:p>
                  </a:txBody>
                  <a:tcPr anchor="ctr"/>
                </a:tc>
                <a:tc>
                  <a:txBody>
                    <a:bodyPr/>
                    <a:lstStyle/>
                    <a:p>
                      <a:pPr algn="ctr"/>
                      <a:r>
                        <a:rPr lang="en-US" dirty="0" smtClean="0"/>
                        <a:t>56.9</a:t>
                      </a:r>
                      <a:endParaRPr lang="en-US" dirty="0"/>
                    </a:p>
                  </a:txBody>
                  <a:tcPr anchor="ctr"/>
                </a:tc>
                <a:tc>
                  <a:txBody>
                    <a:bodyPr/>
                    <a:lstStyle/>
                    <a:p>
                      <a:pPr algn="ctr"/>
                      <a:r>
                        <a:rPr lang="en-US" dirty="0" smtClean="0"/>
                        <a:t>-14.1</a:t>
                      </a:r>
                      <a:endParaRPr lang="en-US" dirty="0"/>
                    </a:p>
                  </a:txBody>
                  <a:tcPr anchor="ctr"/>
                </a:tc>
                <a:tc>
                  <a:txBody>
                    <a:bodyPr/>
                    <a:lstStyle/>
                    <a:p>
                      <a:pPr algn="ctr"/>
                      <a:r>
                        <a:rPr lang="en-US" dirty="0" smtClean="0"/>
                        <a:t>-4.7</a:t>
                      </a:r>
                      <a:endParaRPr lang="en-US" dirty="0"/>
                    </a:p>
                  </a:txBody>
                  <a:tcPr anchor="ctr"/>
                </a:tc>
                <a:tc>
                  <a:txBody>
                    <a:bodyPr/>
                    <a:lstStyle/>
                    <a:p>
                      <a:pPr algn="ctr"/>
                      <a:r>
                        <a:rPr lang="en-US" dirty="0" smtClean="0"/>
                        <a:t>39.8</a:t>
                      </a:r>
                      <a:endParaRPr lang="en-US" dirty="0"/>
                    </a:p>
                  </a:txBody>
                  <a:tcPr anchor="ctr"/>
                </a:tc>
                <a:tc>
                  <a:txBody>
                    <a:bodyPr/>
                    <a:lstStyle/>
                    <a:p>
                      <a:pPr algn="ctr"/>
                      <a:r>
                        <a:rPr lang="en-US" dirty="0" smtClean="0"/>
                        <a:t>14.6</a:t>
                      </a:r>
                      <a:endParaRPr lang="en-US" dirty="0"/>
                    </a:p>
                  </a:txBody>
                  <a:tcPr anchor="ctr"/>
                </a:tc>
                <a:tc>
                  <a:txBody>
                    <a:bodyPr/>
                    <a:lstStyle/>
                    <a:p>
                      <a:pPr algn="ctr"/>
                      <a:r>
                        <a:rPr lang="en-US" dirty="0" smtClean="0"/>
                        <a:t>16.3</a:t>
                      </a:r>
                      <a:endParaRPr lang="en-US" dirty="0"/>
                    </a:p>
                  </a:txBody>
                  <a:tcPr anchor="ctr"/>
                </a:tc>
              </a:tr>
              <a:tr h="318326">
                <a:tc>
                  <a:txBody>
                    <a:bodyPr/>
                    <a:lstStyle/>
                    <a:p>
                      <a:pPr algn="ctr"/>
                      <a:endParaRPr lang="en-US" dirty="0"/>
                    </a:p>
                  </a:txBody>
                  <a:tcPr anchor="ctr"/>
                </a:tc>
                <a:tc>
                  <a:txBody>
                    <a:bodyPr/>
                    <a:lstStyle/>
                    <a:p>
                      <a:pPr algn="ctr"/>
                      <a:endParaRPr lang="en-US" dirty="0"/>
                    </a:p>
                  </a:txBody>
                  <a:tcPr anchor="ctr"/>
                </a:tc>
                <a:tc>
                  <a:txBody>
                    <a:bodyPr/>
                    <a:lstStyle/>
                    <a:p>
                      <a:pPr algn="ctr"/>
                      <a:r>
                        <a:rPr lang="en-US" dirty="0" smtClean="0"/>
                        <a:t>Y</a:t>
                      </a:r>
                      <a:endParaRPr lang="en-US" dirty="0"/>
                    </a:p>
                  </a:txBody>
                  <a:tcPr anchor="ctr"/>
                </a:tc>
                <a:tc>
                  <a:txBody>
                    <a:bodyPr/>
                    <a:lstStyle/>
                    <a:p>
                      <a:pPr algn="ctr"/>
                      <a:r>
                        <a:rPr lang="en-US" dirty="0" smtClean="0"/>
                        <a:t>U</a:t>
                      </a:r>
                      <a:endParaRPr lang="en-US" dirty="0"/>
                    </a:p>
                  </a:txBody>
                  <a:tcPr anchor="ctr"/>
                </a:tc>
                <a:tc>
                  <a:txBody>
                    <a:bodyPr/>
                    <a:lstStyle/>
                    <a:p>
                      <a:pPr algn="ctr"/>
                      <a:r>
                        <a:rPr lang="en-US" dirty="0" smtClean="0"/>
                        <a:t>V</a:t>
                      </a:r>
                      <a:endParaRPr lang="en-US" dirty="0"/>
                    </a:p>
                  </a:txBody>
                  <a:tcPr anchor="ctr"/>
                </a:tc>
                <a:tc>
                  <a:txBody>
                    <a:bodyPr/>
                    <a:lstStyle/>
                    <a:p>
                      <a:pPr algn="ctr"/>
                      <a:r>
                        <a:rPr lang="en-US" dirty="0" smtClean="0"/>
                        <a:t>Y</a:t>
                      </a:r>
                      <a:endParaRPr lang="en-US" dirty="0"/>
                    </a:p>
                  </a:txBody>
                  <a:tcPr anchor="ctr"/>
                </a:tc>
                <a:tc>
                  <a:txBody>
                    <a:bodyPr/>
                    <a:lstStyle/>
                    <a:p>
                      <a:pPr algn="ctr"/>
                      <a:r>
                        <a:rPr lang="en-US" dirty="0" smtClean="0"/>
                        <a:t>U</a:t>
                      </a:r>
                      <a:endParaRPr lang="en-US" dirty="0"/>
                    </a:p>
                  </a:txBody>
                  <a:tcPr anchor="ctr"/>
                </a:tc>
                <a:tc>
                  <a:txBody>
                    <a:bodyPr/>
                    <a:lstStyle/>
                    <a:p>
                      <a:pPr algn="ctr"/>
                      <a:r>
                        <a:rPr lang="en-US" dirty="0" smtClean="0"/>
                        <a:t>V</a:t>
                      </a:r>
                      <a:endParaRPr lang="en-US" dirty="0"/>
                    </a:p>
                  </a:txBody>
                  <a:tcPr anchor="ctr"/>
                </a:tc>
              </a:tr>
              <a:tr h="318326">
                <a:tc rowSpan="3">
                  <a:txBody>
                    <a:bodyPr/>
                    <a:lstStyle/>
                    <a:p>
                      <a:pPr algn="ctr"/>
                      <a:r>
                        <a:rPr lang="en-US" dirty="0" smtClean="0"/>
                        <a:t>YUV 4:4:4</a:t>
                      </a:r>
                      <a:endParaRPr lang="en-US" dirty="0"/>
                    </a:p>
                  </a:txBody>
                  <a:tcPr anchor="ctr"/>
                </a:tc>
                <a:tc>
                  <a:txBody>
                    <a:bodyPr/>
                    <a:lstStyle/>
                    <a:p>
                      <a:pPr algn="ctr"/>
                      <a:r>
                        <a:rPr lang="en-US" dirty="0" smtClean="0"/>
                        <a:t>AI</a:t>
                      </a:r>
                      <a:endParaRPr lang="en-US" dirty="0"/>
                    </a:p>
                  </a:txBody>
                  <a:tcPr anchor="ctr"/>
                </a:tc>
                <a:tc>
                  <a:txBody>
                    <a:bodyPr/>
                    <a:lstStyle/>
                    <a:p>
                      <a:pPr algn="ctr"/>
                      <a:r>
                        <a:rPr lang="en-US" dirty="0" smtClean="0"/>
                        <a:t>1.5</a:t>
                      </a:r>
                      <a:endParaRPr lang="en-US" dirty="0"/>
                    </a:p>
                  </a:txBody>
                  <a:tcPr anchor="ctr"/>
                </a:tc>
                <a:tc>
                  <a:txBody>
                    <a:bodyPr/>
                    <a:lstStyle/>
                    <a:p>
                      <a:pPr algn="ctr"/>
                      <a:r>
                        <a:rPr lang="en-US" dirty="0" smtClean="0"/>
                        <a:t>6.7</a:t>
                      </a:r>
                      <a:endParaRPr lang="en-US" dirty="0"/>
                    </a:p>
                  </a:txBody>
                  <a:tcPr anchor="ctr"/>
                </a:tc>
                <a:tc>
                  <a:txBody>
                    <a:bodyPr/>
                    <a:lstStyle/>
                    <a:p>
                      <a:pPr algn="ctr"/>
                      <a:r>
                        <a:rPr lang="en-US" dirty="0" smtClean="0"/>
                        <a:t>6.9</a:t>
                      </a:r>
                      <a:endParaRPr lang="en-US" dirty="0"/>
                    </a:p>
                  </a:txBody>
                  <a:tcPr anchor="ctr"/>
                </a:tc>
                <a:tc>
                  <a:txBody>
                    <a:bodyPr/>
                    <a:lstStyle/>
                    <a:p>
                      <a:pPr algn="ctr"/>
                      <a:r>
                        <a:rPr lang="en-US" dirty="0" smtClean="0"/>
                        <a:t>6.9</a:t>
                      </a:r>
                      <a:endParaRPr lang="en-US" dirty="0"/>
                    </a:p>
                  </a:txBody>
                  <a:tcPr anchor="ctr"/>
                </a:tc>
                <a:tc>
                  <a:txBody>
                    <a:bodyPr/>
                    <a:lstStyle/>
                    <a:p>
                      <a:pPr algn="ctr"/>
                      <a:r>
                        <a:rPr lang="en-US" dirty="0" smtClean="0"/>
                        <a:t>10.0</a:t>
                      </a:r>
                      <a:endParaRPr lang="en-US" dirty="0"/>
                    </a:p>
                  </a:txBody>
                  <a:tcPr anchor="ctr"/>
                </a:tc>
                <a:tc>
                  <a:txBody>
                    <a:bodyPr/>
                    <a:lstStyle/>
                    <a:p>
                      <a:pPr algn="ctr"/>
                      <a:r>
                        <a:rPr lang="en-US" dirty="0" smtClean="0"/>
                        <a:t>8.7</a:t>
                      </a:r>
                      <a:endParaRPr lang="en-US" dirty="0"/>
                    </a:p>
                  </a:txBody>
                  <a:tcPr anchor="ctr"/>
                </a:tc>
              </a:tr>
              <a:tr h="318326">
                <a:tc vMerge="1">
                  <a:txBody>
                    <a:bodyPr/>
                    <a:lstStyle/>
                    <a:p>
                      <a:pPr algn="ctr"/>
                      <a:endParaRPr lang="en-US" dirty="0"/>
                    </a:p>
                  </a:txBody>
                  <a:tcPr/>
                </a:tc>
                <a:tc>
                  <a:txBody>
                    <a:bodyPr/>
                    <a:lstStyle/>
                    <a:p>
                      <a:pPr algn="ctr"/>
                      <a:r>
                        <a:rPr lang="en-US" dirty="0" smtClean="0"/>
                        <a:t>RA</a:t>
                      </a:r>
                      <a:endParaRPr lang="en-US" dirty="0"/>
                    </a:p>
                  </a:txBody>
                  <a:tcPr anchor="ctr"/>
                </a:tc>
                <a:tc>
                  <a:txBody>
                    <a:bodyPr/>
                    <a:lstStyle/>
                    <a:p>
                      <a:pPr algn="ctr"/>
                      <a:r>
                        <a:rPr lang="en-US" dirty="0" smtClean="0"/>
                        <a:t>0.5</a:t>
                      </a:r>
                      <a:endParaRPr lang="en-US" dirty="0"/>
                    </a:p>
                  </a:txBody>
                  <a:tcPr anchor="ctr"/>
                </a:tc>
                <a:tc>
                  <a:txBody>
                    <a:bodyPr/>
                    <a:lstStyle/>
                    <a:p>
                      <a:pPr algn="ctr"/>
                      <a:r>
                        <a:rPr lang="en-US" dirty="0" smtClean="0"/>
                        <a:t>8.6</a:t>
                      </a:r>
                      <a:endParaRPr lang="en-US" dirty="0"/>
                    </a:p>
                  </a:txBody>
                  <a:tcPr anchor="ctr"/>
                </a:tc>
                <a:tc>
                  <a:txBody>
                    <a:bodyPr/>
                    <a:lstStyle/>
                    <a:p>
                      <a:pPr algn="ctr"/>
                      <a:r>
                        <a:rPr lang="en-US" dirty="0" smtClean="0"/>
                        <a:t>7.4</a:t>
                      </a:r>
                      <a:endParaRPr lang="en-US" dirty="0"/>
                    </a:p>
                  </a:txBody>
                  <a:tcPr anchor="ctr"/>
                </a:tc>
                <a:tc>
                  <a:txBody>
                    <a:bodyPr/>
                    <a:lstStyle/>
                    <a:p>
                      <a:pPr algn="ctr"/>
                      <a:r>
                        <a:rPr lang="en-US" dirty="0" smtClean="0"/>
                        <a:t>6.0</a:t>
                      </a:r>
                      <a:endParaRPr lang="en-US" dirty="0"/>
                    </a:p>
                  </a:txBody>
                  <a:tcPr anchor="ctr"/>
                </a:tc>
                <a:tc>
                  <a:txBody>
                    <a:bodyPr/>
                    <a:lstStyle/>
                    <a:p>
                      <a:pPr algn="ctr"/>
                      <a:r>
                        <a:rPr lang="en-US" dirty="0" smtClean="0"/>
                        <a:t>9.2</a:t>
                      </a:r>
                      <a:endParaRPr lang="en-US" dirty="0"/>
                    </a:p>
                  </a:txBody>
                  <a:tcPr anchor="ctr"/>
                </a:tc>
                <a:tc>
                  <a:txBody>
                    <a:bodyPr/>
                    <a:lstStyle/>
                    <a:p>
                      <a:pPr algn="ctr"/>
                      <a:r>
                        <a:rPr lang="en-US" dirty="0" smtClean="0"/>
                        <a:t>8.4</a:t>
                      </a:r>
                      <a:endParaRPr lang="en-US" dirty="0"/>
                    </a:p>
                  </a:txBody>
                  <a:tcPr anchor="ctr"/>
                </a:tc>
              </a:tr>
              <a:tr h="318326">
                <a:tc vMerge="1">
                  <a:txBody>
                    <a:bodyPr/>
                    <a:lstStyle/>
                    <a:p>
                      <a:pPr algn="ctr"/>
                      <a:endParaRPr lang="en-US" dirty="0"/>
                    </a:p>
                  </a:txBody>
                  <a:tcPr/>
                </a:tc>
                <a:tc>
                  <a:txBody>
                    <a:bodyPr/>
                    <a:lstStyle/>
                    <a:p>
                      <a:pPr algn="ctr"/>
                      <a:r>
                        <a:rPr lang="en-US" dirty="0" smtClean="0"/>
                        <a:t>LB</a:t>
                      </a:r>
                      <a:endParaRPr lang="en-US" dirty="0"/>
                    </a:p>
                  </a:txBody>
                  <a:tcPr anchor="ctr"/>
                </a:tc>
                <a:tc>
                  <a:txBody>
                    <a:bodyPr/>
                    <a:lstStyle/>
                    <a:p>
                      <a:pPr algn="ctr"/>
                      <a:r>
                        <a:rPr lang="en-US" dirty="0" smtClean="0"/>
                        <a:t>0.3</a:t>
                      </a:r>
                      <a:endParaRPr lang="en-US" dirty="0"/>
                    </a:p>
                  </a:txBody>
                  <a:tcPr anchor="ctr"/>
                </a:tc>
                <a:tc>
                  <a:txBody>
                    <a:bodyPr/>
                    <a:lstStyle/>
                    <a:p>
                      <a:pPr algn="ctr"/>
                      <a:r>
                        <a:rPr lang="en-US" dirty="0" smtClean="0"/>
                        <a:t>6.3</a:t>
                      </a:r>
                      <a:endParaRPr lang="en-US" dirty="0"/>
                    </a:p>
                  </a:txBody>
                  <a:tcPr anchor="ctr"/>
                </a:tc>
                <a:tc>
                  <a:txBody>
                    <a:bodyPr/>
                    <a:lstStyle/>
                    <a:p>
                      <a:pPr algn="ctr"/>
                      <a:r>
                        <a:rPr lang="en-US" dirty="0" smtClean="0"/>
                        <a:t>5.9</a:t>
                      </a:r>
                      <a:endParaRPr lang="en-US" dirty="0"/>
                    </a:p>
                  </a:txBody>
                  <a:tcPr anchor="ctr"/>
                </a:tc>
                <a:tc>
                  <a:txBody>
                    <a:bodyPr/>
                    <a:lstStyle/>
                    <a:p>
                      <a:pPr algn="ctr"/>
                      <a:r>
                        <a:rPr lang="en-US" dirty="0" smtClean="0"/>
                        <a:t>5.9</a:t>
                      </a:r>
                      <a:endParaRPr lang="en-US" dirty="0"/>
                    </a:p>
                  </a:txBody>
                  <a:tcPr anchor="ctr"/>
                </a:tc>
                <a:tc>
                  <a:txBody>
                    <a:bodyPr/>
                    <a:lstStyle/>
                    <a:p>
                      <a:pPr algn="ctr"/>
                      <a:r>
                        <a:rPr lang="en-US" dirty="0" smtClean="0"/>
                        <a:t>9.2</a:t>
                      </a:r>
                      <a:endParaRPr lang="en-US" dirty="0"/>
                    </a:p>
                  </a:txBody>
                  <a:tcPr anchor="ctr"/>
                </a:tc>
                <a:tc>
                  <a:txBody>
                    <a:bodyPr/>
                    <a:lstStyle/>
                    <a:p>
                      <a:pPr algn="ctr"/>
                      <a:r>
                        <a:rPr lang="en-US" dirty="0" smtClean="0"/>
                        <a:t>8.1</a:t>
                      </a:r>
                      <a:endParaRPr lang="en-US" dirty="0"/>
                    </a:p>
                  </a:txBody>
                  <a:tcPr anchor="ctr"/>
                </a:tc>
              </a:tr>
              <a:tr h="318326">
                <a:tc rowSpan="3">
                  <a:txBody>
                    <a:bodyPr/>
                    <a:lstStyle/>
                    <a:p>
                      <a:pPr algn="ctr"/>
                      <a:r>
                        <a:rPr lang="en-US" dirty="0" smtClean="0"/>
                        <a:t>YUV 4:2:2</a:t>
                      </a:r>
                      <a:endParaRPr lang="en-US" dirty="0"/>
                    </a:p>
                  </a:txBody>
                  <a:tcPr anchor="ctr"/>
                </a:tc>
                <a:tc>
                  <a:txBody>
                    <a:bodyPr/>
                    <a:lstStyle/>
                    <a:p>
                      <a:pPr algn="ctr"/>
                      <a:r>
                        <a:rPr lang="en-US" dirty="0" smtClean="0"/>
                        <a:t>AI</a:t>
                      </a:r>
                      <a:endParaRPr lang="en-US" dirty="0"/>
                    </a:p>
                  </a:txBody>
                  <a:tcPr anchor="ctr"/>
                </a:tc>
                <a:tc>
                  <a:txBody>
                    <a:bodyPr/>
                    <a:lstStyle/>
                    <a:p>
                      <a:pPr algn="ctr"/>
                      <a:r>
                        <a:rPr lang="en-US" dirty="0" smtClean="0"/>
                        <a:t>0.2</a:t>
                      </a:r>
                      <a:endParaRPr lang="en-US" dirty="0"/>
                    </a:p>
                  </a:txBody>
                  <a:tcPr anchor="ctr"/>
                </a:tc>
                <a:tc>
                  <a:txBody>
                    <a:bodyPr/>
                    <a:lstStyle/>
                    <a:p>
                      <a:pPr algn="ctr"/>
                      <a:r>
                        <a:rPr lang="en-US" dirty="0" smtClean="0"/>
                        <a:t>3.9</a:t>
                      </a:r>
                      <a:endParaRPr lang="en-US" dirty="0"/>
                    </a:p>
                  </a:txBody>
                  <a:tcPr anchor="ctr"/>
                </a:tc>
                <a:tc>
                  <a:txBody>
                    <a:bodyPr/>
                    <a:lstStyle/>
                    <a:p>
                      <a:pPr algn="ctr"/>
                      <a:r>
                        <a:rPr lang="en-US" dirty="0" smtClean="0"/>
                        <a:t>3.1</a:t>
                      </a: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318326">
                <a:tc vMerge="1">
                  <a:txBody>
                    <a:bodyPr/>
                    <a:lstStyle/>
                    <a:p>
                      <a:pPr algn="ctr"/>
                      <a:endParaRPr lang="en-US" dirty="0"/>
                    </a:p>
                  </a:txBody>
                  <a:tcPr/>
                </a:tc>
                <a:tc>
                  <a:txBody>
                    <a:bodyPr/>
                    <a:lstStyle/>
                    <a:p>
                      <a:pPr algn="ctr"/>
                      <a:r>
                        <a:rPr lang="en-US" dirty="0" smtClean="0"/>
                        <a:t>RA</a:t>
                      </a:r>
                      <a:endParaRPr lang="en-US" dirty="0"/>
                    </a:p>
                  </a:txBody>
                  <a:tcPr anchor="ctr"/>
                </a:tc>
                <a:tc>
                  <a:txBody>
                    <a:bodyPr/>
                    <a:lstStyle/>
                    <a:p>
                      <a:pPr algn="ctr"/>
                      <a:r>
                        <a:rPr lang="en-US" dirty="0" smtClean="0"/>
                        <a:t>-0.1</a:t>
                      </a:r>
                      <a:endParaRPr lang="en-US" dirty="0"/>
                    </a:p>
                  </a:txBody>
                  <a:tcPr anchor="ctr"/>
                </a:tc>
                <a:tc>
                  <a:txBody>
                    <a:bodyPr/>
                    <a:lstStyle/>
                    <a:p>
                      <a:pPr algn="ctr"/>
                      <a:r>
                        <a:rPr lang="en-US" dirty="0" smtClean="0"/>
                        <a:t>4.6</a:t>
                      </a:r>
                      <a:endParaRPr lang="en-US" dirty="0"/>
                    </a:p>
                  </a:txBody>
                  <a:tcPr anchor="ctr"/>
                </a:tc>
                <a:tc>
                  <a:txBody>
                    <a:bodyPr/>
                    <a:lstStyle/>
                    <a:p>
                      <a:pPr algn="ctr"/>
                      <a:r>
                        <a:rPr lang="en-US" dirty="0" smtClean="0"/>
                        <a:t>2.9</a:t>
                      </a: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r>
              <a:tr h="318326">
                <a:tc vMerge="1">
                  <a:txBody>
                    <a:bodyPr/>
                    <a:lstStyle/>
                    <a:p>
                      <a:pPr algn="ctr"/>
                      <a:endParaRPr lang="en-US" dirty="0"/>
                    </a:p>
                  </a:txBody>
                  <a:tcPr/>
                </a:tc>
                <a:tc>
                  <a:txBody>
                    <a:bodyPr/>
                    <a:lstStyle/>
                    <a:p>
                      <a:pPr algn="ctr"/>
                      <a:r>
                        <a:rPr lang="en-US" dirty="0" smtClean="0"/>
                        <a:t>LB</a:t>
                      </a:r>
                      <a:endParaRPr lang="en-US" dirty="0"/>
                    </a:p>
                  </a:txBody>
                  <a:tcPr anchor="ctr"/>
                </a:tc>
                <a:tc>
                  <a:txBody>
                    <a:bodyPr/>
                    <a:lstStyle/>
                    <a:p>
                      <a:pPr algn="ctr"/>
                      <a:r>
                        <a:rPr lang="en-US" dirty="0" smtClean="0"/>
                        <a:t>-0.2</a:t>
                      </a:r>
                      <a:endParaRPr lang="en-US" dirty="0"/>
                    </a:p>
                  </a:txBody>
                  <a:tcPr anchor="ctr"/>
                </a:tc>
                <a:tc>
                  <a:txBody>
                    <a:bodyPr/>
                    <a:lstStyle/>
                    <a:p>
                      <a:pPr algn="ctr"/>
                      <a:r>
                        <a:rPr lang="en-US" dirty="0" smtClean="0"/>
                        <a:t>2.6</a:t>
                      </a:r>
                      <a:endParaRPr lang="en-US" dirty="0"/>
                    </a:p>
                  </a:txBody>
                  <a:tcPr anchor="ctr"/>
                </a:tc>
                <a:tc>
                  <a:txBody>
                    <a:bodyPr/>
                    <a:lstStyle/>
                    <a:p>
                      <a:pPr algn="ctr"/>
                      <a:r>
                        <a:rPr lang="en-US" dirty="0" smtClean="0"/>
                        <a:t>1.6</a:t>
                      </a:r>
                      <a:endParaRPr lang="en-US" dirty="0"/>
                    </a:p>
                  </a:txBody>
                  <a:tcPr anchor="ctr"/>
                </a:tc>
                <a:tc>
                  <a:txBody>
                    <a:bodyPr/>
                    <a:lstStyle/>
                    <a:p>
                      <a:pPr algn="ctr"/>
                      <a:endParaRPr lang="en-US" dirty="0"/>
                    </a:p>
                  </a:txBody>
                  <a:tcPr anchor="ctr"/>
                </a:tc>
                <a:tc>
                  <a:txBody>
                    <a:bodyPr/>
                    <a:lstStyle/>
                    <a:p>
                      <a:pPr algn="ctr"/>
                      <a:endParaRPr lang="en-US" dirty="0"/>
                    </a:p>
                  </a:txBody>
                  <a:tcPr anchor="ctr"/>
                </a:tc>
                <a:tc>
                  <a:txBody>
                    <a:bodyPr/>
                    <a:lstStyle/>
                    <a:p>
                      <a:pPr algn="ctr"/>
                      <a:endParaRPr lang="en-US" dirty="0"/>
                    </a:p>
                  </a:txBody>
                  <a:tcPr anchor="ctr"/>
                </a:tc>
              </a:tr>
            </a:tbl>
          </a:graphicData>
        </a:graphic>
      </p:graphicFrame>
      <p:sp>
        <p:nvSpPr>
          <p:cNvPr id="6" name="TextBox 5"/>
          <p:cNvSpPr txBox="1"/>
          <p:nvPr/>
        </p:nvSpPr>
        <p:spPr>
          <a:xfrm>
            <a:off x="635502" y="5987465"/>
            <a:ext cx="6209414" cy="369332"/>
          </a:xfrm>
          <a:prstGeom prst="rect">
            <a:avLst/>
          </a:prstGeom>
          <a:noFill/>
        </p:spPr>
        <p:txBody>
          <a:bodyPr wrap="square" rtlCol="0">
            <a:spAutoFit/>
          </a:bodyPr>
          <a:lstStyle/>
          <a:p>
            <a:r>
              <a:rPr lang="en-US" dirty="0" smtClean="0"/>
              <a:t>Thanks to Sony for cross-checking!</a:t>
            </a:r>
            <a:endParaRPr lang="en-US" dirty="0"/>
          </a:p>
        </p:txBody>
      </p:sp>
    </p:spTree>
    <p:extLst>
      <p:ext uri="{BB962C8B-B14F-4D97-AF65-F5344CB8AC3E}">
        <p14:creationId xmlns:p14="http://schemas.microsoft.com/office/powerpoint/2010/main" val="796040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175" indent="-173038">
              <a:lnSpc>
                <a:spcPct val="95000"/>
              </a:lnSpc>
              <a:spcBef>
                <a:spcPct val="35000"/>
              </a:spcBef>
            </a:pPr>
            <a:r>
              <a:rPr lang="en-US" dirty="0" smtClean="0"/>
              <a:t>Conclusion</a:t>
            </a:r>
            <a:endParaRPr lang="en-US" dirty="0"/>
          </a:p>
        </p:txBody>
      </p:sp>
      <p:sp>
        <p:nvSpPr>
          <p:cNvPr id="3" name="Content Placeholder 2"/>
          <p:cNvSpPr>
            <a:spLocks noGrp="1"/>
          </p:cNvSpPr>
          <p:nvPr>
            <p:ph idx="1"/>
          </p:nvPr>
        </p:nvSpPr>
        <p:spPr/>
        <p:txBody>
          <a:bodyPr/>
          <a:lstStyle/>
          <a:p>
            <a:r>
              <a:rPr lang="en-US" dirty="0" smtClean="0"/>
              <a:t>Improved inter-color prediction scheme</a:t>
            </a:r>
          </a:p>
          <a:p>
            <a:pPr lvl="1"/>
            <a:r>
              <a:rPr lang="en-US" dirty="0" smtClean="0"/>
              <a:t>Better coding gain especially for YUV</a:t>
            </a:r>
          </a:p>
          <a:p>
            <a:pPr lvl="1"/>
            <a:r>
              <a:rPr lang="en-US" dirty="0" smtClean="0"/>
              <a:t>Less complexity by applying only for DM chroma mode in case of intra</a:t>
            </a:r>
            <a:endParaRPr lang="en-US" dirty="0"/>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95773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2385</TotalTime>
  <Words>322</Words>
  <Application>Microsoft Office PowerPoint</Application>
  <PresentationFormat>On-screen Show (4:3)</PresentationFormat>
  <Paragraphs>135</Paragraphs>
  <Slides>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JCTVC-C234-AIS</vt:lpstr>
      <vt:lpstr>Equation</vt:lpstr>
      <vt:lpstr>Non-RCE1: Inter Color Component Residual Prediction (JCTVC-N0266)</vt:lpstr>
      <vt:lpstr>Introduction</vt:lpstr>
      <vt:lpstr>Technical Description</vt:lpstr>
      <vt:lpstr>Technical Description</vt:lpstr>
      <vt:lpstr>Experimental Results</vt:lpstr>
      <vt:lpstr>Conclusion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263</cp:revision>
  <cp:lastPrinted>2005-08-27T17:58:21Z</cp:lastPrinted>
  <dcterms:created xsi:type="dcterms:W3CDTF">2010-10-01T23:19:22Z</dcterms:created>
  <dcterms:modified xsi:type="dcterms:W3CDTF">2013-07-27T15:57:53Z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1185246655</vt:i4>
  </property>
  <property fmtid="{D5CDD505-2E9C-101B-9397-08002B2CF9AE}" pid="3" name="_NewReviewCycle">
    <vt:lpwstr/>
  </property>
  <property fmtid="{D5CDD505-2E9C-101B-9397-08002B2CF9AE}" pid="4" name="_EmailSubject">
    <vt:lpwstr>Slides for modified Palette coding</vt:lpwstr>
  </property>
  <property fmtid="{D5CDD505-2E9C-101B-9397-08002B2CF9AE}" pid="5" name="_AuthorEmail">
    <vt:lpwstr>liweig@qti.qualcomm.com</vt:lpwstr>
  </property>
  <property fmtid="{D5CDD505-2E9C-101B-9397-08002B2CF9AE}" pid="6" name="_AuthorEmailDisplayName">
    <vt:lpwstr>Guo, Liwei</vt:lpwstr>
  </property>
  <property fmtid="{D5CDD505-2E9C-101B-9397-08002B2CF9AE}" pid="7" name="_PreviousAdHocReviewCycleID">
    <vt:i4>324707531</vt:i4>
  </property>
</Properties>
</file>