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8" r:id="rId3"/>
    <p:sldId id="261" r:id="rId4"/>
    <p:sldId id="266" r:id="rId5"/>
    <p:sldId id="264"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2"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6BD91-3D99-439F-ACBC-914A08E9C0D0}" type="datetimeFigureOut">
              <a:rPr lang="en-US" smtClean="0"/>
              <a:t>7/30/2013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CA86C8-696F-479B-BED6-ED02B774C0D3}" type="slidenum">
              <a:rPr lang="en-US" smtClean="0"/>
              <a:t>‹#›</a:t>
            </a:fld>
            <a:endParaRPr lang="en-US"/>
          </a:p>
        </p:txBody>
      </p:sp>
    </p:spTree>
    <p:extLst>
      <p:ext uri="{BB962C8B-B14F-4D97-AF65-F5344CB8AC3E}">
        <p14:creationId xmlns:p14="http://schemas.microsoft.com/office/powerpoint/2010/main" val="3820527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A86C8-696F-479B-BED6-ED02B774C0D3}" type="slidenum">
              <a:rPr lang="en-US" smtClean="0"/>
              <a:t>3</a:t>
            </a:fld>
            <a:endParaRPr lang="en-US"/>
          </a:p>
        </p:txBody>
      </p:sp>
    </p:spTree>
    <p:extLst>
      <p:ext uri="{BB962C8B-B14F-4D97-AF65-F5344CB8AC3E}">
        <p14:creationId xmlns:p14="http://schemas.microsoft.com/office/powerpoint/2010/main" val="27913083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1" y="4038600"/>
            <a:ext cx="6781800" cy="1295400"/>
          </a:xfrm>
        </p:spPr>
        <p:txBody>
          <a:bodyPr/>
          <a:lstStyle/>
          <a:p>
            <a:r>
              <a:rPr lang="en-US" dirty="0" smtClean="0"/>
              <a:t>JCTVC-N0263 </a:t>
            </a:r>
            <a:br>
              <a:rPr lang="en-US" dirty="0" smtClean="0"/>
            </a:br>
            <a:r>
              <a:rPr lang="en-US" dirty="0"/>
              <a:t/>
            </a:r>
            <a:br>
              <a:rPr lang="en-US" dirty="0"/>
            </a:br>
            <a:r>
              <a:rPr lang="en-US" dirty="0"/>
              <a:t>AhG5: </a:t>
            </a:r>
            <a:r>
              <a:rPr lang="en-US" dirty="0" err="1" smtClean="0"/>
              <a:t>Deblocking</a:t>
            </a:r>
            <a:r>
              <a:rPr lang="en-US" dirty="0" smtClean="0"/>
              <a:t> Filter in 4:4:4 Chroma Format</a:t>
            </a:r>
            <a:endParaRPr lang="en-US" sz="3200" dirty="0"/>
          </a:p>
        </p:txBody>
      </p:sp>
      <p:sp>
        <p:nvSpPr>
          <p:cNvPr id="3" name="Subtitle 2"/>
          <p:cNvSpPr>
            <a:spLocks noGrp="1"/>
          </p:cNvSpPr>
          <p:nvPr>
            <p:ph type="subTitle" idx="1"/>
          </p:nvPr>
        </p:nvSpPr>
        <p:spPr>
          <a:xfrm>
            <a:off x="1045030" y="5638800"/>
            <a:ext cx="7152446" cy="364390"/>
          </a:xfrm>
        </p:spPr>
        <p:txBody>
          <a:bodyPr/>
          <a:lstStyle/>
          <a:p>
            <a:r>
              <a:rPr lang="en-US" sz="1800" dirty="0" smtClean="0"/>
              <a:t>Woo-Shik Kim, Wei Pu, Joel Sole, Marta Karczewicz</a:t>
            </a:r>
            <a:endParaRPr lang="en-US" sz="1800" dirty="0"/>
          </a:p>
        </p:txBody>
      </p:sp>
    </p:spTree>
    <p:extLst>
      <p:ext uri="{BB962C8B-B14F-4D97-AF65-F5344CB8AC3E}">
        <p14:creationId xmlns:p14="http://schemas.microsoft.com/office/powerpoint/2010/main" val="2575322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sz="2400" dirty="0" smtClean="0"/>
              <a:t>In HEVC version 1, chroma </a:t>
            </a:r>
            <a:r>
              <a:rPr lang="en-US" sz="2400" dirty="0" err="1" smtClean="0"/>
              <a:t>deblock</a:t>
            </a:r>
            <a:r>
              <a:rPr lang="en-US" sz="2400" dirty="0" smtClean="0"/>
              <a:t> filter performance is restricted</a:t>
            </a:r>
          </a:p>
          <a:p>
            <a:pPr lvl="1"/>
            <a:r>
              <a:rPr lang="en-US" sz="2000" dirty="0" smtClean="0"/>
              <a:t>Only applied for intra block edges</a:t>
            </a:r>
          </a:p>
          <a:p>
            <a:pPr lvl="1"/>
            <a:r>
              <a:rPr lang="en-US" sz="2000" dirty="0" smtClean="0"/>
              <a:t>Only a weak filter is applied where 1 pixel each side along the edge is modified</a:t>
            </a:r>
          </a:p>
          <a:p>
            <a:r>
              <a:rPr lang="en-US" sz="2400" dirty="0" smtClean="0"/>
              <a:t>In 4:4:4 chroma format chroma can </a:t>
            </a:r>
            <a:r>
              <a:rPr lang="en-US" sz="2400" dirty="0" smtClean="0"/>
              <a:t>contain </a:t>
            </a:r>
            <a:r>
              <a:rPr lang="en-US" sz="2400" dirty="0" smtClean="0"/>
              <a:t>more information than in 4:2:0</a:t>
            </a:r>
          </a:p>
          <a:p>
            <a:pPr lvl="1"/>
            <a:r>
              <a:rPr lang="en-US" sz="2000" dirty="0" smtClean="0"/>
              <a:t>Blocking artifact is observed in chroma components which can harm overall visual quality</a:t>
            </a:r>
          </a:p>
        </p:txBody>
      </p:sp>
    </p:spTree>
    <p:extLst>
      <p:ext uri="{BB962C8B-B14F-4D97-AF65-F5344CB8AC3E}">
        <p14:creationId xmlns:p14="http://schemas.microsoft.com/office/powerpoint/2010/main" val="3855548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Content Placeholder 2"/>
          <p:cNvSpPr>
            <a:spLocks noGrp="1"/>
          </p:cNvSpPr>
          <p:nvPr>
            <p:ph idx="1"/>
          </p:nvPr>
        </p:nvSpPr>
        <p:spPr/>
        <p:txBody>
          <a:bodyPr/>
          <a:lstStyle/>
          <a:p>
            <a:r>
              <a:rPr lang="en-US" sz="2400" dirty="0" smtClean="0"/>
              <a:t>Method 1</a:t>
            </a:r>
            <a:endParaRPr lang="en-US" sz="2400" dirty="0"/>
          </a:p>
          <a:p>
            <a:pPr lvl="1"/>
            <a:r>
              <a:rPr lang="en-US" sz="2000" dirty="0" smtClean="0"/>
              <a:t>Apply luma </a:t>
            </a:r>
            <a:r>
              <a:rPr lang="en-US" sz="2000" dirty="0" smtClean="0"/>
              <a:t>filter to chroma components</a:t>
            </a:r>
            <a:endParaRPr lang="en-US" sz="2000" dirty="0" smtClean="0"/>
          </a:p>
          <a:p>
            <a:r>
              <a:rPr lang="en-US" sz="2400" dirty="0" smtClean="0"/>
              <a:t>Method 2</a:t>
            </a:r>
          </a:p>
          <a:p>
            <a:pPr lvl="1"/>
            <a:r>
              <a:rPr lang="en-US" sz="2000" dirty="0" smtClean="0"/>
              <a:t>Apply luma filter without the strong filter</a:t>
            </a:r>
          </a:p>
          <a:p>
            <a:pPr lvl="2"/>
            <a:r>
              <a:rPr lang="en-US" sz="1800" dirty="0" smtClean="0"/>
              <a:t>When </a:t>
            </a:r>
            <a:r>
              <a:rPr lang="en-US" sz="1800" dirty="0" err="1" smtClean="0"/>
              <a:t>bS</a:t>
            </a:r>
            <a:r>
              <a:rPr lang="en-US" sz="1800" dirty="0" smtClean="0"/>
              <a:t> is 2, it is set to 1 for chroma filtering</a:t>
            </a:r>
          </a:p>
          <a:p>
            <a:r>
              <a:rPr lang="en-US" sz="2400" dirty="0" smtClean="0"/>
              <a:t>Method 3</a:t>
            </a:r>
          </a:p>
          <a:p>
            <a:pPr lvl="1"/>
            <a:r>
              <a:rPr lang="en-US" sz="2000" dirty="0" smtClean="0"/>
              <a:t>Currently chroma filter is applied when </a:t>
            </a:r>
            <a:r>
              <a:rPr lang="en-US" sz="2000" dirty="0" err="1" smtClean="0"/>
              <a:t>bS</a:t>
            </a:r>
            <a:r>
              <a:rPr lang="en-US" sz="2000" dirty="0" smtClean="0"/>
              <a:t> is 2, thus only intra-coded block boundaries are filtered</a:t>
            </a:r>
          </a:p>
          <a:p>
            <a:pPr lvl="1"/>
            <a:r>
              <a:rPr lang="en-US" sz="2000" dirty="0" smtClean="0"/>
              <a:t>Propose to apply chroma filter when </a:t>
            </a:r>
            <a:r>
              <a:rPr lang="en-US" sz="2000" dirty="0" err="1" smtClean="0"/>
              <a:t>bS</a:t>
            </a:r>
            <a:r>
              <a:rPr lang="en-US" sz="2000" dirty="0" smtClean="0"/>
              <a:t> &gt; 0, so that </a:t>
            </a:r>
            <a:r>
              <a:rPr lang="en-US" sz="2000" dirty="0" err="1" smtClean="0"/>
              <a:t>deblocking</a:t>
            </a:r>
            <a:r>
              <a:rPr lang="en-US" sz="2000" dirty="0" smtClean="0"/>
              <a:t> filter can be applied for inter-coded blocks</a:t>
            </a:r>
          </a:p>
          <a:p>
            <a:pPr lvl="1"/>
            <a:endParaRPr lang="en-US" sz="2000" dirty="0"/>
          </a:p>
          <a:p>
            <a:r>
              <a:rPr lang="en-US" sz="2200" dirty="0" smtClean="0"/>
              <a:t>A </a:t>
            </a:r>
            <a:r>
              <a:rPr lang="en-US" sz="2200" dirty="0" err="1" smtClean="0"/>
              <a:t>deblock_chroma_as_luma_flag</a:t>
            </a:r>
            <a:r>
              <a:rPr lang="en-US" sz="2200" dirty="0" smtClean="0"/>
              <a:t> can be added to signal whether to apply above method or not</a:t>
            </a:r>
            <a:endParaRPr lang="en-US" sz="2200" dirty="0"/>
          </a:p>
        </p:txBody>
      </p:sp>
    </p:spTree>
    <p:extLst>
      <p:ext uri="{BB962C8B-B14F-4D97-AF65-F5344CB8AC3E}">
        <p14:creationId xmlns:p14="http://schemas.microsoft.com/office/powerpoint/2010/main" val="3183741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sz="half" idx="1"/>
          </p:nvPr>
        </p:nvSpPr>
        <p:spPr/>
        <p:txBody>
          <a:bodyPr/>
          <a:lstStyle/>
          <a:p>
            <a:r>
              <a:rPr lang="en-US" dirty="0" smtClean="0"/>
              <a:t>Summary results of YUV 4:4:4 Main-tier (+ is gain) </a:t>
            </a:r>
            <a:r>
              <a:rPr lang="en-US" dirty="0" smtClean="0"/>
              <a:t>(%)</a:t>
            </a:r>
            <a:endParaRPr lang="en-US" dirty="0" smtClean="0"/>
          </a:p>
        </p:txBody>
      </p:sp>
      <p:sp>
        <p:nvSpPr>
          <p:cNvPr id="5" name="Content Placeholder 4"/>
          <p:cNvSpPr>
            <a:spLocks noGrp="1"/>
          </p:cNvSpPr>
          <p:nvPr>
            <p:ph sz="half" idx="2"/>
          </p:nvPr>
        </p:nvSpPr>
        <p:spPr/>
        <p:txBody>
          <a:bodyPr/>
          <a:lstStyle/>
          <a:p>
            <a:r>
              <a:rPr lang="en-US" dirty="0" smtClean="0"/>
              <a:t>Subjective test</a:t>
            </a:r>
            <a:br>
              <a:rPr lang="en-US" dirty="0" smtClean="0"/>
            </a:br>
            <a:r>
              <a:rPr lang="en-US" dirty="0" smtClean="0"/>
              <a:t>(score is number of viewers)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85630130"/>
              </p:ext>
            </p:extLst>
          </p:nvPr>
        </p:nvGraphicFramePr>
        <p:xfrm>
          <a:off x="228600" y="1600200"/>
          <a:ext cx="4191000" cy="1483360"/>
        </p:xfrm>
        <a:graphic>
          <a:graphicData uri="http://schemas.openxmlformats.org/drawingml/2006/table">
            <a:tbl>
              <a:tblPr firstRow="1" bandRow="1">
                <a:tableStyleId>{5C22544A-7EE6-4342-B048-85BDC9FD1C3A}</a:tableStyleId>
              </a:tblPr>
              <a:tblGrid>
                <a:gridCol w="1047750"/>
                <a:gridCol w="1047750"/>
                <a:gridCol w="1047750"/>
                <a:gridCol w="1047750"/>
              </a:tblGrid>
              <a:tr h="370840">
                <a:tc>
                  <a:txBody>
                    <a:bodyPr/>
                    <a:lstStyle/>
                    <a:p>
                      <a:pPr algn="ctr"/>
                      <a:r>
                        <a:rPr lang="en-US" dirty="0" smtClean="0">
                          <a:latin typeface="Arial Narrow" pitchFamily="34" charset="0"/>
                        </a:rPr>
                        <a:t>Method</a:t>
                      </a:r>
                      <a:r>
                        <a:rPr lang="en-US" baseline="0" dirty="0" smtClean="0">
                          <a:latin typeface="Arial Narrow" pitchFamily="34" charset="0"/>
                        </a:rPr>
                        <a:t> 1</a:t>
                      </a:r>
                      <a:endParaRPr lang="en-US" dirty="0">
                        <a:latin typeface="Arial Narrow" pitchFamily="34" charset="0"/>
                      </a:endParaRPr>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r>
              <a:tr h="370840">
                <a:tc>
                  <a:txBody>
                    <a:bodyPr/>
                    <a:lstStyle/>
                    <a:p>
                      <a:pPr algn="ctr"/>
                      <a:r>
                        <a:rPr lang="en-US" dirty="0" smtClean="0"/>
                        <a:t>AI</a:t>
                      </a:r>
                      <a:endParaRPr lang="en-US" dirty="0"/>
                    </a:p>
                  </a:txBody>
                  <a:tcPr/>
                </a:tc>
                <a:tc>
                  <a:txBody>
                    <a:bodyPr/>
                    <a:lstStyle/>
                    <a:p>
                      <a:pPr algn="ctr"/>
                      <a:r>
                        <a:rPr lang="en-US" dirty="0" smtClean="0"/>
                        <a:t>0.0</a:t>
                      </a:r>
                      <a:endParaRPr lang="en-US" dirty="0"/>
                    </a:p>
                  </a:txBody>
                  <a:tcPr/>
                </a:tc>
                <a:tc>
                  <a:txBody>
                    <a:bodyPr/>
                    <a:lstStyle/>
                    <a:p>
                      <a:pPr algn="ctr"/>
                      <a:r>
                        <a:rPr lang="en-US" dirty="0" smtClean="0"/>
                        <a:t>1.1</a:t>
                      </a:r>
                      <a:endParaRPr lang="en-US" dirty="0"/>
                    </a:p>
                  </a:txBody>
                  <a:tcPr/>
                </a:tc>
                <a:tc>
                  <a:txBody>
                    <a:bodyPr/>
                    <a:lstStyle/>
                    <a:p>
                      <a:pPr algn="ctr"/>
                      <a:r>
                        <a:rPr lang="en-US" dirty="0" smtClean="0"/>
                        <a:t>1.2</a:t>
                      </a:r>
                      <a:endParaRPr lang="en-US" dirty="0"/>
                    </a:p>
                  </a:txBody>
                  <a:tcPr/>
                </a:tc>
              </a:tr>
              <a:tr h="370840">
                <a:tc>
                  <a:txBody>
                    <a:bodyPr/>
                    <a:lstStyle/>
                    <a:p>
                      <a:pPr algn="ctr"/>
                      <a:r>
                        <a:rPr lang="en-US" dirty="0" smtClean="0"/>
                        <a:t>RA</a:t>
                      </a:r>
                      <a:endParaRPr lang="en-US" dirty="0"/>
                    </a:p>
                  </a:txBody>
                  <a:tcPr/>
                </a:tc>
                <a:tc>
                  <a:txBody>
                    <a:bodyPr/>
                    <a:lstStyle/>
                    <a:p>
                      <a:pPr algn="ctr"/>
                      <a:r>
                        <a:rPr lang="en-US" dirty="0" smtClean="0"/>
                        <a:t>0.2</a:t>
                      </a:r>
                      <a:endParaRPr lang="en-US" dirty="0"/>
                    </a:p>
                  </a:txBody>
                  <a:tcPr/>
                </a:tc>
                <a:tc>
                  <a:txBody>
                    <a:bodyPr/>
                    <a:lstStyle/>
                    <a:p>
                      <a:pPr algn="ctr"/>
                      <a:r>
                        <a:rPr lang="en-US" dirty="0" smtClean="0"/>
                        <a:t>3.0</a:t>
                      </a:r>
                      <a:endParaRPr lang="en-US" dirty="0"/>
                    </a:p>
                  </a:txBody>
                  <a:tcPr/>
                </a:tc>
                <a:tc>
                  <a:txBody>
                    <a:bodyPr/>
                    <a:lstStyle/>
                    <a:p>
                      <a:pPr algn="ctr"/>
                      <a:r>
                        <a:rPr lang="en-US" dirty="0" smtClean="0"/>
                        <a:t>2.3</a:t>
                      </a:r>
                      <a:endParaRPr lang="en-US" dirty="0"/>
                    </a:p>
                  </a:txBody>
                  <a:tcPr/>
                </a:tc>
              </a:tr>
              <a:tr h="370840">
                <a:tc>
                  <a:txBody>
                    <a:bodyPr/>
                    <a:lstStyle/>
                    <a:p>
                      <a:pPr algn="ctr"/>
                      <a:r>
                        <a:rPr lang="en-US" dirty="0" smtClean="0"/>
                        <a:t>LB</a:t>
                      </a:r>
                      <a:endParaRPr lang="en-US" dirty="0"/>
                    </a:p>
                  </a:txBody>
                  <a:tcPr/>
                </a:tc>
                <a:tc>
                  <a:txBody>
                    <a:bodyPr/>
                    <a:lstStyle/>
                    <a:p>
                      <a:pPr algn="ctr"/>
                      <a:r>
                        <a:rPr lang="en-US" dirty="0" smtClean="0"/>
                        <a:t>0.2</a:t>
                      </a:r>
                      <a:endParaRPr lang="en-US" dirty="0"/>
                    </a:p>
                  </a:txBody>
                  <a:tcPr/>
                </a:tc>
                <a:tc>
                  <a:txBody>
                    <a:bodyPr/>
                    <a:lstStyle/>
                    <a:p>
                      <a:pPr algn="ctr"/>
                      <a:r>
                        <a:rPr lang="en-US" dirty="0" smtClean="0"/>
                        <a:t>2.7</a:t>
                      </a:r>
                      <a:endParaRPr lang="en-US" dirty="0"/>
                    </a:p>
                  </a:txBody>
                  <a:tcPr/>
                </a:tc>
                <a:tc>
                  <a:txBody>
                    <a:bodyPr/>
                    <a:lstStyle/>
                    <a:p>
                      <a:pPr algn="ctr"/>
                      <a:r>
                        <a:rPr lang="en-US" dirty="0" smtClean="0"/>
                        <a:t>0.9</a:t>
                      </a:r>
                      <a:endParaRPr lang="en-US"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795027020"/>
              </p:ext>
            </p:extLst>
          </p:nvPr>
        </p:nvGraphicFramePr>
        <p:xfrm>
          <a:off x="228600" y="3164840"/>
          <a:ext cx="4191000" cy="1483360"/>
        </p:xfrm>
        <a:graphic>
          <a:graphicData uri="http://schemas.openxmlformats.org/drawingml/2006/table">
            <a:tbl>
              <a:tblPr firstRow="1" bandRow="1">
                <a:tableStyleId>{5C22544A-7EE6-4342-B048-85BDC9FD1C3A}</a:tableStyleId>
              </a:tblPr>
              <a:tblGrid>
                <a:gridCol w="1047750"/>
                <a:gridCol w="1047750"/>
                <a:gridCol w="1047750"/>
                <a:gridCol w="1047750"/>
              </a:tblGrid>
              <a:tr h="370840">
                <a:tc>
                  <a:txBody>
                    <a:bodyPr/>
                    <a:lstStyle/>
                    <a:p>
                      <a:pPr algn="ctr"/>
                      <a:r>
                        <a:rPr lang="en-US" dirty="0" smtClean="0">
                          <a:latin typeface="Arial Narrow" pitchFamily="34" charset="0"/>
                        </a:rPr>
                        <a:t>Method 2</a:t>
                      </a:r>
                      <a:endParaRPr lang="en-US" dirty="0">
                        <a:latin typeface="Arial Narrow" pitchFamily="34" charset="0"/>
                      </a:endParaRPr>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r>
              <a:tr h="370840">
                <a:tc>
                  <a:txBody>
                    <a:bodyPr/>
                    <a:lstStyle/>
                    <a:p>
                      <a:pPr algn="ctr"/>
                      <a:r>
                        <a:rPr lang="en-US" dirty="0" smtClean="0"/>
                        <a:t>AI</a:t>
                      </a:r>
                      <a:endParaRPr lang="en-US" dirty="0"/>
                    </a:p>
                  </a:txBody>
                  <a:tcPr/>
                </a:tc>
                <a:tc>
                  <a:txBody>
                    <a:bodyPr/>
                    <a:lstStyle/>
                    <a:p>
                      <a:pPr algn="ctr"/>
                      <a:r>
                        <a:rPr lang="en-US" dirty="0" smtClean="0"/>
                        <a:t>0.0</a:t>
                      </a:r>
                      <a:endParaRPr lang="en-US" dirty="0"/>
                    </a:p>
                  </a:txBody>
                  <a:tcPr/>
                </a:tc>
                <a:tc>
                  <a:txBody>
                    <a:bodyPr/>
                    <a:lstStyle/>
                    <a:p>
                      <a:pPr algn="ctr"/>
                      <a:r>
                        <a:rPr lang="en-US" dirty="0" smtClean="0"/>
                        <a:t>0.7</a:t>
                      </a:r>
                      <a:endParaRPr lang="en-US" dirty="0"/>
                    </a:p>
                  </a:txBody>
                  <a:tcPr/>
                </a:tc>
                <a:tc>
                  <a:txBody>
                    <a:bodyPr/>
                    <a:lstStyle/>
                    <a:p>
                      <a:pPr algn="ctr"/>
                      <a:r>
                        <a:rPr lang="en-US" dirty="0" smtClean="0"/>
                        <a:t>0.7</a:t>
                      </a:r>
                      <a:endParaRPr lang="en-US" dirty="0"/>
                    </a:p>
                  </a:txBody>
                  <a:tcPr/>
                </a:tc>
              </a:tr>
              <a:tr h="370840">
                <a:tc>
                  <a:txBody>
                    <a:bodyPr/>
                    <a:lstStyle/>
                    <a:p>
                      <a:pPr algn="ctr"/>
                      <a:r>
                        <a:rPr lang="en-US" dirty="0" smtClean="0"/>
                        <a:t>RA</a:t>
                      </a:r>
                      <a:endParaRPr lang="en-US" dirty="0"/>
                    </a:p>
                  </a:txBody>
                  <a:tcPr/>
                </a:tc>
                <a:tc>
                  <a:txBody>
                    <a:bodyPr/>
                    <a:lstStyle/>
                    <a:p>
                      <a:pPr algn="ctr"/>
                      <a:r>
                        <a:rPr lang="en-US" dirty="0" smtClean="0"/>
                        <a:t>0.2</a:t>
                      </a:r>
                      <a:endParaRPr lang="en-US" dirty="0"/>
                    </a:p>
                  </a:txBody>
                  <a:tcPr/>
                </a:tc>
                <a:tc>
                  <a:txBody>
                    <a:bodyPr/>
                    <a:lstStyle/>
                    <a:p>
                      <a:pPr algn="ctr"/>
                      <a:r>
                        <a:rPr lang="en-US" dirty="0" smtClean="0"/>
                        <a:t>2.4</a:t>
                      </a:r>
                      <a:endParaRPr lang="en-US" dirty="0"/>
                    </a:p>
                  </a:txBody>
                  <a:tcPr/>
                </a:tc>
                <a:tc>
                  <a:txBody>
                    <a:bodyPr/>
                    <a:lstStyle/>
                    <a:p>
                      <a:pPr algn="ctr"/>
                      <a:r>
                        <a:rPr lang="en-US" dirty="0" smtClean="0"/>
                        <a:t>1.7</a:t>
                      </a:r>
                      <a:endParaRPr lang="en-US" dirty="0"/>
                    </a:p>
                  </a:txBody>
                  <a:tcPr/>
                </a:tc>
              </a:tr>
              <a:tr h="370840">
                <a:tc>
                  <a:txBody>
                    <a:bodyPr/>
                    <a:lstStyle/>
                    <a:p>
                      <a:pPr algn="ctr"/>
                      <a:r>
                        <a:rPr lang="en-US" dirty="0" smtClean="0"/>
                        <a:t>LB</a:t>
                      </a:r>
                      <a:endParaRPr lang="en-US" dirty="0"/>
                    </a:p>
                  </a:txBody>
                  <a:tcPr/>
                </a:tc>
                <a:tc>
                  <a:txBody>
                    <a:bodyPr/>
                    <a:lstStyle/>
                    <a:p>
                      <a:pPr algn="ctr"/>
                      <a:r>
                        <a:rPr lang="en-US" dirty="0" smtClean="0"/>
                        <a:t>0.2</a:t>
                      </a:r>
                      <a:endParaRPr lang="en-US" dirty="0"/>
                    </a:p>
                  </a:txBody>
                  <a:tcPr/>
                </a:tc>
                <a:tc>
                  <a:txBody>
                    <a:bodyPr/>
                    <a:lstStyle/>
                    <a:p>
                      <a:pPr algn="ctr"/>
                      <a:r>
                        <a:rPr lang="en-US" dirty="0" smtClean="0"/>
                        <a:t>2.2</a:t>
                      </a:r>
                      <a:endParaRPr lang="en-US" dirty="0"/>
                    </a:p>
                  </a:txBody>
                  <a:tcPr/>
                </a:tc>
                <a:tc>
                  <a:txBody>
                    <a:bodyPr/>
                    <a:lstStyle/>
                    <a:p>
                      <a:pPr algn="ctr"/>
                      <a:r>
                        <a:rPr lang="en-US" dirty="0" smtClean="0"/>
                        <a:t>0.8</a:t>
                      </a:r>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65508749"/>
              </p:ext>
            </p:extLst>
          </p:nvPr>
        </p:nvGraphicFramePr>
        <p:xfrm>
          <a:off x="228600" y="4724400"/>
          <a:ext cx="4191000" cy="1483360"/>
        </p:xfrm>
        <a:graphic>
          <a:graphicData uri="http://schemas.openxmlformats.org/drawingml/2006/table">
            <a:tbl>
              <a:tblPr firstRow="1" bandRow="1">
                <a:tableStyleId>{5C22544A-7EE6-4342-B048-85BDC9FD1C3A}</a:tableStyleId>
              </a:tblPr>
              <a:tblGrid>
                <a:gridCol w="1047750"/>
                <a:gridCol w="1047750"/>
                <a:gridCol w="1047750"/>
                <a:gridCol w="1047750"/>
              </a:tblGrid>
              <a:tr h="370840">
                <a:tc>
                  <a:txBody>
                    <a:bodyPr/>
                    <a:lstStyle/>
                    <a:p>
                      <a:pPr algn="ctr"/>
                      <a:r>
                        <a:rPr lang="en-US" dirty="0" smtClean="0">
                          <a:latin typeface="Arial Narrow" pitchFamily="34" charset="0"/>
                        </a:rPr>
                        <a:t>Method 3</a:t>
                      </a:r>
                      <a:endParaRPr lang="en-US" dirty="0">
                        <a:latin typeface="Arial Narrow" pitchFamily="34" charset="0"/>
                      </a:endParaRPr>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r>
              <a:tr h="370840">
                <a:tc>
                  <a:txBody>
                    <a:bodyPr/>
                    <a:lstStyle/>
                    <a:p>
                      <a:pPr algn="ctr"/>
                      <a:r>
                        <a:rPr lang="en-US" dirty="0" smtClean="0"/>
                        <a:t>AI</a:t>
                      </a:r>
                      <a:endParaRPr lang="en-US" dirty="0"/>
                    </a:p>
                  </a:txBody>
                  <a:tcPr/>
                </a:tc>
                <a:tc>
                  <a:txBody>
                    <a:bodyPr/>
                    <a:lstStyle/>
                    <a:p>
                      <a:pPr algn="ctr"/>
                      <a:r>
                        <a:rPr lang="en-US" dirty="0" smtClean="0"/>
                        <a:t>0.0</a:t>
                      </a:r>
                      <a:endParaRPr lang="en-US" dirty="0"/>
                    </a:p>
                  </a:txBody>
                  <a:tcPr/>
                </a:tc>
                <a:tc>
                  <a:txBody>
                    <a:bodyPr/>
                    <a:lstStyle/>
                    <a:p>
                      <a:pPr algn="ctr"/>
                      <a:r>
                        <a:rPr lang="en-US" dirty="0" smtClean="0"/>
                        <a:t>0.0</a:t>
                      </a:r>
                      <a:endParaRPr lang="en-US" dirty="0"/>
                    </a:p>
                  </a:txBody>
                  <a:tcPr/>
                </a:tc>
                <a:tc>
                  <a:txBody>
                    <a:bodyPr/>
                    <a:lstStyle/>
                    <a:p>
                      <a:pPr algn="ctr"/>
                      <a:r>
                        <a:rPr lang="en-US" dirty="0" smtClean="0"/>
                        <a:t>0.0</a:t>
                      </a:r>
                      <a:endParaRPr lang="en-US" dirty="0"/>
                    </a:p>
                  </a:txBody>
                  <a:tcPr/>
                </a:tc>
              </a:tr>
              <a:tr h="370840">
                <a:tc>
                  <a:txBody>
                    <a:bodyPr/>
                    <a:lstStyle/>
                    <a:p>
                      <a:pPr algn="ctr"/>
                      <a:r>
                        <a:rPr lang="en-US" dirty="0" smtClean="0"/>
                        <a:t>RA</a:t>
                      </a:r>
                      <a:endParaRPr lang="en-US" dirty="0"/>
                    </a:p>
                  </a:txBody>
                  <a:tcPr/>
                </a:tc>
                <a:tc>
                  <a:txBody>
                    <a:bodyPr/>
                    <a:lstStyle/>
                    <a:p>
                      <a:pPr algn="ctr"/>
                      <a:r>
                        <a:rPr lang="en-US" dirty="0" smtClean="0"/>
                        <a:t>0.1</a:t>
                      </a:r>
                      <a:endParaRPr lang="en-US" dirty="0"/>
                    </a:p>
                  </a:txBody>
                  <a:tcPr/>
                </a:tc>
                <a:tc>
                  <a:txBody>
                    <a:bodyPr/>
                    <a:lstStyle/>
                    <a:p>
                      <a:pPr algn="ctr"/>
                      <a:r>
                        <a:rPr lang="en-US" dirty="0" smtClean="0"/>
                        <a:t>1.0</a:t>
                      </a:r>
                      <a:endParaRPr lang="en-US" dirty="0"/>
                    </a:p>
                  </a:txBody>
                  <a:tcPr/>
                </a:tc>
                <a:tc>
                  <a:txBody>
                    <a:bodyPr/>
                    <a:lstStyle/>
                    <a:p>
                      <a:pPr algn="ctr"/>
                      <a:r>
                        <a:rPr lang="en-US" dirty="0" smtClean="0"/>
                        <a:t>0.8</a:t>
                      </a:r>
                      <a:endParaRPr lang="en-US" dirty="0"/>
                    </a:p>
                  </a:txBody>
                  <a:tcPr/>
                </a:tc>
              </a:tr>
              <a:tr h="370840">
                <a:tc>
                  <a:txBody>
                    <a:bodyPr/>
                    <a:lstStyle/>
                    <a:p>
                      <a:pPr algn="ctr"/>
                      <a:r>
                        <a:rPr lang="en-US" dirty="0" smtClean="0"/>
                        <a:t>LB</a:t>
                      </a:r>
                      <a:endParaRPr lang="en-US" dirty="0"/>
                    </a:p>
                  </a:txBody>
                  <a:tcPr/>
                </a:tc>
                <a:tc>
                  <a:txBody>
                    <a:bodyPr/>
                    <a:lstStyle/>
                    <a:p>
                      <a:pPr algn="ctr"/>
                      <a:r>
                        <a:rPr lang="en-US" dirty="0" smtClean="0"/>
                        <a:t>0.1</a:t>
                      </a:r>
                      <a:endParaRPr lang="en-US" dirty="0"/>
                    </a:p>
                  </a:txBody>
                  <a:tcPr/>
                </a:tc>
                <a:tc>
                  <a:txBody>
                    <a:bodyPr/>
                    <a:lstStyle/>
                    <a:p>
                      <a:pPr algn="ctr"/>
                      <a:r>
                        <a:rPr lang="en-US" dirty="0" smtClean="0"/>
                        <a:t>1.1</a:t>
                      </a:r>
                      <a:endParaRPr lang="en-US" dirty="0"/>
                    </a:p>
                  </a:txBody>
                  <a:tcPr/>
                </a:tc>
                <a:tc>
                  <a:txBody>
                    <a:bodyPr/>
                    <a:lstStyle/>
                    <a:p>
                      <a:pPr algn="ctr"/>
                      <a:r>
                        <a:rPr lang="en-US" dirty="0" smtClean="0"/>
                        <a:t>0.9</a:t>
                      </a:r>
                      <a:endParaRPr lang="en-US"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20455992"/>
              </p:ext>
            </p:extLst>
          </p:nvPr>
        </p:nvGraphicFramePr>
        <p:xfrm>
          <a:off x="4648197" y="1600200"/>
          <a:ext cx="4191003" cy="4615542"/>
        </p:xfrm>
        <a:graphic>
          <a:graphicData uri="http://schemas.openxmlformats.org/drawingml/2006/table">
            <a:tbl>
              <a:tblPr firstRow="1" bandRow="1">
                <a:tableStyleId>{5C22544A-7EE6-4342-B048-85BDC9FD1C3A}</a:tableStyleId>
              </a:tblPr>
              <a:tblGrid>
                <a:gridCol w="482853"/>
                <a:gridCol w="1979930"/>
                <a:gridCol w="890020"/>
                <a:gridCol w="838200"/>
              </a:tblGrid>
              <a:tr h="485964">
                <a:tc>
                  <a:txBody>
                    <a:bodyPr/>
                    <a:lstStyle/>
                    <a:p>
                      <a:pPr algn="ctr"/>
                      <a:endParaRPr lang="en-US" dirty="0"/>
                    </a:p>
                  </a:txBody>
                  <a:tcPr anchor="ctr"/>
                </a:tc>
                <a:tc>
                  <a:txBody>
                    <a:bodyPr/>
                    <a:lstStyle/>
                    <a:p>
                      <a:pPr algn="ctr"/>
                      <a:r>
                        <a:rPr lang="en-US" dirty="0" smtClean="0"/>
                        <a:t>Sequence</a:t>
                      </a:r>
                      <a:endParaRPr lang="en-US" dirty="0"/>
                    </a:p>
                  </a:txBody>
                  <a:tcPr anchor="ctr"/>
                </a:tc>
                <a:tc>
                  <a:txBody>
                    <a:bodyPr/>
                    <a:lstStyle/>
                    <a:p>
                      <a:pPr algn="ctr"/>
                      <a:r>
                        <a:rPr lang="en-US" dirty="0" smtClean="0">
                          <a:latin typeface="+mn-lt"/>
                        </a:rPr>
                        <a:t>HM</a:t>
                      </a:r>
                      <a:endParaRPr lang="en-US" dirty="0">
                        <a:latin typeface="+mn-lt"/>
                      </a:endParaRPr>
                    </a:p>
                  </a:txBody>
                  <a:tcPr anchor="ctr"/>
                </a:tc>
                <a:tc>
                  <a:txBody>
                    <a:bodyPr/>
                    <a:lstStyle/>
                    <a:p>
                      <a:pPr algn="ctr"/>
                      <a:r>
                        <a:rPr lang="en-US" dirty="0" smtClean="0">
                          <a:latin typeface="+mn-lt"/>
                        </a:rPr>
                        <a:t>N0263</a:t>
                      </a:r>
                      <a:endParaRPr lang="en-US" dirty="0">
                        <a:latin typeface="+mn-lt"/>
                      </a:endParaRPr>
                    </a:p>
                  </a:txBody>
                  <a:tcPr marL="0" marR="0" anchor="ctr"/>
                </a:tc>
              </a:tr>
              <a:tr h="838786">
                <a:tc rowSpan="3">
                  <a:txBody>
                    <a:bodyPr/>
                    <a:lstStyle/>
                    <a:p>
                      <a:pPr algn="ctr"/>
                      <a:r>
                        <a:rPr lang="en-US" dirty="0" smtClean="0"/>
                        <a:t>RGB</a:t>
                      </a:r>
                      <a:endParaRPr lang="en-US" dirty="0"/>
                    </a:p>
                  </a:txBody>
                  <a:tcPr anchor="ctr"/>
                </a:tc>
                <a:tc>
                  <a:txBody>
                    <a:bodyPr/>
                    <a:lstStyle/>
                    <a:p>
                      <a:pPr algn="l"/>
                      <a:r>
                        <a:rPr lang="en-US" sz="1800" kern="1200" dirty="0" err="1" smtClean="0">
                          <a:solidFill>
                            <a:schemeClr val="dk1"/>
                          </a:solidFill>
                          <a:effectLst/>
                          <a:latin typeface="Arial Narrow" pitchFamily="34" charset="0"/>
                          <a:ea typeface="+mn-ea"/>
                          <a:cs typeface="+mn-cs"/>
                        </a:rPr>
                        <a:t>DucksAndLegs</a:t>
                      </a:r>
                      <a:endParaRPr lang="en-US" dirty="0">
                        <a:latin typeface="Arial Narrow" pitchFamily="34" charset="0"/>
                      </a:endParaRPr>
                    </a:p>
                  </a:txBody>
                  <a:tcPr anchor="ctr"/>
                </a:tc>
                <a:tc>
                  <a:txBody>
                    <a:bodyPr/>
                    <a:lstStyle/>
                    <a:p>
                      <a:pPr algn="ctr"/>
                      <a:r>
                        <a:rPr lang="en-US" b="1" dirty="0" smtClean="0"/>
                        <a:t>1</a:t>
                      </a:r>
                      <a:endParaRPr lang="en-US" b="1" dirty="0"/>
                    </a:p>
                  </a:txBody>
                  <a:tcPr anchor="ctr"/>
                </a:tc>
                <a:tc>
                  <a:txBody>
                    <a:bodyPr/>
                    <a:lstStyle/>
                    <a:p>
                      <a:pPr algn="ctr"/>
                      <a:r>
                        <a:rPr lang="en-US" b="1" dirty="0" smtClean="0"/>
                        <a:t>4</a:t>
                      </a:r>
                      <a:endParaRPr lang="en-US" b="1" dirty="0"/>
                    </a:p>
                  </a:txBody>
                  <a:tcPr anchor="ctr"/>
                </a:tc>
              </a:tr>
              <a:tr h="838786">
                <a:tc vMerge="1">
                  <a:txBody>
                    <a:bodyPr/>
                    <a:lstStyle/>
                    <a:p>
                      <a:endParaRPr lang="en-US" dirty="0"/>
                    </a:p>
                  </a:txBody>
                  <a:tcPr/>
                </a:tc>
                <a:tc>
                  <a:txBody>
                    <a:bodyPr/>
                    <a:lstStyle/>
                    <a:p>
                      <a:pPr algn="l"/>
                      <a:r>
                        <a:rPr lang="en-US" sz="1800" kern="1200" dirty="0" err="1" smtClean="0">
                          <a:solidFill>
                            <a:schemeClr val="dk1"/>
                          </a:solidFill>
                          <a:effectLst/>
                          <a:latin typeface="Arial Narrow" pitchFamily="34" charset="0"/>
                          <a:ea typeface="+mn-ea"/>
                          <a:cs typeface="+mn-cs"/>
                        </a:rPr>
                        <a:t>EBULupoCandlelight</a:t>
                      </a:r>
                      <a:endParaRPr lang="en-US" dirty="0">
                        <a:latin typeface="Arial Narrow" pitchFamily="34" charset="0"/>
                      </a:endParaRPr>
                    </a:p>
                  </a:txBody>
                  <a:tcPr anchor="ctr"/>
                </a:tc>
                <a:tc>
                  <a:txBody>
                    <a:bodyPr/>
                    <a:lstStyle/>
                    <a:p>
                      <a:pPr algn="ctr"/>
                      <a:r>
                        <a:rPr lang="en-US" b="1" dirty="0" smtClean="0"/>
                        <a:t>0</a:t>
                      </a:r>
                      <a:endParaRPr lang="en-US" b="1" dirty="0"/>
                    </a:p>
                  </a:txBody>
                  <a:tcPr anchor="ctr"/>
                </a:tc>
                <a:tc>
                  <a:txBody>
                    <a:bodyPr/>
                    <a:lstStyle/>
                    <a:p>
                      <a:pPr algn="ctr"/>
                      <a:r>
                        <a:rPr lang="en-US" b="1" dirty="0" smtClean="0"/>
                        <a:t>5</a:t>
                      </a:r>
                      <a:endParaRPr lang="en-US" b="1" dirty="0"/>
                    </a:p>
                  </a:txBody>
                  <a:tcPr anchor="ctr"/>
                </a:tc>
              </a:tr>
              <a:tr h="838786">
                <a:tc vMerge="1">
                  <a:txBody>
                    <a:bodyPr/>
                    <a:lstStyle/>
                    <a:p>
                      <a:endParaRPr lang="en-US" dirty="0"/>
                    </a:p>
                  </a:txBody>
                  <a:tcPr/>
                </a:tc>
                <a:tc>
                  <a:txBody>
                    <a:bodyPr/>
                    <a:lstStyle/>
                    <a:p>
                      <a:pPr algn="l"/>
                      <a:r>
                        <a:rPr lang="en-US" sz="1800" kern="1200" dirty="0" err="1" smtClean="0">
                          <a:solidFill>
                            <a:schemeClr val="dk1"/>
                          </a:solidFill>
                          <a:effectLst/>
                          <a:latin typeface="Arial Narrow" pitchFamily="34" charset="0"/>
                          <a:ea typeface="+mn-ea"/>
                          <a:cs typeface="+mn-cs"/>
                        </a:rPr>
                        <a:t>EBURainFruits</a:t>
                      </a:r>
                      <a:endParaRPr lang="en-US" dirty="0">
                        <a:latin typeface="Arial Narrow" pitchFamily="34" charset="0"/>
                      </a:endParaRPr>
                    </a:p>
                  </a:txBody>
                  <a:tcPr anchor="ctr"/>
                </a:tc>
                <a:tc>
                  <a:txBody>
                    <a:bodyPr/>
                    <a:lstStyle/>
                    <a:p>
                      <a:pPr algn="ctr"/>
                      <a:r>
                        <a:rPr lang="en-US" b="1" dirty="0" smtClean="0"/>
                        <a:t>1</a:t>
                      </a:r>
                      <a:endParaRPr lang="en-US" b="1" dirty="0"/>
                    </a:p>
                  </a:txBody>
                  <a:tcPr anchor="ctr"/>
                </a:tc>
                <a:tc>
                  <a:txBody>
                    <a:bodyPr/>
                    <a:lstStyle/>
                    <a:p>
                      <a:pPr algn="ctr"/>
                      <a:r>
                        <a:rPr lang="en-US" b="1" dirty="0" smtClean="0"/>
                        <a:t>4</a:t>
                      </a:r>
                      <a:endParaRPr lang="en-US" b="1" dirty="0"/>
                    </a:p>
                  </a:txBody>
                  <a:tcPr anchor="ctr"/>
                </a:tc>
              </a:tr>
              <a:tr h="838786">
                <a:tc rowSpan="2">
                  <a:txBody>
                    <a:bodyPr/>
                    <a:lstStyle/>
                    <a:p>
                      <a:pPr algn="ctr"/>
                      <a:r>
                        <a:rPr lang="en-US" dirty="0" smtClean="0"/>
                        <a:t>YUV</a:t>
                      </a:r>
                      <a:endParaRPr lang="en-US" dirty="0"/>
                    </a:p>
                  </a:txBody>
                  <a:tcPr anchor="ctr"/>
                </a:tc>
                <a:tc>
                  <a:txBody>
                    <a:bodyPr/>
                    <a:lstStyle/>
                    <a:p>
                      <a:pPr algn="l"/>
                      <a:r>
                        <a:rPr lang="en-US" sz="1800" kern="1200" dirty="0" smtClean="0">
                          <a:solidFill>
                            <a:schemeClr val="dk1"/>
                          </a:solidFill>
                          <a:effectLst/>
                          <a:latin typeface="Arial Narrow" pitchFamily="34" charset="0"/>
                          <a:ea typeface="+mn-ea"/>
                          <a:cs typeface="+mn-cs"/>
                        </a:rPr>
                        <a:t>Kimono</a:t>
                      </a:r>
                      <a:endParaRPr lang="en-US" dirty="0">
                        <a:latin typeface="Arial Narrow" pitchFamily="34" charset="0"/>
                      </a:endParaRPr>
                    </a:p>
                  </a:txBody>
                  <a:tcPr anchor="ctr"/>
                </a:tc>
                <a:tc>
                  <a:txBody>
                    <a:bodyPr/>
                    <a:lstStyle/>
                    <a:p>
                      <a:pPr algn="ctr"/>
                      <a:r>
                        <a:rPr lang="en-US" b="1" dirty="0" smtClean="0"/>
                        <a:t>0</a:t>
                      </a:r>
                      <a:endParaRPr lang="en-US" b="1" dirty="0"/>
                    </a:p>
                  </a:txBody>
                  <a:tcPr anchor="ctr"/>
                </a:tc>
                <a:tc>
                  <a:txBody>
                    <a:bodyPr/>
                    <a:lstStyle/>
                    <a:p>
                      <a:pPr algn="ctr"/>
                      <a:r>
                        <a:rPr lang="en-US" b="1" dirty="0" smtClean="0"/>
                        <a:t>5</a:t>
                      </a:r>
                      <a:endParaRPr lang="en-US" b="1" dirty="0"/>
                    </a:p>
                  </a:txBody>
                  <a:tcPr anchor="ctr"/>
                </a:tc>
              </a:tr>
              <a:tr h="774434">
                <a:tc vMerge="1">
                  <a:txBody>
                    <a:bodyPr/>
                    <a:lstStyle/>
                    <a:p>
                      <a:endParaRPr lang="en-US" dirty="0"/>
                    </a:p>
                  </a:txBody>
                  <a:tcPr/>
                </a:tc>
                <a:tc>
                  <a:txBody>
                    <a:bodyPr/>
                    <a:lstStyle/>
                    <a:p>
                      <a:pPr algn="l"/>
                      <a:r>
                        <a:rPr lang="en-US" sz="1800" kern="1200" dirty="0" err="1" smtClean="0">
                          <a:solidFill>
                            <a:schemeClr val="dk1"/>
                          </a:solidFill>
                          <a:effectLst/>
                          <a:latin typeface="Arial Narrow" pitchFamily="34" charset="0"/>
                          <a:ea typeface="+mn-ea"/>
                          <a:cs typeface="+mn-cs"/>
                        </a:rPr>
                        <a:t>EBURainFruits</a:t>
                      </a:r>
                      <a:endParaRPr lang="en-US" dirty="0">
                        <a:latin typeface="Arial Narrow" pitchFamily="34" charset="0"/>
                      </a:endParaRPr>
                    </a:p>
                  </a:txBody>
                  <a:tcPr anchor="ctr"/>
                </a:tc>
                <a:tc>
                  <a:txBody>
                    <a:bodyPr/>
                    <a:lstStyle/>
                    <a:p>
                      <a:pPr algn="ctr"/>
                      <a:r>
                        <a:rPr lang="en-US" b="1" dirty="0" smtClean="0"/>
                        <a:t>2</a:t>
                      </a:r>
                      <a:endParaRPr lang="en-US" b="1" dirty="0"/>
                    </a:p>
                  </a:txBody>
                  <a:tcPr anchor="ctr"/>
                </a:tc>
                <a:tc>
                  <a:txBody>
                    <a:bodyPr/>
                    <a:lstStyle/>
                    <a:p>
                      <a:pPr algn="ctr"/>
                      <a:r>
                        <a:rPr lang="en-US" b="1" dirty="0" smtClean="0"/>
                        <a:t>3</a:t>
                      </a:r>
                      <a:endParaRPr lang="en-US" b="1" dirty="0"/>
                    </a:p>
                  </a:txBody>
                  <a:tcPr anchor="ctr"/>
                </a:tc>
              </a:tr>
            </a:tbl>
          </a:graphicData>
        </a:graphic>
      </p:graphicFrame>
    </p:spTree>
    <p:extLst>
      <p:ext uri="{BB962C8B-B14F-4D97-AF65-F5344CB8AC3E}">
        <p14:creationId xmlns:p14="http://schemas.microsoft.com/office/powerpoint/2010/main" val="1357441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Methods to strengthen chroma </a:t>
            </a:r>
            <a:r>
              <a:rPr lang="en-US" dirty="0" err="1" smtClean="0"/>
              <a:t>deblock</a:t>
            </a:r>
            <a:r>
              <a:rPr lang="en-US" dirty="0" smtClean="0"/>
              <a:t> filtering is proposed</a:t>
            </a:r>
          </a:p>
          <a:p>
            <a:r>
              <a:rPr lang="en-US" dirty="0" smtClean="0"/>
              <a:t>Subjective quality improvement is achieved for both RGB and YUV 4:4:4 sequences</a:t>
            </a:r>
          </a:p>
          <a:p>
            <a:r>
              <a:rPr lang="en-US" dirty="0" smtClean="0"/>
              <a:t>Coding </a:t>
            </a:r>
            <a:r>
              <a:rPr lang="en-US" dirty="0" smtClean="0"/>
              <a:t>efficiency improvement is reported</a:t>
            </a:r>
            <a:endParaRPr lang="en-US" dirty="0"/>
          </a:p>
        </p:txBody>
      </p:sp>
    </p:spTree>
    <p:extLst>
      <p:ext uri="{BB962C8B-B14F-4D97-AF65-F5344CB8AC3E}">
        <p14:creationId xmlns:p14="http://schemas.microsoft.com/office/powerpoint/2010/main" val="24000415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1374</TotalTime>
  <Words>269</Words>
  <Application>Microsoft Office PowerPoint</Application>
  <PresentationFormat>On-screen Show (4:3)</PresentationFormat>
  <Paragraphs>95</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Theme1</vt:lpstr>
      <vt:lpstr>JCTVC-N0263   AhG5: Deblocking Filter in 4:4:4 Chroma Format</vt:lpstr>
      <vt:lpstr>Problem statement</vt:lpstr>
      <vt:lpstr>Solutions</vt:lpstr>
      <vt:lpstr>Experimental 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JCTVC-M0297 “Non-SCE3: Bandwidth reduction for combined inter mode”</dc:title>
  <dc:creator>Vadim Seregin</dc:creator>
  <cp:lastModifiedBy>Qualcomm User</cp:lastModifiedBy>
  <cp:revision>58</cp:revision>
  <dcterms:created xsi:type="dcterms:W3CDTF">2013-04-16T20:58:21Z</dcterms:created>
  <dcterms:modified xsi:type="dcterms:W3CDTF">2013-07-31T10:29:47Z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-1362048592</vt:i4>
  </property>
  <property fmtid="{D5CDD505-2E9C-101B-9397-08002B2CF9AE}" pid="3" name="_NewReviewCycle">
    <vt:lpwstr/>
  </property>
  <property fmtid="{D5CDD505-2E9C-101B-9397-08002B2CF9AE}" pid="4" name="_EmailSubject">
    <vt:lpwstr>crosscheck of M298</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-457681288</vt:i4>
  </property>
</Properties>
</file>