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70" r:id="rId4"/>
    <p:sldId id="261" r:id="rId5"/>
    <p:sldId id="265" r:id="rId6"/>
    <p:sldId id="269" r:id="rId7"/>
    <p:sldId id="266"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65" autoAdjust="0"/>
  </p:normalViewPr>
  <p:slideViewPr>
    <p:cSldViewPr>
      <p:cViewPr>
        <p:scale>
          <a:sx n="70" d="100"/>
          <a:sy n="70" d="100"/>
        </p:scale>
        <p:origin x="-1162" y="10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6BD91-3D99-439F-ACBC-914A08E9C0D0}" type="datetimeFigureOut">
              <a:rPr lang="en-US" smtClean="0"/>
              <a:t>7/30/2013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CA86C8-696F-479B-BED6-ED02B774C0D3}" type="slidenum">
              <a:rPr lang="en-US" smtClean="0"/>
              <a:t>‹#›</a:t>
            </a:fld>
            <a:endParaRPr lang="en-US"/>
          </a:p>
        </p:txBody>
      </p:sp>
    </p:spTree>
    <p:extLst>
      <p:ext uri="{BB962C8B-B14F-4D97-AF65-F5344CB8AC3E}">
        <p14:creationId xmlns:p14="http://schemas.microsoft.com/office/powerpoint/2010/main" val="3820527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A86C8-696F-479B-BED6-ED02B774C0D3}" type="slidenum">
              <a:rPr lang="en-US" smtClean="0"/>
              <a:t>4</a:t>
            </a:fld>
            <a:endParaRPr lang="en-US"/>
          </a:p>
        </p:txBody>
      </p:sp>
    </p:spTree>
    <p:extLst>
      <p:ext uri="{BB962C8B-B14F-4D97-AF65-F5344CB8AC3E}">
        <p14:creationId xmlns:p14="http://schemas.microsoft.com/office/powerpoint/2010/main" val="27913083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1" y="4038600"/>
            <a:ext cx="6781800" cy="1295400"/>
          </a:xfrm>
        </p:spPr>
        <p:txBody>
          <a:bodyPr/>
          <a:lstStyle/>
          <a:p>
            <a:r>
              <a:rPr lang="en-US" dirty="0" smtClean="0"/>
              <a:t>JCTVC-N0261 </a:t>
            </a:r>
            <a:br>
              <a:rPr lang="en-US" dirty="0" smtClean="0"/>
            </a:br>
            <a:r>
              <a:rPr lang="en-US" dirty="0"/>
              <a:t/>
            </a:r>
            <a:br>
              <a:rPr lang="en-US" dirty="0"/>
            </a:br>
            <a:r>
              <a:rPr lang="en-US" dirty="0"/>
              <a:t>AhG5: Memory Bandwidth Reduction for HEVC </a:t>
            </a:r>
            <a:r>
              <a:rPr lang="en-US" dirty="0" err="1"/>
              <a:t>RExt</a:t>
            </a:r>
            <a:endParaRPr lang="en-US" sz="3200" dirty="0"/>
          </a:p>
        </p:txBody>
      </p:sp>
      <p:sp>
        <p:nvSpPr>
          <p:cNvPr id="3" name="Subtitle 2"/>
          <p:cNvSpPr>
            <a:spLocks noGrp="1"/>
          </p:cNvSpPr>
          <p:nvPr>
            <p:ph type="subTitle" idx="1"/>
          </p:nvPr>
        </p:nvSpPr>
        <p:spPr>
          <a:xfrm>
            <a:off x="1045030" y="5638800"/>
            <a:ext cx="7152446" cy="364390"/>
          </a:xfrm>
        </p:spPr>
        <p:txBody>
          <a:bodyPr/>
          <a:lstStyle/>
          <a:p>
            <a:r>
              <a:rPr lang="en-US" sz="1800" dirty="0" smtClean="0"/>
              <a:t>Woo-Shik Kim, Vadim Seregin, Joel Sole, Marta Karczewicz</a:t>
            </a:r>
            <a:endParaRPr lang="en-US" sz="1800" dirty="0"/>
          </a:p>
        </p:txBody>
      </p:sp>
    </p:spTree>
    <p:extLst>
      <p:ext uri="{BB962C8B-B14F-4D97-AF65-F5344CB8AC3E}">
        <p14:creationId xmlns:p14="http://schemas.microsoft.com/office/powerpoint/2010/main" val="257532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In HEVC version 1, to reduce memory bandwidth bi-prediction is restricted for 4x8 and 8x4 PUs</a:t>
            </a:r>
          </a:p>
          <a:p>
            <a:r>
              <a:rPr lang="en-US" dirty="0" smtClean="0"/>
              <a:t>Bandwidth goes up in 4:4:4 chroma format in HEVC </a:t>
            </a:r>
            <a:r>
              <a:rPr lang="en-US" dirty="0" err="1" smtClean="0"/>
              <a:t>RExt</a:t>
            </a:r>
            <a:endParaRPr lang="en-US" dirty="0" smtClean="0"/>
          </a:p>
          <a:p>
            <a:r>
              <a:rPr lang="en-US" dirty="0"/>
              <a:t>B</a:t>
            </a:r>
            <a:r>
              <a:rPr lang="en-US" dirty="0" smtClean="0"/>
              <a:t>andwidth assessment from JCTVC-L0440 applied to 4:2:0 and 4:4:4:</a:t>
            </a:r>
          </a:p>
          <a:p>
            <a:endParaRPr lang="en-US" dirty="0" smtClean="0"/>
          </a:p>
          <a:p>
            <a:endParaRPr lang="en-US" dirty="0" smtClean="0"/>
          </a:p>
          <a:p>
            <a:endParaRPr lang="en-US" dirty="0"/>
          </a:p>
          <a:p>
            <a:endParaRPr lang="en-US" dirty="0" smtClean="0"/>
          </a:p>
          <a:p>
            <a:endParaRPr lang="en-US" dirty="0"/>
          </a:p>
          <a:p>
            <a:r>
              <a:rPr lang="en-US" dirty="0" smtClean="0"/>
              <a:t>For consumer applications using 4:4:4, it is desirable to reduce memory bandwidth requirement</a:t>
            </a:r>
          </a:p>
        </p:txBody>
      </p:sp>
      <p:graphicFrame>
        <p:nvGraphicFramePr>
          <p:cNvPr id="5" name="Table 4"/>
          <p:cNvGraphicFramePr>
            <a:graphicFrameLocks noGrp="1"/>
          </p:cNvGraphicFramePr>
          <p:nvPr>
            <p:extLst>
              <p:ext uri="{D42A27DB-BD31-4B8C-83A1-F6EECF244321}">
                <p14:modId xmlns:p14="http://schemas.microsoft.com/office/powerpoint/2010/main" val="1757283588"/>
              </p:ext>
            </p:extLst>
          </p:nvPr>
        </p:nvGraphicFramePr>
        <p:xfrm>
          <a:off x="914400" y="2590800"/>
          <a:ext cx="6781800" cy="1371600"/>
        </p:xfrm>
        <a:graphic>
          <a:graphicData uri="http://schemas.openxmlformats.org/drawingml/2006/table">
            <a:tbl>
              <a:tblPr firstRow="1" firstCol="1" bandRow="1">
                <a:tableStyleId>{5C22544A-7EE6-4342-B048-85BDC9FD1C3A}</a:tableStyleId>
              </a:tblPr>
              <a:tblGrid>
                <a:gridCol w="3129001"/>
                <a:gridCol w="1335531"/>
                <a:gridCol w="1386838"/>
                <a:gridCol w="930430"/>
              </a:tblGrid>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4:4:4</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Ratio</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15.0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20.5</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137%</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133%</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855548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Current Status</a:t>
            </a:r>
            <a:endParaRPr lang="en-US" dirty="0"/>
          </a:p>
        </p:txBody>
      </p:sp>
      <p:sp>
        <p:nvSpPr>
          <p:cNvPr id="4" name="Content Placeholder 3"/>
          <p:cNvSpPr>
            <a:spLocks noGrp="1"/>
          </p:cNvSpPr>
          <p:nvPr>
            <p:ph idx="1"/>
          </p:nvPr>
        </p:nvSpPr>
        <p:spPr/>
        <p:txBody>
          <a:bodyPr/>
          <a:lstStyle/>
          <a:p>
            <a:r>
              <a:rPr lang="en-US" dirty="0" smtClean="0"/>
              <a:t>It was proposed in Incheon meeting JCTVC-M0298</a:t>
            </a:r>
          </a:p>
          <a:p>
            <a:r>
              <a:rPr lang="en-US" dirty="0" smtClean="0"/>
              <a:t>It was recommended for adoption in </a:t>
            </a:r>
            <a:r>
              <a:rPr lang="en-US" dirty="0" err="1" smtClean="0"/>
              <a:t>RExt</a:t>
            </a:r>
            <a:r>
              <a:rPr lang="en-US" dirty="0" smtClean="0"/>
              <a:t> </a:t>
            </a:r>
            <a:r>
              <a:rPr lang="en-US" dirty="0" err="1" smtClean="0"/>
              <a:t>BoG</a:t>
            </a:r>
            <a:endParaRPr lang="en-US" dirty="0"/>
          </a:p>
          <a:p>
            <a:r>
              <a:rPr lang="en-US" dirty="0" smtClean="0"/>
              <a:t>During plenary discussion, there was a request to have a test with weighted prediction</a:t>
            </a:r>
          </a:p>
          <a:p>
            <a:r>
              <a:rPr lang="en-US" dirty="0" smtClean="0"/>
              <a:t>AhG5 has a mandate to study it</a:t>
            </a:r>
            <a:endParaRPr lang="en-US" dirty="0"/>
          </a:p>
        </p:txBody>
      </p:sp>
    </p:spTree>
    <p:extLst>
      <p:ext uri="{BB962C8B-B14F-4D97-AF65-F5344CB8AC3E}">
        <p14:creationId xmlns:p14="http://schemas.microsoft.com/office/powerpoint/2010/main" val="852223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Approach 1</a:t>
            </a:r>
            <a:endParaRPr lang="en-US" dirty="0"/>
          </a:p>
        </p:txBody>
      </p:sp>
      <p:sp>
        <p:nvSpPr>
          <p:cNvPr id="3" name="Content Placeholder 2"/>
          <p:cNvSpPr>
            <a:spLocks noGrp="1"/>
          </p:cNvSpPr>
          <p:nvPr>
            <p:ph idx="1"/>
          </p:nvPr>
        </p:nvSpPr>
        <p:spPr/>
        <p:txBody>
          <a:bodyPr/>
          <a:lstStyle/>
          <a:p>
            <a:r>
              <a:rPr lang="en-US" dirty="0" smtClean="0"/>
              <a:t>Restrict bi-prediction for 8x8 CU</a:t>
            </a:r>
            <a:endParaRPr lang="en-US" dirty="0"/>
          </a:p>
          <a:p>
            <a:pPr lvl="1"/>
            <a:r>
              <a:rPr lang="en-US" dirty="0"/>
              <a:t>For merge mode, bi-directional MV candidate is converted to </a:t>
            </a:r>
            <a:r>
              <a:rPr lang="en-US" dirty="0" err="1"/>
              <a:t>uni</a:t>
            </a:r>
            <a:r>
              <a:rPr lang="en-US" dirty="0"/>
              <a:t>-directional motion vector from RefPicList0</a:t>
            </a:r>
          </a:p>
          <a:p>
            <a:pPr lvl="1"/>
            <a:r>
              <a:rPr lang="en-US" dirty="0"/>
              <a:t>For AMVP mode, only </a:t>
            </a:r>
            <a:r>
              <a:rPr lang="en-US" dirty="0" err="1"/>
              <a:t>uni</a:t>
            </a:r>
            <a:r>
              <a:rPr lang="en-US" dirty="0"/>
              <a:t>-directional MV can be chosen at encoder side and </a:t>
            </a:r>
            <a:r>
              <a:rPr lang="en-US" dirty="0" smtClean="0"/>
              <a:t>inter-prediction </a:t>
            </a:r>
            <a:r>
              <a:rPr lang="en-US" dirty="0"/>
              <a:t>direction signaling is restricted to </a:t>
            </a:r>
            <a:r>
              <a:rPr lang="en-US" dirty="0" err="1" smtClean="0"/>
              <a:t>uni</a:t>
            </a:r>
            <a:r>
              <a:rPr lang="en-US" dirty="0" smtClean="0"/>
              <a:t>-direction only</a:t>
            </a:r>
            <a:endParaRPr lang="en-US" dirty="0"/>
          </a:p>
          <a:p>
            <a:pPr lvl="1"/>
            <a:r>
              <a:rPr lang="en-US" dirty="0"/>
              <a:t>Can be applied to chroma components only for better coding efficiency</a:t>
            </a:r>
          </a:p>
          <a:p>
            <a:pPr lvl="1"/>
            <a:r>
              <a:rPr lang="en-US" dirty="0" smtClean="0"/>
              <a:t>BW compared to 4:2:0 is reduced from 137% to 108% at the cost of 0.3% loss in Y</a:t>
            </a:r>
          </a:p>
          <a:p>
            <a:pPr lvl="1"/>
            <a:endParaRPr lang="en-US" dirty="0"/>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0835216"/>
              </p:ext>
            </p:extLst>
          </p:nvPr>
        </p:nvGraphicFramePr>
        <p:xfrm>
          <a:off x="762000" y="4038600"/>
          <a:ext cx="7391400" cy="1524000"/>
        </p:xfrm>
        <a:graphic>
          <a:graphicData uri="http://schemas.openxmlformats.org/drawingml/2006/table">
            <a:tbl>
              <a:tblPr firstRow="1" firstCol="1" bandRow="1">
                <a:tableStyleId>{5C22544A-7EE6-4342-B048-85BDC9FD1C3A}</a:tableStyleId>
              </a:tblPr>
              <a:tblGrid>
                <a:gridCol w="2180937"/>
                <a:gridCol w="1047082"/>
                <a:gridCol w="1047082"/>
                <a:gridCol w="1133855"/>
                <a:gridCol w="991844"/>
                <a:gridCol w="990600"/>
              </a:tblGrid>
              <a:tr h="7620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4:4:4</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Test 1/2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4:4:4</a:t>
                      </a:r>
                      <a:endParaRPr lang="en-US" sz="1800" dirty="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15.0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20.5</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16.3</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108%</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79%</a:t>
                      </a:r>
                      <a:endParaRPr lang="en-US" sz="1800" dirty="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8×2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21.0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117%</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88%</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83741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Approach 2</a:t>
            </a:r>
            <a:endParaRPr lang="en-US" dirty="0"/>
          </a:p>
        </p:txBody>
      </p:sp>
      <p:sp>
        <p:nvSpPr>
          <p:cNvPr id="3" name="Content Placeholder 2"/>
          <p:cNvSpPr>
            <a:spLocks noGrp="1"/>
          </p:cNvSpPr>
          <p:nvPr>
            <p:ph idx="1"/>
          </p:nvPr>
        </p:nvSpPr>
        <p:spPr>
          <a:xfrm>
            <a:off x="163513" y="762000"/>
            <a:ext cx="8712200" cy="5314950"/>
          </a:xfrm>
        </p:spPr>
        <p:txBody>
          <a:bodyPr/>
          <a:lstStyle/>
          <a:p>
            <a:r>
              <a:rPr lang="en-US" dirty="0" smtClean="0"/>
              <a:t>Restrict motion interpolation in vertical direction for 8x8 PU</a:t>
            </a:r>
          </a:p>
          <a:p>
            <a:pPr lvl="1"/>
            <a:r>
              <a:rPr lang="en-US" dirty="0" smtClean="0"/>
              <a:t>No MV coding change</a:t>
            </a:r>
          </a:p>
          <a:p>
            <a:pPr lvl="1"/>
            <a:r>
              <a:rPr lang="en-US" dirty="0" smtClean="0"/>
              <a:t>MV is rounded to the nearest integer at MC stage</a:t>
            </a:r>
            <a:endParaRPr lang="en-US" dirty="0"/>
          </a:p>
          <a:p>
            <a:pPr lvl="1"/>
            <a:r>
              <a:rPr lang="en-US" dirty="0"/>
              <a:t>Can be applied to chroma components only for better coding </a:t>
            </a:r>
            <a:r>
              <a:rPr lang="en-US" dirty="0" smtClean="0"/>
              <a:t>efficiency</a:t>
            </a:r>
          </a:p>
          <a:p>
            <a:r>
              <a:rPr lang="en-US" dirty="0" smtClean="0"/>
              <a:t>Tests</a:t>
            </a:r>
          </a:p>
          <a:p>
            <a:pPr lvl="1"/>
            <a:r>
              <a:rPr lang="en-US" dirty="0" smtClean="0"/>
              <a:t>3-1. For 8x8 PUs, </a:t>
            </a:r>
            <a:r>
              <a:rPr lang="en-CA" dirty="0" smtClean="0"/>
              <a:t>motion </a:t>
            </a:r>
            <a:r>
              <a:rPr lang="en-CA" dirty="0"/>
              <a:t>interpolation is applied only in the horizontal direction for all color </a:t>
            </a:r>
            <a:r>
              <a:rPr lang="en-CA" dirty="0" smtClean="0"/>
              <a:t>components</a:t>
            </a:r>
          </a:p>
          <a:p>
            <a:pPr lvl="1"/>
            <a:r>
              <a:rPr lang="en-CA" dirty="0" smtClean="0"/>
              <a:t>3-2. </a:t>
            </a:r>
            <a:r>
              <a:rPr lang="en-US" dirty="0"/>
              <a:t>For 8x8 PUs, </a:t>
            </a:r>
            <a:r>
              <a:rPr lang="en-CA" dirty="0" smtClean="0"/>
              <a:t>motion </a:t>
            </a:r>
            <a:r>
              <a:rPr lang="en-CA" dirty="0"/>
              <a:t>interpolation is applied only in the horizontal direction for all </a:t>
            </a:r>
            <a:r>
              <a:rPr lang="en-CA" dirty="0" err="1" smtClean="0"/>
              <a:t>chroma</a:t>
            </a:r>
            <a:r>
              <a:rPr lang="en-CA" dirty="0" smtClean="0"/>
              <a:t> components</a:t>
            </a:r>
          </a:p>
          <a:p>
            <a:pPr lvl="1"/>
            <a:endParaRPr lang="en-CA" dirty="0" smtClean="0"/>
          </a:p>
          <a:p>
            <a:pPr lvl="1"/>
            <a:endParaRPr lang="en-CA" dirty="0"/>
          </a:p>
          <a:p>
            <a:pPr lvl="1"/>
            <a:endParaRPr lang="en-CA" dirty="0" smtClean="0"/>
          </a:p>
          <a:p>
            <a:pPr lvl="1"/>
            <a:endParaRPr lang="en-CA" dirty="0"/>
          </a:p>
          <a:p>
            <a:pPr lvl="1"/>
            <a:r>
              <a:rPr lang="en-CA" dirty="0" smtClean="0"/>
              <a:t>3-3. </a:t>
            </a:r>
            <a:r>
              <a:rPr lang="en-US" dirty="0"/>
              <a:t>For 8x8 PUs, </a:t>
            </a:r>
            <a:r>
              <a:rPr lang="en-CA" dirty="0"/>
              <a:t>motion interpolation is </a:t>
            </a:r>
            <a:r>
              <a:rPr lang="en-CA" dirty="0" smtClean="0"/>
              <a:t>not applied. For PUs smaller that 16x16, motion interpolation is applied </a:t>
            </a:r>
            <a:r>
              <a:rPr lang="en-CA" dirty="0"/>
              <a:t>only in the horizontal direction for all </a:t>
            </a:r>
            <a:r>
              <a:rPr lang="en-CA" dirty="0" smtClean="0"/>
              <a:t>components </a:t>
            </a:r>
            <a:r>
              <a:rPr lang="en-CA" dirty="0" smtClean="0">
                <a:sym typeface="Wingdings" pitchFamily="2" charset="2"/>
              </a:rPr>
              <a:t> BW close to 4:2:0</a:t>
            </a:r>
            <a:endParaRPr lang="en-US" dirty="0"/>
          </a:p>
          <a:p>
            <a:pPr marL="287337" lvl="1" indent="0">
              <a:buNone/>
            </a:pPr>
            <a:endParaRPr lang="en-US" dirty="0"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4274577"/>
              </p:ext>
            </p:extLst>
          </p:nvPr>
        </p:nvGraphicFramePr>
        <p:xfrm>
          <a:off x="1143000" y="3886200"/>
          <a:ext cx="7391400" cy="1295400"/>
        </p:xfrm>
        <a:graphic>
          <a:graphicData uri="http://schemas.openxmlformats.org/drawingml/2006/table">
            <a:tbl>
              <a:tblPr firstRow="1" firstCol="1" bandRow="1">
                <a:tableStyleId>{5C22544A-7EE6-4342-B048-85BDC9FD1C3A}</a:tableStyleId>
              </a:tblPr>
              <a:tblGrid>
                <a:gridCol w="2180937"/>
                <a:gridCol w="1047082"/>
                <a:gridCol w="1047082"/>
                <a:gridCol w="1133855"/>
                <a:gridCol w="991844"/>
                <a:gridCol w="990600"/>
              </a:tblGrid>
              <a:tr h="6477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4:4:4</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Test 3-2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4:4:4</a:t>
                      </a:r>
                      <a:endParaRPr lang="en-US" sz="1800" dirty="0">
                        <a:effectLst/>
                        <a:latin typeface="Times New Roman"/>
                        <a:ea typeface="Times New Roman"/>
                      </a:endParaRPr>
                    </a:p>
                  </a:txBody>
                  <a:tcPr marL="68580" marR="68580" marT="0" marB="0" anchor="ctr"/>
                </a:tc>
              </a:tr>
              <a:tr h="32385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15.0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20.5</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16.3</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113%</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83%</a:t>
                      </a:r>
                      <a:endParaRPr lang="en-US" sz="1800" dirty="0">
                        <a:effectLst/>
                        <a:latin typeface="Times New Roman"/>
                        <a:ea typeface="Times New Roman"/>
                      </a:endParaRPr>
                    </a:p>
                  </a:txBody>
                  <a:tcPr marL="68580" marR="68580" marT="0" marB="0" anchor="ctr"/>
                </a:tc>
              </a:tr>
              <a:tr h="32385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8×2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21.0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117%</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88%</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690248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Weighted prediction test for Approach 1</a:t>
            </a:r>
            <a:endParaRPr lang="en-US" dirty="0"/>
          </a:p>
        </p:txBody>
      </p:sp>
      <p:sp>
        <p:nvSpPr>
          <p:cNvPr id="3" name="Content Placeholder 2"/>
          <p:cNvSpPr>
            <a:spLocks noGrp="1"/>
          </p:cNvSpPr>
          <p:nvPr>
            <p:ph idx="1"/>
          </p:nvPr>
        </p:nvSpPr>
        <p:spPr>
          <a:xfrm>
            <a:off x="163513" y="933450"/>
            <a:ext cx="8712200" cy="5314950"/>
          </a:xfrm>
        </p:spPr>
        <p:txBody>
          <a:bodyPr/>
          <a:lstStyle/>
          <a:p>
            <a:r>
              <a:rPr lang="en-US" dirty="0" smtClean="0"/>
              <a:t>Weighted prediction was enabled and tested with </a:t>
            </a:r>
            <a:r>
              <a:rPr lang="en-US" dirty="0"/>
              <a:t>methods 1 </a:t>
            </a:r>
            <a:r>
              <a:rPr lang="en-US" dirty="0" smtClean="0"/>
              <a:t>and 2</a:t>
            </a:r>
          </a:p>
          <a:p>
            <a:r>
              <a:rPr lang="en-US" dirty="0" smtClean="0"/>
              <a:t>It was noticed that weights from RefPicList0 and RefPicList1 can be different and using only uni-L0 conversion may not be optimal</a:t>
            </a:r>
          </a:p>
          <a:p>
            <a:r>
              <a:rPr lang="en-US" dirty="0" smtClean="0"/>
              <a:t>In Test 2a the direction with larger weight can be selected </a:t>
            </a:r>
            <a:r>
              <a:rPr lang="en-US" dirty="0"/>
              <a:t>for </a:t>
            </a:r>
            <a:r>
              <a:rPr lang="en-US" dirty="0" err="1" smtClean="0"/>
              <a:t>uni</a:t>
            </a:r>
            <a:r>
              <a:rPr lang="en-US" dirty="0" smtClean="0"/>
              <a:t>-prediction</a:t>
            </a:r>
          </a:p>
          <a:p>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50501880"/>
              </p:ext>
            </p:extLst>
          </p:nvPr>
        </p:nvGraphicFramePr>
        <p:xfrm>
          <a:off x="152398" y="2895600"/>
          <a:ext cx="8839204" cy="3238875"/>
        </p:xfrm>
        <a:graphic>
          <a:graphicData uri="http://schemas.openxmlformats.org/drawingml/2006/table">
            <a:tbl>
              <a:tblPr firstRow="1" firstCol="1" bandRow="1">
                <a:tableStyleId>{5C22544A-7EE6-4342-B048-85BDC9FD1C3A}</a:tableStyleId>
              </a:tblPr>
              <a:tblGrid>
                <a:gridCol w="877491"/>
                <a:gridCol w="570311"/>
                <a:gridCol w="685800"/>
                <a:gridCol w="685800"/>
                <a:gridCol w="685800"/>
                <a:gridCol w="609600"/>
                <a:gridCol w="685800"/>
                <a:gridCol w="609600"/>
                <a:gridCol w="762000"/>
                <a:gridCol w="685800"/>
                <a:gridCol w="597172"/>
                <a:gridCol w="738774"/>
                <a:gridCol w="645256"/>
              </a:tblGrid>
              <a:tr h="659568">
                <a:tc>
                  <a:txBody>
                    <a:bodyPr/>
                    <a:lstStyle/>
                    <a:p>
                      <a:endParaRPr lang="en-US" sz="1400" dirty="0">
                        <a:effectLst/>
                        <a:latin typeface="Times New Roman"/>
                      </a:endParaRPr>
                    </a:p>
                  </a:txBody>
                  <a:tcPr marL="68580" marR="68580" marT="0" marB="0" anchor="ctr">
                    <a:lnR w="28575" cap="flat" cmpd="sng" algn="ctr">
                      <a:solidFill>
                        <a:schemeClr val="bg1"/>
                      </a:solidFill>
                      <a:prstDash val="solid"/>
                      <a:round/>
                      <a:headEnd type="none" w="med" len="med"/>
                      <a:tailEnd type="none" w="med" len="med"/>
                    </a:lnR>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Main-tier</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High-tier</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HE Main-tier</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HE High-tier</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r>
              <a:tr h="384747">
                <a:tc>
                  <a:txBody>
                    <a:bodyPr/>
                    <a:lstStyle/>
                    <a:p>
                      <a:endParaRPr lang="en-US" sz="1400">
                        <a:effectLst/>
                        <a:latin typeface="Times New Roman"/>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8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80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80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8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8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80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80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80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Test 1 WP Black</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0.8%</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0.9%</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0.3%</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0.4%</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a:solidFill>
                            <a:schemeClr val="lt1"/>
                          </a:solidFill>
                          <a:effectLst/>
                          <a:latin typeface="+mn-lt"/>
                          <a:ea typeface="+mn-ea"/>
                          <a:cs typeface="+mn-cs"/>
                        </a:rPr>
                        <a:t>Test 1 </a:t>
                      </a:r>
                      <a:r>
                        <a:rPr lang="en-US" sz="1200" b="1" kern="1200" dirty="0" smtClean="0">
                          <a:solidFill>
                            <a:schemeClr val="lt1"/>
                          </a:solidFill>
                          <a:effectLst/>
                          <a:latin typeface="+mn-lt"/>
                          <a:ea typeface="+mn-ea"/>
                          <a:cs typeface="+mn-cs"/>
                        </a:rPr>
                        <a:t>WP</a:t>
                      </a:r>
                    </a:p>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White</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0.6%</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0.8%</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0.4%</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0.4%</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rPr>
                        <a:t>0.6%</a:t>
                      </a:r>
                      <a:endParaRPr lang="en-US" sz="200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a:solidFill>
                            <a:schemeClr val="lt1"/>
                          </a:solidFill>
                          <a:effectLst/>
                          <a:latin typeface="+mn-lt"/>
                          <a:ea typeface="+mn-ea"/>
                          <a:cs typeface="+mn-cs"/>
                        </a:rPr>
                        <a:t>Test 2 </a:t>
                      </a:r>
                      <a:r>
                        <a:rPr lang="en-US" sz="1200" b="1" kern="1200" dirty="0" smtClean="0">
                          <a:solidFill>
                            <a:schemeClr val="lt1"/>
                          </a:solidFill>
                          <a:effectLst/>
                          <a:latin typeface="+mn-lt"/>
                          <a:ea typeface="+mn-ea"/>
                          <a:cs typeface="+mn-cs"/>
                        </a:rPr>
                        <a:t>WP</a:t>
                      </a:r>
                    </a:p>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Black</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0.5%</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0.5%</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0.2%</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0.9%</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0.4%</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0.3%</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rPr>
                        <a:t>0.3%</a:t>
                      </a:r>
                      <a:endParaRPr lang="en-US" sz="200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rPr>
                        <a:t>0.5%</a:t>
                      </a:r>
                      <a:endParaRPr lang="en-US" sz="200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rPr>
                        <a:t>0.5%</a:t>
                      </a:r>
                      <a:endParaRPr lang="en-US" sz="200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Test 2 WP</a:t>
                      </a:r>
                    </a:p>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White</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0.2%</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0.4%</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rPr>
                        <a:t>0.6%</a:t>
                      </a:r>
                      <a:endParaRPr lang="en-US" sz="200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a:solidFill>
                            <a:schemeClr val="lt1"/>
                          </a:solidFill>
                          <a:effectLst/>
                          <a:latin typeface="+mn-lt"/>
                          <a:ea typeface="+mn-ea"/>
                          <a:cs typeface="+mn-cs"/>
                        </a:rPr>
                        <a:t>Test </a:t>
                      </a:r>
                      <a:r>
                        <a:rPr lang="en-US" sz="1200" b="1" kern="1200" dirty="0" smtClean="0">
                          <a:solidFill>
                            <a:schemeClr val="lt1"/>
                          </a:solidFill>
                          <a:effectLst/>
                          <a:latin typeface="+mn-lt"/>
                          <a:ea typeface="+mn-ea"/>
                          <a:cs typeface="+mn-cs"/>
                        </a:rPr>
                        <a:t>2a WP Black</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0.2%</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rPr>
                        <a:t>0.5%</a:t>
                      </a:r>
                      <a:endParaRPr lang="en-US" sz="2000" dirty="0">
                        <a:effectLst/>
                        <a:latin typeface="Times New Roman"/>
                        <a:ea typeface="Malgun Gothic"/>
                      </a:endParaRPr>
                    </a:p>
                  </a:txBody>
                  <a:tcPr marL="68580" marR="68580" marT="0" marB="0" anchor="ctr"/>
                </a:tc>
              </a:tr>
              <a:tr h="3297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kern="1200" dirty="0" smtClean="0">
                          <a:solidFill>
                            <a:schemeClr val="lt1"/>
                          </a:solidFill>
                          <a:effectLst/>
                          <a:latin typeface="+mn-lt"/>
                          <a:ea typeface="+mn-ea"/>
                          <a:cs typeface="+mn-cs"/>
                        </a:rPr>
                        <a:t>Test 2a WP White</a:t>
                      </a:r>
                      <a:endParaRPr lang="en-US" sz="1200" b="1" kern="1200" dirty="0">
                        <a:solidFill>
                          <a:schemeClr val="lt1"/>
                        </a:solidFill>
                        <a:effectLst/>
                        <a:latin typeface="+mn-lt"/>
                        <a:ea typeface="+mn-ea"/>
                        <a:cs typeface="+mn-cs"/>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0.5%</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0.3%</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0.7%</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0.8%</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0.1%</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0.4%</a:t>
                      </a:r>
                      <a:endParaRPr lang="en-US" sz="2000" dirty="0">
                        <a:effectLst/>
                        <a:latin typeface="Times New Roman"/>
                        <a:ea typeface="Malgun Gothic"/>
                      </a:endParaRPr>
                    </a:p>
                  </a:txBody>
                  <a:tcPr marL="68580" marR="68580" marT="0" marB="0" anchor="ctr">
                    <a:lnR w="28575" cap="flat" cmpd="sng" algn="ctr">
                      <a:solidFill>
                        <a:schemeClr val="bg1"/>
                      </a:solidFill>
                      <a:prstDash val="solid"/>
                      <a:round/>
                      <a:headEnd type="none" w="med" len="med"/>
                      <a:tailEnd type="none" w="med" len="med"/>
                    </a:lnR>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0.2%</a:t>
                      </a:r>
                      <a:endParaRPr lang="en-US" sz="2000" dirty="0">
                        <a:effectLst/>
                        <a:latin typeface="Times New Roman"/>
                        <a:ea typeface="Malgun Gothic"/>
                      </a:endParaRPr>
                    </a:p>
                  </a:txBody>
                  <a:tcPr marL="68580" marR="68580" marT="0" marB="0" anchor="ctr">
                    <a:lnL w="28575" cap="flat" cmpd="sng" algn="ctr">
                      <a:solidFill>
                        <a:schemeClr val="bg1"/>
                      </a:solidFill>
                      <a:prstDash val="solid"/>
                      <a:round/>
                      <a:headEnd type="none" w="med" len="med"/>
                      <a:tailEnd type="none" w="med" len="med"/>
                    </a:ln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smtClean="0">
                          <a:effectLst/>
                        </a:rPr>
                        <a:t>0.6%</a:t>
                      </a:r>
                      <a:endParaRPr lang="en-US" sz="2000" dirty="0">
                        <a:effectLst/>
                        <a:latin typeface="Times New Roman"/>
                        <a:ea typeface="Malgun Gothic"/>
                      </a:endParaRPr>
                    </a:p>
                  </a:txBody>
                  <a:tcPr marL="68580" marR="68580" marT="0" marB="0" anchor="ctr"/>
                </a:tc>
              </a:tr>
            </a:tbl>
          </a:graphicData>
        </a:graphic>
      </p:graphicFrame>
    </p:spTree>
    <p:extLst>
      <p:ext uri="{BB962C8B-B14F-4D97-AF65-F5344CB8AC3E}">
        <p14:creationId xmlns:p14="http://schemas.microsoft.com/office/powerpoint/2010/main" val="4196275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a:xfrm>
            <a:off x="163513" y="1162050"/>
            <a:ext cx="8712200" cy="5314950"/>
          </a:xfrm>
        </p:spPr>
        <p:txBody>
          <a:bodyPr/>
          <a:lstStyle/>
          <a:p>
            <a:r>
              <a:rPr lang="en-US" dirty="0" smtClean="0"/>
              <a:t>BD-rate using </a:t>
            </a:r>
            <a:r>
              <a:rPr lang="en-US" dirty="0" err="1" smtClean="0"/>
              <a:t>RExt</a:t>
            </a:r>
            <a:r>
              <a:rPr lang="en-US" dirty="0" smtClean="0"/>
              <a:t> common conditions</a:t>
            </a:r>
          </a:p>
          <a:p>
            <a:r>
              <a:rPr lang="en-US" dirty="0" smtClean="0"/>
              <a:t>Summary results of RA and LB YUV </a:t>
            </a:r>
            <a:r>
              <a:rPr lang="en-US" dirty="0"/>
              <a:t>4:4:4 (+ is loss) (%)</a:t>
            </a:r>
            <a:endParaRPr lang="en-US" dirty="0" smtClean="0"/>
          </a:p>
          <a:p>
            <a:r>
              <a:rPr lang="en-US" dirty="0"/>
              <a:t>Thanks to </a:t>
            </a:r>
            <a:r>
              <a:rPr lang="en-US" dirty="0" smtClean="0"/>
              <a:t>Canon </a:t>
            </a:r>
            <a:r>
              <a:rPr lang="en-US" dirty="0"/>
              <a:t>for cross-verification (JCTVC-N0310)</a:t>
            </a:r>
          </a:p>
          <a:p>
            <a:endParaRPr lang="en-US" dirty="0" smtClean="0"/>
          </a:p>
          <a:p>
            <a:endParaRPr lang="en-US" dirty="0"/>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08361799"/>
              </p:ext>
            </p:extLst>
          </p:nvPr>
        </p:nvGraphicFramePr>
        <p:xfrm>
          <a:off x="152400" y="2514600"/>
          <a:ext cx="8839204" cy="3124201"/>
        </p:xfrm>
        <a:graphic>
          <a:graphicData uri="http://schemas.openxmlformats.org/drawingml/2006/table">
            <a:tbl>
              <a:tblPr firstRow="1" firstCol="1" bandRow="1">
                <a:tableStyleId>{5C22544A-7EE6-4342-B048-85BDC9FD1C3A}</a:tableStyleId>
              </a:tblPr>
              <a:tblGrid>
                <a:gridCol w="914400"/>
                <a:gridCol w="533402"/>
                <a:gridCol w="685800"/>
                <a:gridCol w="685800"/>
                <a:gridCol w="685800"/>
                <a:gridCol w="609600"/>
                <a:gridCol w="685800"/>
                <a:gridCol w="609600"/>
                <a:gridCol w="762000"/>
                <a:gridCol w="685800"/>
                <a:gridCol w="597172"/>
                <a:gridCol w="738774"/>
                <a:gridCol w="645256"/>
              </a:tblGrid>
              <a:tr h="1013255">
                <a:tc>
                  <a:txBody>
                    <a:bodyPr/>
                    <a:lstStyle/>
                    <a:p>
                      <a:endParaRPr lang="en-US" sz="1800" dirty="0">
                        <a:effectLst/>
                        <a:latin typeface="Times New Roman"/>
                      </a:endParaRPr>
                    </a:p>
                  </a:txBody>
                  <a:tcPr marL="68580" marR="68580" marT="0" marB="0" anchor="ct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Random Access HE Main-tier</a:t>
                      </a:r>
                      <a:endParaRPr lang="en-US" sz="2400" dirty="0">
                        <a:effectLst/>
                        <a:latin typeface="Times New Roman"/>
                        <a:ea typeface="Malgun Gothic"/>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Random Access HE High-tier</a:t>
                      </a:r>
                      <a:endParaRPr lang="en-US" sz="2400" dirty="0">
                        <a:effectLst/>
                        <a:latin typeface="Times New Roman"/>
                        <a:ea typeface="Malgun Gothic"/>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Low delay B HE Main-tier</a:t>
                      </a:r>
                      <a:endParaRPr lang="en-US" sz="2400" dirty="0">
                        <a:effectLst/>
                        <a:latin typeface="Times New Roman"/>
                        <a:ea typeface="Malgun Gothic"/>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Low delay B HE High-tier</a:t>
                      </a:r>
                      <a:endParaRPr lang="en-US" sz="2400">
                        <a:effectLst/>
                        <a:latin typeface="Times New Roman"/>
                        <a:ea typeface="Malgun Gothic"/>
                      </a:endParaRPr>
                    </a:p>
                  </a:txBody>
                  <a:tcPr marL="68580" marR="68580" marT="0" marB="0" anchor="ctr"/>
                </a:tc>
                <a:tc hMerge="1">
                  <a:txBody>
                    <a:bodyPr/>
                    <a:lstStyle/>
                    <a:p>
                      <a:endParaRPr lang="en-US"/>
                    </a:p>
                  </a:txBody>
                  <a:tcPr/>
                </a:tc>
                <a:tc hMerge="1">
                  <a:txBody>
                    <a:bodyPr/>
                    <a:lstStyle/>
                    <a:p>
                      <a:endParaRPr lang="en-US"/>
                    </a:p>
                  </a:txBody>
                  <a:tcPr/>
                </a:tc>
              </a:tr>
              <a:tr h="591065">
                <a:tc>
                  <a:txBody>
                    <a:bodyPr/>
                    <a:lstStyle/>
                    <a:p>
                      <a:endParaRPr lang="en-US" sz="1800">
                        <a:effectLst/>
                        <a:latin typeface="Times New Roman"/>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Y</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V</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Y</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V</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Y</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V</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Y</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U</a:t>
                      </a:r>
                      <a:endParaRPr lang="en-US" sz="1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effectLst/>
                        </a:rPr>
                        <a:t>V</a:t>
                      </a:r>
                      <a:endParaRPr lang="en-US" sz="1800" dirty="0">
                        <a:effectLst/>
                        <a:latin typeface="Times New Roman"/>
                        <a:ea typeface="Malgun Gothic"/>
                      </a:endParaRPr>
                    </a:p>
                  </a:txBody>
                  <a:tcPr marL="68580" marR="68580" marT="0" marB="0" anchor="ctr"/>
                </a:tc>
              </a:tr>
              <a:tr h="50662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effectLst/>
                        </a:rPr>
                        <a:t>Test 1</a:t>
                      </a:r>
                      <a:endParaRPr lang="en-US" sz="240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0.7</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0.8</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0.8</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1.0</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0.9</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1.2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0.6</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0.6</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0.5</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0.9</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0.7</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0.8</a:t>
                      </a:r>
                      <a:endParaRPr lang="en-US" sz="2800" dirty="0">
                        <a:effectLst/>
                        <a:latin typeface="Times New Roman"/>
                        <a:ea typeface="Malgun Gothic"/>
                      </a:endParaRPr>
                    </a:p>
                  </a:txBody>
                  <a:tcPr marL="68580" marR="68580" marT="0" marB="0" anchor="ctr"/>
                </a:tc>
              </a:tr>
              <a:tr h="50662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effectLst/>
                        </a:rPr>
                        <a:t>Test 2</a:t>
                      </a:r>
                      <a:endParaRPr lang="en-US" sz="24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0.2</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0.7</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0.8</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0.4</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0.8</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1.1</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0.2</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0.3</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0.3</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0.4</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0.4</a:t>
                      </a:r>
                      <a:endParaRPr lang="en-US" sz="2800" b="1"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smtClean="0">
                          <a:effectLst/>
                        </a:rPr>
                        <a:t>0.5</a:t>
                      </a:r>
                      <a:endParaRPr lang="en-US" sz="2800" b="1" dirty="0">
                        <a:effectLst/>
                        <a:latin typeface="Times New Roman"/>
                        <a:ea typeface="Malgun Gothic"/>
                      </a:endParaRPr>
                    </a:p>
                  </a:txBody>
                  <a:tcPr marL="68580" marR="68580" marT="0" marB="0" anchor="ctr"/>
                </a:tc>
              </a:tr>
              <a:tr h="50662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effectLst/>
                        </a:rPr>
                        <a:t>Test 3-2</a:t>
                      </a:r>
                      <a:endParaRPr lang="en-US" sz="24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0.1</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0.3</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0.5</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0.4</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0.3</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0.2</a:t>
                      </a:r>
                      <a:endParaRPr lang="en-US" sz="2800" dirty="0">
                        <a:effectLst/>
                        <a:latin typeface="Times New Roman"/>
                        <a:ea typeface="Malgun Gothic"/>
                      </a:endParaRPr>
                    </a:p>
                  </a:txBody>
                  <a:tcPr marL="68580" marR="685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smtClean="0">
                          <a:effectLst/>
                        </a:rPr>
                        <a:t>0.5</a:t>
                      </a:r>
                      <a:endParaRPr lang="en-US" sz="2800" dirty="0">
                        <a:effectLst/>
                        <a:latin typeface="Times New Roman"/>
                        <a:ea typeface="Malgun Gothic"/>
                      </a:endParaRPr>
                    </a:p>
                  </a:txBody>
                  <a:tcPr marL="68580" marR="68580" marT="0" marB="0" anchor="ctr"/>
                </a:tc>
              </a:tr>
            </a:tbl>
          </a:graphicData>
        </a:graphic>
      </p:graphicFrame>
    </p:spTree>
    <p:extLst>
      <p:ext uri="{BB962C8B-B14F-4D97-AF65-F5344CB8AC3E}">
        <p14:creationId xmlns:p14="http://schemas.microsoft.com/office/powerpoint/2010/main" val="1357441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Two approaches are presented for bandwidth reduction</a:t>
            </a:r>
          </a:p>
          <a:p>
            <a:pPr lvl="1"/>
            <a:r>
              <a:rPr lang="en-US" dirty="0" smtClean="0"/>
              <a:t>Bi-prediction restriction</a:t>
            </a:r>
          </a:p>
          <a:p>
            <a:pPr lvl="1"/>
            <a:r>
              <a:rPr lang="en-US" dirty="0" smtClean="0"/>
              <a:t>Motion interpolation restriction</a:t>
            </a:r>
          </a:p>
          <a:p>
            <a:r>
              <a:rPr lang="en-US" dirty="0" smtClean="0"/>
              <a:t>Approach 2 has smaller loss</a:t>
            </a:r>
          </a:p>
          <a:p>
            <a:r>
              <a:rPr lang="en-US" dirty="0" smtClean="0"/>
              <a:t>Both achieve about 20% BW reduction at the cost of 0.2-0.3% loss</a:t>
            </a:r>
          </a:p>
          <a:p>
            <a:endParaRPr lang="en-US" dirty="0"/>
          </a:p>
        </p:txBody>
      </p:sp>
    </p:spTree>
    <p:extLst>
      <p:ext uri="{BB962C8B-B14F-4D97-AF65-F5344CB8AC3E}">
        <p14:creationId xmlns:p14="http://schemas.microsoft.com/office/powerpoint/2010/main" val="2400041559"/>
      </p:ext>
    </p:extLst>
  </p:cSld>
  <p:clrMapOvr>
    <a:masterClrMapping/>
  </p:clrMapOvr>
</p:sld>
</file>

<file path=ppt/theme/theme1.xml><?xml version="1.0" encoding="utf-8"?>
<a:theme xmlns:a="http://schemas.openxmlformats.org/drawingml/2006/main" name="Theme1">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661</TotalTime>
  <Words>747</Words>
  <Application>Microsoft Office PowerPoint</Application>
  <PresentationFormat>On-screen Show (4:3)</PresentationFormat>
  <Paragraphs>253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Theme1</vt:lpstr>
      <vt:lpstr>JCTVC-N0261   AhG5: Memory Bandwidth Reduction for HEVC RExt</vt:lpstr>
      <vt:lpstr>Problem statement</vt:lpstr>
      <vt:lpstr>Current Status</vt:lpstr>
      <vt:lpstr>Solutions: Approach 1</vt:lpstr>
      <vt:lpstr>Solutions: Approach 2</vt:lpstr>
      <vt:lpstr>Weighted prediction test for Approach 1</vt:lpstr>
      <vt:lpstr>Experimental 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JCTVC-M0297 “Non-SCE3: Bandwidth reduction for combined inter mode”</dc:title>
  <dc:creator>Vadim Seregin</dc:creator>
  <cp:lastModifiedBy>Qualcomm User</cp:lastModifiedBy>
  <cp:revision>81</cp:revision>
  <dcterms:created xsi:type="dcterms:W3CDTF">2013-04-16T20:58:21Z</dcterms:created>
  <dcterms:modified xsi:type="dcterms:W3CDTF">2013-07-30T15:09:09Z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619987694</vt:i4>
  </property>
  <property fmtid="{D5CDD505-2E9C-101B-9397-08002B2CF9AE}" pid="3" name="_NewReviewCycle">
    <vt:lpwstr/>
  </property>
  <property fmtid="{D5CDD505-2E9C-101B-9397-08002B2CF9AE}" pid="4" name="_EmailSubject">
    <vt:lpwstr>BWR contribution revision</vt:lpwstr>
  </property>
  <property fmtid="{D5CDD505-2E9C-101B-9397-08002B2CF9AE}" pid="5" name="_AuthorEmail">
    <vt:lpwstr>vseregin@qti.qualcomm.com</vt:lpwstr>
  </property>
  <property fmtid="{D5CDD505-2E9C-101B-9397-08002B2CF9AE}" pid="6" name="_AuthorEmailDisplayName">
    <vt:lpwstr>Seregin, Vadim</vt:lpwstr>
  </property>
  <property fmtid="{D5CDD505-2E9C-101B-9397-08002B2CF9AE}" pid="7" name="_PreviousAdHocReviewCycleID">
    <vt:i4>-1362048592</vt:i4>
  </property>
</Properties>
</file>