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60" r:id="rId1"/>
  </p:sldMasterIdLst>
  <p:notesMasterIdLst>
    <p:notesMasterId r:id="rId23"/>
  </p:notesMasterIdLst>
  <p:sldIdLst>
    <p:sldId id="256" r:id="rId2"/>
    <p:sldId id="314" r:id="rId3"/>
    <p:sldId id="281" r:id="rId4"/>
    <p:sldId id="297" r:id="rId5"/>
    <p:sldId id="315" r:id="rId6"/>
    <p:sldId id="298" r:id="rId7"/>
    <p:sldId id="299" r:id="rId8"/>
    <p:sldId id="300" r:id="rId9"/>
    <p:sldId id="301" r:id="rId10"/>
    <p:sldId id="302" r:id="rId11"/>
    <p:sldId id="303" r:id="rId12"/>
    <p:sldId id="304" r:id="rId13"/>
    <p:sldId id="305" r:id="rId14"/>
    <p:sldId id="306" r:id="rId15"/>
    <p:sldId id="308" r:id="rId16"/>
    <p:sldId id="309" r:id="rId17"/>
    <p:sldId id="310" r:id="rId18"/>
    <p:sldId id="311" r:id="rId19"/>
    <p:sldId id="312" r:id="rId20"/>
    <p:sldId id="313" r:id="rId21"/>
    <p:sldId id="296"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83FE1D05-6153-4916-ACB7-E4BE44B4F244}">
          <p14:sldIdLst>
            <p14:sldId id="256"/>
            <p14:sldId id="314"/>
            <p14:sldId id="281"/>
            <p14:sldId id="297"/>
            <p14:sldId id="315"/>
            <p14:sldId id="298"/>
            <p14:sldId id="299"/>
            <p14:sldId id="300"/>
            <p14:sldId id="301"/>
            <p14:sldId id="302"/>
            <p14:sldId id="303"/>
            <p14:sldId id="304"/>
            <p14:sldId id="305"/>
            <p14:sldId id="306"/>
            <p14:sldId id="308"/>
            <p14:sldId id="309"/>
            <p14:sldId id="310"/>
            <p14:sldId id="311"/>
            <p14:sldId id="312"/>
            <p14:sldId id="313"/>
            <p14:sldId id="296"/>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1944" y="-32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3285B74-672F-4C50-A2AF-82641223F377}" type="datetimeFigureOut">
              <a:rPr lang="en-US" smtClean="0"/>
              <a:pPr/>
              <a:t>7/26/2013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5760A96-B9A0-4977-9688-08995ED4B580}" type="slidenum">
              <a:rPr lang="en-US" smtClean="0"/>
              <a:pPr/>
              <a:t>‹#›</a:t>
            </a:fld>
            <a:endParaRPr lang="en-US" dirty="0"/>
          </a:p>
        </p:txBody>
      </p:sp>
    </p:spTree>
    <p:extLst>
      <p:ext uri="{BB962C8B-B14F-4D97-AF65-F5344CB8AC3E}">
        <p14:creationId xmlns:p14="http://schemas.microsoft.com/office/powerpoint/2010/main" val="6402443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5760A96-B9A0-4977-9688-08995ED4B580}" type="slidenum">
              <a:rPr lang="en-US" smtClean="0"/>
              <a:pPr/>
              <a:t>3</a:t>
            </a:fld>
            <a:endParaRPr lang="en-US" dirty="0"/>
          </a:p>
        </p:txBody>
      </p:sp>
    </p:spTree>
    <p:extLst>
      <p:ext uri="{BB962C8B-B14F-4D97-AF65-F5344CB8AC3E}">
        <p14:creationId xmlns:p14="http://schemas.microsoft.com/office/powerpoint/2010/main" val="420729805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6" name="Picture 5" descr="QCT_PPT_collage_7b.jpg"/>
          <p:cNvPicPr>
            <a:picLocks noChangeAspect="1"/>
          </p:cNvPicPr>
          <p:nvPr/>
        </p:nvPicPr>
        <p:blipFill>
          <a:blip r:embed="rId2" cstate="print"/>
          <a:stretch>
            <a:fillRect/>
          </a:stretch>
        </p:blipFill>
        <p:spPr>
          <a:xfrm>
            <a:off x="-1" y="78291"/>
            <a:ext cx="9144001" cy="4452890"/>
          </a:xfrm>
          <a:prstGeom prst="rect">
            <a:avLst/>
          </a:prstGeom>
        </p:spPr>
      </p:pic>
      <p:pic>
        <p:nvPicPr>
          <p:cNvPr id="9" name="Picture 8" descr="Stacked_Chips_022309.png"/>
          <p:cNvPicPr>
            <a:picLocks noChangeAspect="1"/>
          </p:cNvPicPr>
          <p:nvPr/>
        </p:nvPicPr>
        <p:blipFill>
          <a:blip r:embed="rId3" cstate="print"/>
          <a:stretch>
            <a:fillRect/>
          </a:stretch>
        </p:blipFill>
        <p:spPr>
          <a:xfrm>
            <a:off x="8124057" y="2945578"/>
            <a:ext cx="798210" cy="762025"/>
          </a:xfrm>
          <a:prstGeom prst="rect">
            <a:avLst/>
          </a:prstGeom>
        </p:spPr>
      </p:pic>
      <p:pic>
        <p:nvPicPr>
          <p:cNvPr id="10" name="Picture 9" descr="qlogo.eps"/>
          <p:cNvPicPr>
            <a:picLocks noChangeAspect="1"/>
          </p:cNvPicPr>
          <p:nvPr/>
        </p:nvPicPr>
        <p:blipFill>
          <a:blip r:embed="rId4" cstate="print"/>
          <a:stretch>
            <a:fillRect/>
          </a:stretch>
        </p:blipFill>
        <p:spPr>
          <a:xfrm>
            <a:off x="280962" y="3244230"/>
            <a:ext cx="1545840" cy="349364"/>
          </a:xfrm>
          <a:prstGeom prst="rect">
            <a:avLst/>
          </a:prstGeom>
        </p:spPr>
      </p:pic>
      <p:sp>
        <p:nvSpPr>
          <p:cNvPr id="12" name="Rectangle 11"/>
          <p:cNvSpPr/>
          <p:nvPr/>
        </p:nvSpPr>
        <p:spPr bwMode="auto">
          <a:xfrm>
            <a:off x="0" y="6418812"/>
            <a:ext cx="9144000" cy="439188"/>
          </a:xfrm>
          <a:prstGeom prst="rect">
            <a:avLst/>
          </a:prstGeom>
          <a:solidFill>
            <a:srgbClr val="33333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charset="0"/>
              <a:cs typeface="Arial" charset="0"/>
            </a:endParaRPr>
          </a:p>
        </p:txBody>
      </p:sp>
      <p:sp>
        <p:nvSpPr>
          <p:cNvPr id="14" name="TextBox 13"/>
          <p:cNvSpPr txBox="1"/>
          <p:nvPr/>
        </p:nvSpPr>
        <p:spPr>
          <a:xfrm>
            <a:off x="188183" y="201945"/>
            <a:ext cx="3140233" cy="215444"/>
          </a:xfrm>
          <a:prstGeom prst="rect">
            <a:avLst/>
          </a:prstGeom>
          <a:noFill/>
        </p:spPr>
        <p:txBody>
          <a:bodyPr wrap="square" anchor="b">
            <a:spAutoFit/>
          </a:bodyPr>
          <a:lstStyle/>
          <a:p>
            <a:pPr fontAlgn="auto">
              <a:spcBef>
                <a:spcPts val="0"/>
              </a:spcBef>
              <a:spcAft>
                <a:spcPts val="0"/>
              </a:spcAft>
              <a:defRPr/>
            </a:pPr>
            <a:r>
              <a:rPr lang="en-US" sz="800" b="1" u="none" kern="1200" spc="30" baseline="0" dirty="0" smtClean="0">
                <a:solidFill>
                  <a:schemeClr val="tx2"/>
                </a:solidFill>
                <a:latin typeface="Arial" charset="0"/>
                <a:ea typeface="+mn-ea"/>
                <a:cs typeface="Arial" charset="0"/>
              </a:rPr>
              <a:t>www.qualcomm.com/qct</a:t>
            </a:r>
            <a:endParaRPr lang="en-US" sz="800" b="1" u="none" spc="30" baseline="0" dirty="0">
              <a:solidFill>
                <a:schemeClr val="tx2"/>
              </a:solidFill>
              <a:latin typeface="Arial"/>
              <a:cs typeface="Arial"/>
            </a:endParaRPr>
          </a:p>
        </p:txBody>
      </p:sp>
      <p:sp>
        <p:nvSpPr>
          <p:cNvPr id="2" name="Title 1"/>
          <p:cNvSpPr>
            <a:spLocks noGrp="1"/>
          </p:cNvSpPr>
          <p:nvPr>
            <p:ph type="ctrTitle"/>
          </p:nvPr>
        </p:nvSpPr>
        <p:spPr>
          <a:xfrm>
            <a:off x="2093485" y="3601821"/>
            <a:ext cx="6927070" cy="1470025"/>
          </a:xfrm>
        </p:spPr>
        <p:txBody>
          <a:bodyPr anchor="b"/>
          <a:lstStyle>
            <a:lvl1pPr algn="l">
              <a:defRPr sz="2800" baseline="0">
                <a:solidFill>
                  <a:srgbClr val="333333"/>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093485" y="5085081"/>
            <a:ext cx="5704646" cy="364390"/>
          </a:xfrm>
        </p:spPr>
        <p:txBody>
          <a:bodyPr/>
          <a:lstStyle>
            <a:lvl1pPr marL="0" indent="0" algn="l">
              <a:lnSpc>
                <a:spcPct val="100000"/>
              </a:lnSpc>
              <a:spcBef>
                <a:spcPts val="0"/>
              </a:spcBef>
              <a:buNone/>
              <a:defRPr sz="1600" baseline="0">
                <a:solidFill>
                  <a:srgbClr val="33333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11" name="Picture 10" descr="RedefiningMobility_cover.png"/>
          <p:cNvPicPr>
            <a:picLocks noChangeAspect="1"/>
          </p:cNvPicPr>
          <p:nvPr/>
        </p:nvPicPr>
        <p:blipFill>
          <a:blip r:embed="rId5" cstate="print"/>
          <a:stretch>
            <a:fillRect/>
          </a:stretch>
        </p:blipFill>
        <p:spPr>
          <a:xfrm>
            <a:off x="5054768" y="3070129"/>
            <a:ext cx="3136731" cy="549371"/>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Disclaimer Slide">
    <p:spTree>
      <p:nvGrpSpPr>
        <p:cNvPr id="1" name=""/>
        <p:cNvGrpSpPr/>
        <p:nvPr/>
      </p:nvGrpSpPr>
      <p:grpSpPr>
        <a:xfrm>
          <a:off x="0" y="0"/>
          <a:ext cx="0" cy="0"/>
          <a:chOff x="0" y="0"/>
          <a:chExt cx="0" cy="0"/>
        </a:xfrm>
      </p:grpSpPr>
      <p:sp>
        <p:nvSpPr>
          <p:cNvPr id="4" name="Text Box 6"/>
          <p:cNvSpPr txBox="1">
            <a:spLocks noChangeArrowheads="1"/>
          </p:cNvSpPr>
          <p:nvPr/>
        </p:nvSpPr>
        <p:spPr bwMode="auto">
          <a:xfrm>
            <a:off x="188184" y="1389063"/>
            <a:ext cx="8782080" cy="1026563"/>
          </a:xfrm>
          <a:prstGeom prst="rect">
            <a:avLst/>
          </a:prstGeom>
          <a:noFill/>
          <a:ln w="9525">
            <a:noFill/>
            <a:miter lim="800000"/>
            <a:headEnd/>
            <a:tailEnd/>
          </a:ln>
          <a:effectLst/>
        </p:spPr>
        <p:txBody>
          <a:bodyPr wrap="square">
            <a:spAutoFit/>
          </a:bodyPr>
          <a:lstStyle/>
          <a:p>
            <a:pPr>
              <a:lnSpc>
                <a:spcPts val="2520"/>
              </a:lnSpc>
            </a:pPr>
            <a:r>
              <a:rPr lang="en-US" sz="1600" dirty="0" smtClean="0">
                <a:solidFill>
                  <a:schemeClr val="tx2"/>
                </a:solidFill>
              </a:rPr>
              <a:t>Nothing in these materials is an offer to sell any of the components or devices referenced herein. Certain components for use in the U.S. are available only through licensed suppliers.  Some components are not available for use in the U.S.</a:t>
            </a:r>
          </a:p>
        </p:txBody>
      </p:sp>
      <p:sp>
        <p:nvSpPr>
          <p:cNvPr id="5" name="Rectangle 2"/>
          <p:cNvSpPr>
            <a:spLocks noGrp="1" noChangeArrowheads="1"/>
          </p:cNvSpPr>
          <p:nvPr>
            <p:ph type="title" hasCustomPrompt="1"/>
          </p:nvPr>
        </p:nvSpPr>
        <p:spPr>
          <a:xfrm>
            <a:off x="176779" y="273050"/>
            <a:ext cx="8729663" cy="561975"/>
          </a:xfrm>
        </p:spPr>
        <p:txBody>
          <a:bodyPr/>
          <a:lstStyle>
            <a:lvl1pPr>
              <a:defRPr/>
            </a:lvl1pPr>
          </a:lstStyle>
          <a:p>
            <a:r>
              <a:rPr lang="en-US" dirty="0" smtClean="0"/>
              <a:t>Disclaimer</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Divider Slide">
    <p:spTree>
      <p:nvGrpSpPr>
        <p:cNvPr id="1" name=""/>
        <p:cNvGrpSpPr/>
        <p:nvPr/>
      </p:nvGrpSpPr>
      <p:grpSpPr>
        <a:xfrm>
          <a:off x="0" y="0"/>
          <a:ext cx="0" cy="0"/>
          <a:chOff x="0" y="0"/>
          <a:chExt cx="0" cy="0"/>
        </a:xfrm>
      </p:grpSpPr>
      <p:sp>
        <p:nvSpPr>
          <p:cNvPr id="3128" name="Rectangle 56"/>
          <p:cNvSpPr>
            <a:spLocks noChangeArrowheads="1"/>
          </p:cNvSpPr>
          <p:nvPr/>
        </p:nvSpPr>
        <p:spPr bwMode="auto">
          <a:xfrm>
            <a:off x="0" y="6284913"/>
            <a:ext cx="9144000" cy="573087"/>
          </a:xfrm>
          <a:prstGeom prst="rect">
            <a:avLst/>
          </a:prstGeom>
          <a:solidFill>
            <a:schemeClr val="bg1"/>
          </a:solidFill>
          <a:ln w="9525">
            <a:noFill/>
            <a:miter lim="800000"/>
            <a:headEnd/>
            <a:tailEnd/>
          </a:ln>
          <a:effectLst/>
        </p:spPr>
        <p:txBody>
          <a:bodyPr wrap="none" anchor="ctr"/>
          <a:lstStyle/>
          <a:p>
            <a:endParaRPr lang="en-US" dirty="0"/>
          </a:p>
        </p:txBody>
      </p:sp>
      <p:pic>
        <p:nvPicPr>
          <p:cNvPr id="8" name="Picture 7" descr="Final_Divider.png"/>
          <p:cNvPicPr>
            <a:picLocks noChangeAspect="1"/>
          </p:cNvPicPr>
          <p:nvPr/>
        </p:nvPicPr>
        <p:blipFill>
          <a:blip r:embed="rId2" cstate="print"/>
          <a:stretch>
            <a:fillRect/>
          </a:stretch>
        </p:blipFill>
        <p:spPr>
          <a:xfrm>
            <a:off x="377" y="1143189"/>
            <a:ext cx="9143245" cy="4571622"/>
          </a:xfrm>
          <a:prstGeom prst="rect">
            <a:avLst/>
          </a:prstGeom>
        </p:spPr>
      </p:pic>
      <p:sp>
        <p:nvSpPr>
          <p:cNvPr id="7" name="Content Placeholder 2"/>
          <p:cNvSpPr>
            <a:spLocks noGrp="1"/>
          </p:cNvSpPr>
          <p:nvPr>
            <p:ph idx="1" hasCustomPrompt="1"/>
          </p:nvPr>
        </p:nvSpPr>
        <p:spPr>
          <a:xfrm>
            <a:off x="2438400" y="2057400"/>
            <a:ext cx="4800600" cy="1219200"/>
          </a:xfrm>
        </p:spPr>
        <p:txBody>
          <a:bodyPr/>
          <a:lstStyle>
            <a:lvl1pPr>
              <a:buClr>
                <a:schemeClr val="accent6"/>
              </a:buClr>
              <a:defRPr sz="2800" baseline="0"/>
            </a:lvl1pPr>
          </a:lstStyle>
          <a:p>
            <a:pPr eaLnBrk="1" hangingPunct="1">
              <a:buFont typeface="Wingdings" pitchFamily="1" charset="2"/>
              <a:buNone/>
            </a:pPr>
            <a:r>
              <a:rPr lang="en-US" dirty="0" smtClean="0">
                <a:solidFill>
                  <a:schemeClr val="bg1"/>
                </a:solidFill>
              </a:rPr>
              <a:t>Low-complexity 32x32 transform by partial frequency transform</a:t>
            </a:r>
          </a:p>
        </p:txBody>
      </p:sp>
      <p:sp>
        <p:nvSpPr>
          <p:cNvPr id="20"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tx2"/>
                </a:solidFill>
              </a:rPr>
              <a:t>PAGE</a:t>
            </a:r>
            <a:r>
              <a:rPr lang="en-US" sz="600" dirty="0" smtClean="0">
                <a:solidFill>
                  <a:schemeClr val="tx2"/>
                </a:solidFill>
              </a:rPr>
              <a:t>  </a:t>
            </a:r>
            <a:fld id="{DF573F04-0965-4020-B5B5-991C2993D9D9}" type="slidenum">
              <a:rPr lang="en-US" sz="600" smtClean="0">
                <a:solidFill>
                  <a:schemeClr val="tx2"/>
                </a:solidFill>
              </a:rPr>
              <a:pPr/>
              <a:t>‹#›</a:t>
            </a:fld>
            <a:endParaRPr lang="en-US" sz="600" dirty="0">
              <a:solidFill>
                <a:schemeClr val="tx2"/>
              </a:solidFill>
            </a:endParaRPr>
          </a:p>
        </p:txBody>
      </p:sp>
      <p:pic>
        <p:nvPicPr>
          <p:cNvPr id="22" name="Picture 21" descr="q_white.png"/>
          <p:cNvPicPr>
            <a:picLocks noChangeAspect="1"/>
          </p:cNvPicPr>
          <p:nvPr/>
        </p:nvPicPr>
        <p:blipFill>
          <a:blip r:embed="rId3" cstate="print">
            <a:lum bright="-100000"/>
          </a:blip>
          <a:srcRect/>
          <a:stretch>
            <a:fillRect/>
          </a:stretch>
        </p:blipFill>
        <p:spPr bwMode="auto">
          <a:xfrm>
            <a:off x="7790688" y="6451900"/>
            <a:ext cx="1216152" cy="338186"/>
          </a:xfrm>
          <a:prstGeom prst="rect">
            <a:avLst/>
          </a:prstGeom>
          <a:noFill/>
          <a:ln w="9525">
            <a:noFill/>
            <a:miter lim="800000"/>
            <a:headEnd/>
            <a:tailEnd/>
          </a:ln>
        </p:spPr>
      </p:pic>
      <p:pic>
        <p:nvPicPr>
          <p:cNvPr id="10" name="Picture 9" descr="RedefiningMobility_3.png"/>
          <p:cNvPicPr>
            <a:picLocks noChangeAspect="1"/>
          </p:cNvPicPr>
          <p:nvPr/>
        </p:nvPicPr>
        <p:blipFill>
          <a:blip r:embed="rId4" cstate="print"/>
          <a:stretch>
            <a:fillRect/>
          </a:stretch>
        </p:blipFill>
        <p:spPr>
          <a:xfrm>
            <a:off x="185619" y="6393484"/>
            <a:ext cx="2045517" cy="298215"/>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2"/>
              </a:buClr>
              <a:defRPr>
                <a:solidFill>
                  <a:srgbClr val="333333"/>
                </a:solidFill>
              </a:defRPr>
            </a:lvl1pPr>
            <a:lvl2pPr>
              <a:buClr>
                <a:schemeClr val="accent1"/>
              </a:buClr>
              <a:defRPr>
                <a:solidFill>
                  <a:srgbClr val="333333"/>
                </a:solidFill>
              </a:defRPr>
            </a:lvl2pPr>
            <a:lvl3pPr>
              <a:buClr>
                <a:schemeClr val="tx2"/>
              </a:buClr>
              <a:defRPr>
                <a:solidFill>
                  <a:srgbClr val="333333"/>
                </a:solidFill>
              </a:defRPr>
            </a:lvl3pPr>
            <a:lvl4pPr>
              <a:buClr>
                <a:schemeClr val="accent1"/>
              </a:buClr>
              <a:buFont typeface="Lucida Grande"/>
              <a:buChar char="»"/>
              <a:defRPr>
                <a:solidFill>
                  <a:srgbClr val="333333"/>
                </a:solidFill>
              </a:defRPr>
            </a:lvl4pPr>
            <a:lvl5pPr>
              <a:buClr>
                <a:schemeClr val="tx2"/>
              </a:buClr>
              <a:defRPr>
                <a:solidFill>
                  <a:srgbClr val="333333"/>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635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58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a:spLocks noChangeArrowheads="1"/>
          </p:cNvSpPr>
          <p:nvPr/>
        </p:nvSpPr>
        <p:spPr bwMode="auto">
          <a:xfrm>
            <a:off x="0" y="6400800"/>
            <a:ext cx="9144000" cy="457200"/>
          </a:xfrm>
          <a:prstGeom prst="rect">
            <a:avLst/>
          </a:prstGeom>
          <a:solidFill>
            <a:srgbClr val="333333"/>
          </a:solidFill>
          <a:ln w="9525" algn="ctr">
            <a:no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baseline="0" dirty="0">
              <a:solidFill>
                <a:schemeClr val="lt1"/>
              </a:solidFill>
              <a:latin typeface="+mn-lt"/>
            </a:endParaRPr>
          </a:p>
        </p:txBody>
      </p:sp>
      <p:sp>
        <p:nvSpPr>
          <p:cNvPr id="1071" name="Rectangle 47"/>
          <p:cNvSpPr>
            <a:spLocks noGrp="1" noChangeArrowheads="1"/>
          </p:cNvSpPr>
          <p:nvPr>
            <p:ph type="title"/>
          </p:nvPr>
        </p:nvSpPr>
        <p:spPr bwMode="auto">
          <a:xfrm>
            <a:off x="176779" y="273050"/>
            <a:ext cx="8729663"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76" name="Rectangle 52"/>
          <p:cNvSpPr>
            <a:spLocks noGrp="1" noChangeArrowheads="1"/>
          </p:cNvSpPr>
          <p:nvPr>
            <p:ph type="body" idx="1"/>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bg1"/>
                </a:solidFill>
              </a:rPr>
              <a:t>PAGE</a:t>
            </a:r>
            <a:r>
              <a:rPr lang="en-US" sz="600" dirty="0" smtClean="0">
                <a:solidFill>
                  <a:schemeClr val="bg1"/>
                </a:solidFill>
              </a:rPr>
              <a:t>  </a:t>
            </a:r>
            <a:fld id="{DF573F04-0965-4020-B5B5-991C2993D9D9}" type="slidenum">
              <a:rPr lang="en-US" sz="600" smtClean="0">
                <a:solidFill>
                  <a:schemeClr val="bg1"/>
                </a:solidFill>
              </a:rPr>
              <a:pPr/>
              <a:t>‹#›</a:t>
            </a:fld>
            <a:endParaRPr lang="en-US" sz="600" dirty="0">
              <a:solidFill>
                <a:schemeClr val="bg1"/>
              </a:solidFill>
            </a:endParaRPr>
          </a:p>
        </p:txBody>
      </p:sp>
      <p:pic>
        <p:nvPicPr>
          <p:cNvPr id="10" name="Picture 9" descr="q_white.png"/>
          <p:cNvPicPr>
            <a:picLocks noChangeAspect="1"/>
          </p:cNvPicPr>
          <p:nvPr/>
        </p:nvPicPr>
        <p:blipFill>
          <a:blip r:embed="rId9" cstate="print"/>
          <a:srcRect/>
          <a:stretch>
            <a:fillRect/>
          </a:stretch>
        </p:blipFill>
        <p:spPr bwMode="auto">
          <a:xfrm>
            <a:off x="7790688" y="6451900"/>
            <a:ext cx="1216152" cy="338186"/>
          </a:xfrm>
          <a:prstGeom prst="rect">
            <a:avLst/>
          </a:prstGeom>
          <a:noFill/>
          <a:ln w="9525">
            <a:noFill/>
            <a:miter lim="800000"/>
            <a:headEnd/>
            <a:tailEnd/>
          </a:ln>
        </p:spPr>
      </p:pic>
      <p:pic>
        <p:nvPicPr>
          <p:cNvPr id="14" name="Picture 13" descr="RedefiningMobility_black.png"/>
          <p:cNvPicPr>
            <a:picLocks noChangeAspect="1"/>
          </p:cNvPicPr>
          <p:nvPr/>
        </p:nvPicPr>
        <p:blipFill>
          <a:blip r:embed="rId10" cstate="print"/>
          <a:stretch>
            <a:fillRect/>
          </a:stretch>
        </p:blipFill>
        <p:spPr>
          <a:xfrm>
            <a:off x="186482" y="6391656"/>
            <a:ext cx="2081230" cy="303423"/>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Lst>
  <p:txStyles>
    <p:title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p:titleStyle>
    <p:body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4038600"/>
            <a:ext cx="8679670" cy="1470025"/>
          </a:xfrm>
        </p:spPr>
        <p:txBody>
          <a:bodyPr/>
          <a:lstStyle/>
          <a:p>
            <a:pPr algn="ctr"/>
            <a:r>
              <a:rPr lang="en-CA" b="1" dirty="0"/>
              <a:t>Intra Motion Compensation with 2-D MVs</a:t>
            </a:r>
            <a:r>
              <a:rPr lang="en-CA" b="1" dirty="0" smtClean="0"/>
              <a:t/>
            </a:r>
            <a:br>
              <a:rPr lang="en-CA" b="1" dirty="0" smtClean="0"/>
            </a:br>
            <a:r>
              <a:rPr lang="en-CA" b="1" dirty="0" smtClean="0"/>
              <a:t/>
            </a:r>
            <a:br>
              <a:rPr lang="en-CA" b="1" dirty="0" smtClean="0"/>
            </a:br>
            <a:r>
              <a:rPr lang="en-CA" b="1" dirty="0" smtClean="0"/>
              <a:t>JCTVC-N0256</a:t>
            </a:r>
            <a:endParaRPr lang="en-US" dirty="0"/>
          </a:p>
        </p:txBody>
      </p:sp>
      <p:sp>
        <p:nvSpPr>
          <p:cNvPr id="3" name="Subtitle 2"/>
          <p:cNvSpPr>
            <a:spLocks noGrp="1"/>
          </p:cNvSpPr>
          <p:nvPr>
            <p:ph type="subTitle" idx="1"/>
          </p:nvPr>
        </p:nvSpPr>
        <p:spPr>
          <a:xfrm>
            <a:off x="1447800" y="5715000"/>
            <a:ext cx="7162800" cy="364390"/>
          </a:xfrm>
        </p:spPr>
        <p:txBody>
          <a:bodyPr/>
          <a:lstStyle/>
          <a:p>
            <a:pPr hangingPunct="0"/>
            <a:r>
              <a:rPr lang="en-US" sz="1800" dirty="0" smtClean="0"/>
              <a:t>Chao Pang, Joel Sole, Liwei Guo</a:t>
            </a:r>
            <a:r>
              <a:rPr lang="en-US" sz="1800" dirty="0"/>
              <a:t>, Marta </a:t>
            </a:r>
            <a:r>
              <a:rPr lang="en-US" sz="1800" dirty="0" smtClean="0"/>
              <a:t>Karczewicz, Rajan Joshi</a:t>
            </a:r>
            <a:endParaRPr lang="en-US" sz="1800" dirty="0"/>
          </a:p>
        </p:txBody>
      </p:sp>
    </p:spTree>
    <p:extLst>
      <p:ext uri="{BB962C8B-B14F-4D97-AF65-F5344CB8AC3E}">
        <p14:creationId xmlns:p14="http://schemas.microsoft.com/office/powerpoint/2010/main" val="268427326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2-D MV with 1 CTU </a:t>
            </a:r>
            <a:r>
              <a:rPr lang="en-US" dirty="0" err="1" smtClean="0"/>
              <a:t>vs</a:t>
            </a:r>
            <a:r>
              <a:rPr lang="en-US" dirty="0" smtClean="0"/>
              <a:t> 1-D MV with 1 CTU (lossless)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980739508"/>
              </p:ext>
            </p:extLst>
          </p:nvPr>
        </p:nvGraphicFramePr>
        <p:xfrm>
          <a:off x="1" y="2514600"/>
          <a:ext cx="9143998" cy="1835150"/>
        </p:xfrm>
        <a:graphic>
          <a:graphicData uri="http://schemas.openxmlformats.org/drawingml/2006/table">
            <a:tbl>
              <a:tblPr firstRow="1" firstCol="1" bandRow="1">
                <a:tableStyleId>{5C22544A-7EE6-4342-B048-85BDC9FD1C3A}</a:tableStyleId>
              </a:tblPr>
              <a:tblGrid>
                <a:gridCol w="1251168"/>
                <a:gridCol w="1059358"/>
                <a:gridCol w="781565"/>
                <a:gridCol w="793692"/>
                <a:gridCol w="1091328"/>
                <a:gridCol w="793692"/>
                <a:gridCol w="694481"/>
                <a:gridCol w="1091328"/>
                <a:gridCol w="892905"/>
                <a:gridCol w="694481"/>
              </a:tblGrid>
              <a:tr h="18351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dirty="0">
                          <a:effectLst/>
                        </a:rPr>
                        <a:t> </a:t>
                      </a:r>
                      <a:endParaRPr lang="en-US" sz="1200" dirty="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All Intra Main</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Random Access Main</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Low delay B Main</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r h="18351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gridSpan="2">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compression ratio</a:t>
                      </a:r>
                      <a:endParaRPr lang="en-US" sz="1200">
                        <a:effectLst/>
                        <a:latin typeface="Times New Roman"/>
                        <a:ea typeface="SimSun"/>
                      </a:endParaRPr>
                    </a:p>
                  </a:txBody>
                  <a:tcPr marL="68580" marR="68580" marT="0" marB="0" anchor="b"/>
                </a:tc>
                <a:tc hMerge="1">
                  <a:txBody>
                    <a:bodyPr/>
                    <a:lstStyle/>
                    <a:p>
                      <a:endParaRPr lang="en-US"/>
                    </a:p>
                  </a:txBody>
                  <a:tcPr/>
                </a:tc>
                <a:tc rowSpan="2">
                  <a:txBody>
                    <a:bodyPr/>
                    <a:lstStyle/>
                    <a:p>
                      <a:endParaRPr lang="en-US" sz="1200">
                        <a:effectLst/>
                        <a:latin typeface="Times New Roman"/>
                      </a:endParaRPr>
                    </a:p>
                  </a:txBody>
                  <a:tcPr marL="68580" marR="68580" marT="0" marB="0" anchor="b"/>
                </a:tc>
                <a:tc gridSpan="2">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compression ratio</a:t>
                      </a:r>
                      <a:endParaRPr lang="en-US" sz="1200">
                        <a:effectLst/>
                        <a:latin typeface="Times New Roman"/>
                        <a:ea typeface="SimSun"/>
                      </a:endParaRPr>
                    </a:p>
                  </a:txBody>
                  <a:tcPr marL="68580" marR="68580" marT="0" marB="0" anchor="b"/>
                </a:tc>
                <a:tc hMerge="1">
                  <a:txBody>
                    <a:bodyPr/>
                    <a:lstStyle/>
                    <a:p>
                      <a:endParaRPr lang="en-US"/>
                    </a:p>
                  </a:txBody>
                  <a:tcPr/>
                </a:tc>
                <a:tc rowSpan="2">
                  <a:txBody>
                    <a:bodyPr/>
                    <a:lstStyle/>
                    <a:p>
                      <a:endParaRPr lang="en-US" sz="1200">
                        <a:effectLst/>
                        <a:latin typeface="Times New Roman"/>
                      </a:endParaRPr>
                    </a:p>
                  </a:txBody>
                  <a:tcPr marL="68580" marR="68580" marT="0" marB="0" anchor="b"/>
                </a:tc>
                <a:tc gridSpan="2">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compression ratio</a:t>
                      </a:r>
                      <a:endParaRPr lang="en-US" sz="1200">
                        <a:effectLst/>
                        <a:latin typeface="Times New Roman"/>
                        <a:ea typeface="SimSun"/>
                      </a:endParaRPr>
                    </a:p>
                  </a:txBody>
                  <a:tcPr marL="68580" marR="68580" marT="0" marB="0" anchor="b"/>
                </a:tc>
                <a:tc hMerge="1">
                  <a:txBody>
                    <a:bodyPr/>
                    <a:lstStyle/>
                    <a:p>
                      <a:endParaRPr lang="en-US"/>
                    </a:p>
                  </a:txBody>
                  <a:tcPr/>
                </a:tc>
                <a:tc rowSpan="2">
                  <a:txBody>
                    <a:bodyPr/>
                    <a:lstStyle/>
                    <a:p>
                      <a:endParaRPr lang="en-US" sz="1200">
                        <a:effectLst/>
                        <a:latin typeface="Times New Roman"/>
                      </a:endParaRPr>
                    </a:p>
                  </a:txBody>
                  <a:tcPr marL="68580" marR="68580" marT="0" marB="0" anchor="b"/>
                </a:tc>
              </a:tr>
              <a:tr h="18351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Reference</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Tested</a:t>
                      </a:r>
                      <a:endParaRPr lang="en-US" sz="1200">
                        <a:effectLst/>
                        <a:latin typeface="Times New Roman"/>
                        <a:ea typeface="SimSun"/>
                      </a:endParaRPr>
                    </a:p>
                  </a:txBody>
                  <a:tcPr marL="68580" marR="68580" marT="0" marB="0" anchor="b"/>
                </a:tc>
                <a:tc vMerge="1">
                  <a:txBody>
                    <a:bodyPr/>
                    <a:lstStyle/>
                    <a:p>
                      <a:endParaRPr lang="en-US"/>
                    </a:p>
                  </a:txBody>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Reference</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Tested</a:t>
                      </a:r>
                      <a:endParaRPr lang="en-US" sz="1200">
                        <a:effectLst/>
                        <a:latin typeface="Times New Roman"/>
                        <a:ea typeface="SimSun"/>
                      </a:endParaRPr>
                    </a:p>
                  </a:txBody>
                  <a:tcPr marL="68580" marR="68580" marT="0" marB="0" anchor="b"/>
                </a:tc>
                <a:tc vMerge="1">
                  <a:txBody>
                    <a:bodyPr/>
                    <a:lstStyle/>
                    <a:p>
                      <a:endParaRPr lang="en-US"/>
                    </a:p>
                  </a:txBody>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Reference</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Tested</a:t>
                      </a:r>
                      <a:endParaRPr lang="en-US" sz="1200">
                        <a:effectLst/>
                        <a:latin typeface="Times New Roman"/>
                        <a:ea typeface="SimSun"/>
                      </a:endParaRPr>
                    </a:p>
                  </a:txBody>
                  <a:tcPr marL="68580" marR="68580" marT="0" marB="0" anchor="b"/>
                </a:tc>
                <a:tc vMerge="1">
                  <a:txBody>
                    <a:bodyPr/>
                    <a:lstStyle/>
                    <a:p>
                      <a:endParaRPr lang="en-US"/>
                    </a:p>
                  </a:txBody>
                  <a:tcPr/>
                </a:tc>
              </a:tr>
              <a:tr h="18351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F</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5.4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5.5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32.8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34.4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50.6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53.4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-1.8%</a:t>
                      </a:r>
                      <a:endParaRPr lang="en-US" sz="1200" dirty="0">
                        <a:effectLst/>
                        <a:latin typeface="Times New Roman"/>
                        <a:ea typeface="SimSun"/>
                      </a:endParaRPr>
                    </a:p>
                  </a:txBody>
                  <a:tcPr marL="68580" marR="68580" marT="0" marB="0" anchor="b"/>
                </a:tc>
              </a:tr>
              <a:tr h="18351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dirty="0">
                          <a:effectLst/>
                        </a:rPr>
                        <a:t>Class B</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r>
              <a:tr h="18351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SC RGB 444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14.2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15.1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-5.4%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144.5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152.6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-4.5%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565.1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581.4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-3.3%</a:t>
                      </a:r>
                      <a:endParaRPr lang="en-US" sz="1200">
                        <a:effectLst/>
                        <a:latin typeface="Times New Roman"/>
                        <a:ea typeface="SimSun"/>
                      </a:endParaRPr>
                    </a:p>
                  </a:txBody>
                  <a:tcPr marL="68580" marR="68580" marT="0" marB="0" anchor="b"/>
                </a:tc>
              </a:tr>
              <a:tr h="18351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SC YUV 444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17.0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18.5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-5.7%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190.8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207.0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-4.9%</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520.8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558.6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-4.2%</a:t>
                      </a:r>
                      <a:endParaRPr lang="en-US" sz="1200">
                        <a:effectLst/>
                        <a:latin typeface="Times New Roman"/>
                        <a:ea typeface="SimSun"/>
                      </a:endParaRPr>
                    </a:p>
                  </a:txBody>
                  <a:tcPr marL="68580" marR="68580" marT="0" marB="0" anchor="b"/>
                </a:tc>
              </a:tr>
              <a:tr h="18351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dirty="0" err="1">
                          <a:effectLst/>
                        </a:rPr>
                        <a:t>RangeExt</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r>
              <a:tr h="18351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Enc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222%</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142%</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126%</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r h="18351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Dec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101%</a:t>
                      </a:r>
                      <a:endParaRPr lang="en-US" sz="1200" dirty="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93%</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96%</a:t>
                      </a:r>
                      <a:endParaRPr lang="en-US" sz="1200" dirty="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val="154026266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2-D MV with 1 CTU </a:t>
            </a:r>
            <a:r>
              <a:rPr lang="en-US" dirty="0" err="1" smtClean="0"/>
              <a:t>vs</a:t>
            </a:r>
            <a:r>
              <a:rPr lang="en-US" dirty="0" smtClean="0"/>
              <a:t> 1-D MV with 1 CTU (</a:t>
            </a:r>
            <a:r>
              <a:rPr lang="en-US" dirty="0" err="1" smtClean="0"/>
              <a:t>lossy</a:t>
            </a:r>
            <a:r>
              <a:rPr lang="en-US" dirty="0" smtClean="0"/>
              <a:t>)</a:t>
            </a:r>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106940083"/>
              </p:ext>
            </p:extLst>
          </p:nvPr>
        </p:nvGraphicFramePr>
        <p:xfrm>
          <a:off x="0" y="914400"/>
          <a:ext cx="9143996" cy="5303520"/>
        </p:xfrm>
        <a:graphic>
          <a:graphicData uri="http://schemas.openxmlformats.org/drawingml/2006/table">
            <a:tbl>
              <a:tblPr firstRow="1" firstCol="1" bandRow="1">
                <a:tableStyleId>{5C22544A-7EE6-4342-B048-85BDC9FD1C3A}</a:tableStyleId>
              </a:tblPr>
              <a:tblGrid>
                <a:gridCol w="1066010"/>
                <a:gridCol w="897554"/>
                <a:gridCol w="897554"/>
                <a:gridCol w="897554"/>
                <a:gridCol w="897554"/>
                <a:gridCol w="897554"/>
                <a:gridCol w="897554"/>
                <a:gridCol w="897554"/>
                <a:gridCol w="897554"/>
                <a:gridCol w="897554"/>
              </a:tblGrid>
              <a:tr h="152400">
                <a:tc>
                  <a:txBody>
                    <a:bodyPr/>
                    <a:lstStyle/>
                    <a:p>
                      <a:endParaRPr lang="en-US" sz="1200" dirty="0">
                        <a:effectLst/>
                        <a:latin typeface="Times New Roma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All Intra HE Main-tier</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All Intra HE High-tier</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All Intra HE Super-High-tier</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r h="161925">
                <a:tc>
                  <a:txBody>
                    <a:bodyPr/>
                    <a:lstStyle/>
                    <a:p>
                      <a:endParaRPr lang="en-US" sz="1200">
                        <a:effectLst/>
                        <a:latin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Y</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F</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-2.8%</a:t>
                      </a:r>
                      <a:endParaRPr lang="en-US" sz="1200">
                        <a:effectLst/>
                        <a:latin typeface="Times New Roman"/>
                        <a:ea typeface="SimSu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B</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-0.2%</a:t>
                      </a:r>
                      <a:endParaRPr lang="en-US" sz="1200">
                        <a:effectLst/>
                        <a:latin typeface="Times New Roman"/>
                        <a:ea typeface="SimSu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SC RGB 444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-9.7%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-9.8%</a:t>
                      </a:r>
                      <a:endParaRPr lang="en-US" sz="1200">
                        <a:effectLst/>
                        <a:latin typeface="Times New Roman"/>
                        <a:ea typeface="SimSun"/>
                      </a:endParaRPr>
                    </a:p>
                  </a:txBody>
                  <a:tcPr marL="0" marR="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-9.9%</a:t>
                      </a:r>
                      <a:endParaRPr lang="en-US" sz="1200">
                        <a:effectLst/>
                        <a:latin typeface="Times New Roman"/>
                        <a:ea typeface="SimSun"/>
                      </a:endParaRPr>
                    </a:p>
                  </a:txBody>
                  <a:tcPr marL="0" marR="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-9.3%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-9.4%</a:t>
                      </a:r>
                      <a:endParaRPr lang="en-US" sz="1200">
                        <a:effectLst/>
                        <a:latin typeface="Times New Roman"/>
                        <a:ea typeface="SimSun"/>
                      </a:endParaRPr>
                    </a:p>
                  </a:txBody>
                  <a:tcPr marL="0" marR="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-9.5%</a:t>
                      </a:r>
                      <a:endParaRPr lang="en-US" sz="1200">
                        <a:effectLst/>
                        <a:latin typeface="Times New Roman"/>
                        <a:ea typeface="SimSun"/>
                      </a:endParaRPr>
                    </a:p>
                  </a:txBody>
                  <a:tcPr marL="0" marR="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-8.9%</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-8.9%</a:t>
                      </a:r>
                      <a:endParaRPr lang="en-US" sz="1200">
                        <a:effectLst/>
                        <a:latin typeface="Times New Roman"/>
                        <a:ea typeface="SimSun"/>
                      </a:endParaRPr>
                    </a:p>
                  </a:txBody>
                  <a:tcPr marL="0" marR="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-9.0%</a:t>
                      </a:r>
                      <a:endParaRPr lang="en-US" sz="1200">
                        <a:effectLst/>
                        <a:latin typeface="Times New Roman"/>
                        <a:ea typeface="SimSu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SC YUV 444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-7.1%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-7.2%</a:t>
                      </a:r>
                      <a:endParaRPr lang="en-US" sz="1200">
                        <a:effectLst/>
                        <a:latin typeface="Times New Roman"/>
                        <a:ea typeface="SimSun"/>
                      </a:endParaRPr>
                    </a:p>
                  </a:txBody>
                  <a:tcPr marL="0" marR="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-7.2%</a:t>
                      </a:r>
                      <a:endParaRPr lang="en-US" sz="1200">
                        <a:effectLst/>
                        <a:latin typeface="Times New Roman"/>
                        <a:ea typeface="SimSun"/>
                      </a:endParaRPr>
                    </a:p>
                  </a:txBody>
                  <a:tcPr marL="0" marR="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-7.2%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-7.3%</a:t>
                      </a:r>
                      <a:endParaRPr lang="en-US" sz="1200">
                        <a:effectLst/>
                        <a:latin typeface="Times New Roman"/>
                        <a:ea typeface="SimSun"/>
                      </a:endParaRPr>
                    </a:p>
                  </a:txBody>
                  <a:tcPr marL="0" marR="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-7.4%</a:t>
                      </a:r>
                      <a:endParaRPr lang="en-US" sz="1200">
                        <a:effectLst/>
                        <a:latin typeface="Times New Roman"/>
                        <a:ea typeface="SimSun"/>
                      </a:endParaRPr>
                    </a:p>
                  </a:txBody>
                  <a:tcPr marL="0" marR="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-7.2%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-7.2%</a:t>
                      </a:r>
                      <a:endParaRPr lang="en-US" sz="1200">
                        <a:effectLst/>
                        <a:latin typeface="Times New Roman"/>
                        <a:ea typeface="SimSun"/>
                      </a:endParaRPr>
                    </a:p>
                  </a:txBody>
                  <a:tcPr marL="0" marR="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-7.3%</a:t>
                      </a:r>
                      <a:endParaRPr lang="en-US" sz="1200">
                        <a:effectLst/>
                        <a:latin typeface="Times New Roman"/>
                        <a:ea typeface="SimSun"/>
                      </a:endParaRPr>
                    </a:p>
                  </a:txBody>
                  <a:tcPr marL="68580" marR="68580" marT="0" marB="0" anchor="b"/>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RangeExt</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Enc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177%</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170%</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164%</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Dec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98%</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97%</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98%</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r h="161925">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r>
              <a:tr h="152400">
                <a:tc>
                  <a:txBody>
                    <a:bodyPr/>
                    <a:lstStyle/>
                    <a:p>
                      <a:endParaRPr lang="en-US" sz="1200">
                        <a:effectLst/>
                        <a:latin typeface="Times New Roma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Random Access HE Main-tier</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Random Access HE High-tier</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61925">
                <a:tc>
                  <a:txBody>
                    <a:bodyPr/>
                    <a:lstStyle/>
                    <a:p>
                      <a:endParaRPr lang="en-US" sz="1200">
                        <a:effectLst/>
                        <a:latin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F</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-2.9%</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B</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SC RGB 444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-8.3%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-8.3%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-8.3%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-7.8%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-7.8%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-7.8%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SC YUV 444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-6.5%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-6.5%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-6.5%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-6.3%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-6.4%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-6.4%</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RangeExt</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Enc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136%</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133%</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Dec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97%</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96%</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61925">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52400">
                <a:tc>
                  <a:txBody>
                    <a:bodyPr/>
                    <a:lstStyle/>
                    <a:p>
                      <a:endParaRPr lang="en-US" sz="1200">
                        <a:effectLst/>
                        <a:latin typeface="Times New Roma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Low delay B HE Main-tier</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Low delay B HE High-tier</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61925">
                <a:tc>
                  <a:txBody>
                    <a:bodyPr/>
                    <a:lstStyle/>
                    <a:p>
                      <a:endParaRPr lang="en-US" sz="1200">
                        <a:effectLst/>
                        <a:latin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F</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B</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SC RGB 444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-6.6%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-6.6%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-6.6%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-6.9%</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-6.7%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-6.7%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SC YUV 444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-4.7%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-4.8%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-4.7%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-5.3%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-5.3%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-5.3%</a:t>
                      </a:r>
                      <a:endParaRPr lang="en-US" sz="1200">
                        <a:effectLst/>
                        <a:latin typeface="Times New Roman"/>
                        <a:ea typeface="SimSun"/>
                      </a:endParaRPr>
                    </a:p>
                  </a:txBody>
                  <a:tcPr marL="68580" marR="68580" marT="0" marB="0" anchor="b"/>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RangeExt</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Enc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129%</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128%</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Dec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101%</a:t>
                      </a:r>
                      <a:endParaRPr lang="en-US" sz="1200" dirty="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102%</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dirty="0">
                        <a:effectLst/>
                        <a:latin typeface="Times New Roman"/>
                      </a:endParaRPr>
                    </a:p>
                  </a:txBody>
                  <a:tcPr marL="68580" marR="68580" marT="0" marB="0" anchor="b"/>
                </a:tc>
              </a:tr>
            </a:tbl>
          </a:graphicData>
        </a:graphic>
      </p:graphicFrame>
    </p:spTree>
    <p:extLst>
      <p:ext uri="{BB962C8B-B14F-4D97-AF65-F5344CB8AC3E}">
        <p14:creationId xmlns:p14="http://schemas.microsoft.com/office/powerpoint/2010/main" val="112085611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2-D MV with </a:t>
            </a:r>
            <a:r>
              <a:rPr lang="en-US" dirty="0" smtClean="0">
                <a:solidFill>
                  <a:srgbClr val="FF0000"/>
                </a:solidFill>
              </a:rPr>
              <a:t>1 CTU </a:t>
            </a:r>
            <a:r>
              <a:rPr lang="en-US" dirty="0" err="1" smtClean="0"/>
              <a:t>vs</a:t>
            </a:r>
            <a:r>
              <a:rPr lang="en-US" dirty="0" smtClean="0"/>
              <a:t> 1-D MV with </a:t>
            </a:r>
            <a:r>
              <a:rPr lang="en-US" dirty="0" smtClean="0">
                <a:solidFill>
                  <a:srgbClr val="FF0000"/>
                </a:solidFill>
              </a:rPr>
              <a:t>2 CTUs </a:t>
            </a:r>
            <a:r>
              <a:rPr lang="en-US" dirty="0"/>
              <a:t>(lossless)</a:t>
            </a: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630038230"/>
              </p:ext>
            </p:extLst>
          </p:nvPr>
        </p:nvGraphicFramePr>
        <p:xfrm>
          <a:off x="0" y="2209800"/>
          <a:ext cx="9144001" cy="1835150"/>
        </p:xfrm>
        <a:graphic>
          <a:graphicData uri="http://schemas.openxmlformats.org/drawingml/2006/table">
            <a:tbl>
              <a:tblPr firstRow="1" firstCol="1" bandRow="1">
                <a:tableStyleId>{5C22544A-7EE6-4342-B048-85BDC9FD1C3A}</a:tableStyleId>
              </a:tblPr>
              <a:tblGrid>
                <a:gridCol w="1211727"/>
                <a:gridCol w="1025964"/>
                <a:gridCol w="756929"/>
                <a:gridCol w="768672"/>
                <a:gridCol w="1056924"/>
                <a:gridCol w="932015"/>
                <a:gridCol w="670453"/>
                <a:gridCol w="1183970"/>
                <a:gridCol w="864757"/>
                <a:gridCol w="672590"/>
              </a:tblGrid>
              <a:tr h="18351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dirty="0">
                          <a:effectLst/>
                        </a:rPr>
                        <a:t> </a:t>
                      </a:r>
                      <a:endParaRPr lang="en-US" sz="1200" dirty="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All Intra Main</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Random Access Main</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Low delay B Main</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r h="18351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gridSpan="2">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compression ratio</a:t>
                      </a:r>
                      <a:endParaRPr lang="en-US" sz="1200">
                        <a:effectLst/>
                        <a:latin typeface="Times New Roman"/>
                        <a:ea typeface="SimSun"/>
                      </a:endParaRPr>
                    </a:p>
                  </a:txBody>
                  <a:tcPr marL="68580" marR="68580" marT="0" marB="0" anchor="b"/>
                </a:tc>
                <a:tc hMerge="1">
                  <a:txBody>
                    <a:bodyPr/>
                    <a:lstStyle/>
                    <a:p>
                      <a:endParaRPr lang="en-US"/>
                    </a:p>
                  </a:txBody>
                  <a:tcPr/>
                </a:tc>
                <a:tc rowSpan="2">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smtClean="0">
                          <a:effectLst/>
                        </a:rPr>
                        <a:t> </a:t>
                      </a:r>
                      <a:endParaRPr lang="en-US" sz="1200" dirty="0">
                        <a:effectLst/>
                        <a:latin typeface="Times New Roman"/>
                        <a:ea typeface="SimSun"/>
                      </a:endParaRPr>
                    </a:p>
                  </a:txBody>
                  <a:tcPr marL="68580" marR="68580" marT="0" marB="0" anchor="b"/>
                </a:tc>
                <a:tc gridSpan="2">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compression ratio</a:t>
                      </a:r>
                      <a:endParaRPr lang="en-US" sz="1200">
                        <a:effectLst/>
                        <a:latin typeface="Times New Roman"/>
                        <a:ea typeface="SimSun"/>
                      </a:endParaRPr>
                    </a:p>
                  </a:txBody>
                  <a:tcPr marL="68580" marR="68580" marT="0" marB="0" anchor="b"/>
                </a:tc>
                <a:tc hMerge="1">
                  <a:txBody>
                    <a:bodyPr/>
                    <a:lstStyle/>
                    <a:p>
                      <a:endParaRPr lang="en-US"/>
                    </a:p>
                  </a:txBody>
                  <a:tcPr/>
                </a:tc>
                <a:tc rowSpan="2">
                  <a:txBody>
                    <a:bodyPr/>
                    <a:lstStyle/>
                    <a:p>
                      <a:endParaRPr lang="en-US" sz="1200">
                        <a:effectLst/>
                        <a:latin typeface="Times New Roman"/>
                      </a:endParaRPr>
                    </a:p>
                  </a:txBody>
                  <a:tcPr marL="68580" marR="68580" marT="0" marB="0" anchor="b"/>
                </a:tc>
                <a:tc gridSpan="2">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compression ratio</a:t>
                      </a:r>
                      <a:endParaRPr lang="en-US" sz="1200">
                        <a:effectLst/>
                        <a:latin typeface="Times New Roman"/>
                        <a:ea typeface="SimSun"/>
                      </a:endParaRPr>
                    </a:p>
                  </a:txBody>
                  <a:tcPr marL="68580" marR="68580" marT="0" marB="0" anchor="b"/>
                </a:tc>
                <a:tc hMerge="1">
                  <a:txBody>
                    <a:bodyPr/>
                    <a:lstStyle/>
                    <a:p>
                      <a:endParaRPr lang="en-US"/>
                    </a:p>
                  </a:txBody>
                  <a:tcPr/>
                </a:tc>
                <a:tc rowSpan="2">
                  <a:txBody>
                    <a:bodyPr/>
                    <a:lstStyle/>
                    <a:p>
                      <a:endParaRPr lang="en-US" sz="1200">
                        <a:effectLst/>
                        <a:latin typeface="Times New Roman"/>
                      </a:endParaRPr>
                    </a:p>
                  </a:txBody>
                  <a:tcPr marL="68580" marR="68580" marT="0" marB="0" anchor="b"/>
                </a:tc>
              </a:tr>
              <a:tr h="18351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Reference</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Tested</a:t>
                      </a:r>
                      <a:endParaRPr lang="en-US" sz="1200">
                        <a:effectLst/>
                        <a:latin typeface="Times New Roman"/>
                        <a:ea typeface="SimSun"/>
                      </a:endParaRPr>
                    </a:p>
                  </a:txBody>
                  <a:tcPr marL="68580" marR="68580" marT="0" marB="0" anchor="b"/>
                </a:tc>
                <a:tc vMerge="1">
                  <a:txBody>
                    <a:bodyPr/>
                    <a:lstStyle/>
                    <a:p>
                      <a:endParaRPr lang="en-US"/>
                    </a:p>
                  </a:txBody>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Reference</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Tested</a:t>
                      </a:r>
                      <a:endParaRPr lang="en-US" sz="1200">
                        <a:effectLst/>
                        <a:latin typeface="Times New Roman"/>
                        <a:ea typeface="SimSun"/>
                      </a:endParaRPr>
                    </a:p>
                  </a:txBody>
                  <a:tcPr marL="68580" marR="68580" marT="0" marB="0" anchor="b"/>
                </a:tc>
                <a:tc vMerge="1">
                  <a:txBody>
                    <a:bodyPr/>
                    <a:lstStyle/>
                    <a:p>
                      <a:endParaRPr lang="en-US"/>
                    </a:p>
                  </a:txBody>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Reference</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Tested</a:t>
                      </a:r>
                      <a:endParaRPr lang="en-US" sz="1200">
                        <a:effectLst/>
                        <a:latin typeface="Times New Roman"/>
                        <a:ea typeface="SimSun"/>
                      </a:endParaRPr>
                    </a:p>
                  </a:txBody>
                  <a:tcPr marL="68580" marR="68580" marT="0" marB="0" anchor="b"/>
                </a:tc>
                <a:tc vMerge="1">
                  <a:txBody>
                    <a:bodyPr/>
                    <a:lstStyle/>
                    <a:p>
                      <a:endParaRPr lang="en-US"/>
                    </a:p>
                  </a:txBody>
                  <a:tcPr/>
                </a:tc>
              </a:tr>
              <a:tr h="18351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F</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5.4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5.5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33.1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34.4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50.8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53.4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-1.7%</a:t>
                      </a:r>
                      <a:endParaRPr lang="en-US" sz="1200">
                        <a:effectLst/>
                        <a:latin typeface="Times New Roman"/>
                        <a:ea typeface="SimSun"/>
                      </a:endParaRPr>
                    </a:p>
                  </a:txBody>
                  <a:tcPr marL="68580" marR="68580" marT="0" marB="0" anchor="b"/>
                </a:tc>
              </a:tr>
              <a:tr h="18351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dirty="0">
                          <a:effectLst/>
                        </a:rPr>
                        <a:t>Class B</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r>
              <a:tr h="18351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SC RGB 444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14.7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15.1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148.9</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152.6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590.7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581.4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-1.2%</a:t>
                      </a:r>
                      <a:endParaRPr lang="en-US" sz="1200">
                        <a:effectLst/>
                        <a:latin typeface="Times New Roman"/>
                        <a:ea typeface="SimSun"/>
                      </a:endParaRPr>
                    </a:p>
                  </a:txBody>
                  <a:tcPr marL="68580" marR="68580" marT="0" marB="0" anchor="b"/>
                </a:tc>
              </a:tr>
              <a:tr h="18351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SC YUV 444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17.7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18.5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199.5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207.0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-1.9%</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555.8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558.6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-0.9%</a:t>
                      </a:r>
                      <a:endParaRPr lang="en-US" sz="1200">
                        <a:effectLst/>
                        <a:latin typeface="Times New Roman"/>
                        <a:ea typeface="SimSun"/>
                      </a:endParaRPr>
                    </a:p>
                  </a:txBody>
                  <a:tcPr marL="68580" marR="68580" marT="0" marB="0" anchor="b"/>
                </a:tc>
              </a:tr>
              <a:tr h="18351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RangeExt</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r>
              <a:tr h="18351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Enc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219%</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142%</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128%</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r h="18351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Dec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101%</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94%</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98%</a:t>
                      </a:r>
                      <a:endParaRPr lang="en-US" sz="1200" dirty="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val="173740111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2-D MV with </a:t>
            </a:r>
            <a:r>
              <a:rPr lang="en-US" dirty="0">
                <a:solidFill>
                  <a:srgbClr val="FF0000"/>
                </a:solidFill>
              </a:rPr>
              <a:t>1 CTU </a:t>
            </a:r>
            <a:r>
              <a:rPr lang="en-US" dirty="0" err="1"/>
              <a:t>vs</a:t>
            </a:r>
            <a:r>
              <a:rPr lang="en-US" dirty="0"/>
              <a:t> 1-D MV with </a:t>
            </a:r>
            <a:r>
              <a:rPr lang="en-US" dirty="0">
                <a:solidFill>
                  <a:srgbClr val="FF0000"/>
                </a:solidFill>
              </a:rPr>
              <a:t>2 CTUs </a:t>
            </a:r>
            <a:r>
              <a:rPr lang="en-US" dirty="0"/>
              <a:t>(</a:t>
            </a:r>
            <a:r>
              <a:rPr lang="en-US" dirty="0" err="1" smtClean="0"/>
              <a:t>lossy</a:t>
            </a:r>
            <a:r>
              <a:rPr lang="en-US" dirty="0" smtClean="0"/>
              <a:t>)</a:t>
            </a: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727865047"/>
              </p:ext>
            </p:extLst>
          </p:nvPr>
        </p:nvGraphicFramePr>
        <p:xfrm>
          <a:off x="0" y="838200"/>
          <a:ext cx="9144000" cy="5303520"/>
        </p:xfrm>
        <a:graphic>
          <a:graphicData uri="http://schemas.openxmlformats.org/drawingml/2006/table">
            <a:tbl>
              <a:tblPr firstRow="1" firstCol="1" bandRow="1">
                <a:tableStyleId>{5C22544A-7EE6-4342-B048-85BDC9FD1C3A}</a:tableStyleId>
              </a:tblPr>
              <a:tblGrid>
                <a:gridCol w="1143000"/>
                <a:gridCol w="685800"/>
                <a:gridCol w="914400"/>
                <a:gridCol w="914400"/>
                <a:gridCol w="914400"/>
                <a:gridCol w="914400"/>
                <a:gridCol w="914400"/>
                <a:gridCol w="914400"/>
                <a:gridCol w="914400"/>
                <a:gridCol w="914400"/>
              </a:tblGrid>
              <a:tr h="152400">
                <a:tc>
                  <a:txBody>
                    <a:bodyPr/>
                    <a:lstStyle/>
                    <a:p>
                      <a:endParaRPr lang="en-US" sz="1200" dirty="0">
                        <a:effectLst/>
                        <a:latin typeface="Times New Roma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All Intra HE Main-tier</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All Intra HE High-tier</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All Intra HE Super-High-tier</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r h="161925">
                <a:tc>
                  <a:txBody>
                    <a:bodyPr/>
                    <a:lstStyle/>
                    <a:p>
                      <a:endParaRPr lang="en-US" sz="1200">
                        <a:effectLst/>
                        <a:latin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F</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-1.9%</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-1.9%</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-1.6%</a:t>
                      </a:r>
                      <a:endParaRPr lang="en-US" sz="1200">
                        <a:effectLst/>
                        <a:latin typeface="Times New Roman"/>
                        <a:ea typeface="SimSu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B</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-0.2%</a:t>
                      </a:r>
                      <a:endParaRPr lang="en-US" sz="1200">
                        <a:effectLst/>
                        <a:latin typeface="Times New Roman"/>
                        <a:ea typeface="SimSu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SC RGB 444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-6.3%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-6.4%</a:t>
                      </a:r>
                      <a:endParaRPr lang="en-US" sz="1200">
                        <a:effectLst/>
                        <a:latin typeface="Times New Roman"/>
                        <a:ea typeface="SimSun"/>
                      </a:endParaRPr>
                    </a:p>
                  </a:txBody>
                  <a:tcPr marL="0" marR="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-6.4%</a:t>
                      </a:r>
                      <a:endParaRPr lang="en-US" sz="1200">
                        <a:effectLst/>
                        <a:latin typeface="Times New Roman"/>
                        <a:ea typeface="SimSun"/>
                      </a:endParaRPr>
                    </a:p>
                  </a:txBody>
                  <a:tcPr marL="0" marR="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-6.1%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-6.1%</a:t>
                      </a:r>
                      <a:endParaRPr lang="en-US" sz="1200">
                        <a:effectLst/>
                        <a:latin typeface="Times New Roman"/>
                        <a:ea typeface="SimSun"/>
                      </a:endParaRPr>
                    </a:p>
                  </a:txBody>
                  <a:tcPr marL="0" marR="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-6.2%</a:t>
                      </a:r>
                      <a:endParaRPr lang="en-US" sz="1200">
                        <a:effectLst/>
                        <a:latin typeface="Times New Roman"/>
                        <a:ea typeface="SimSun"/>
                      </a:endParaRPr>
                    </a:p>
                  </a:txBody>
                  <a:tcPr marL="0" marR="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-5.8%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-5.8%</a:t>
                      </a:r>
                      <a:endParaRPr lang="en-US" sz="1200">
                        <a:effectLst/>
                        <a:latin typeface="Times New Roman"/>
                        <a:ea typeface="SimSun"/>
                      </a:endParaRPr>
                    </a:p>
                  </a:txBody>
                  <a:tcPr marL="0" marR="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-5.8%</a:t>
                      </a:r>
                      <a:endParaRPr lang="en-US" sz="1200">
                        <a:effectLst/>
                        <a:latin typeface="Times New Roman"/>
                        <a:ea typeface="SimSu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SC YUV 444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-2.9%</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-2.9%</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-3.2%</a:t>
                      </a:r>
                      <a:endParaRPr lang="en-US" sz="1200">
                        <a:effectLst/>
                        <a:latin typeface="Times New Roman"/>
                        <a:ea typeface="SimSun"/>
                      </a:endParaRPr>
                    </a:p>
                  </a:txBody>
                  <a:tcPr marL="68580" marR="68580" marT="0" marB="0" anchor="b"/>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RangeExt</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Enc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179%</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171%</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165%</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Dec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97%</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97%</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97%</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r h="161925">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r>
              <a:tr h="152400">
                <a:tc>
                  <a:txBody>
                    <a:bodyPr/>
                    <a:lstStyle/>
                    <a:p>
                      <a:endParaRPr lang="en-US" sz="1200">
                        <a:effectLst/>
                        <a:latin typeface="Times New Roma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Random Access HE Main-tier</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Random Access HE High-tier</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61925">
                <a:tc>
                  <a:txBody>
                    <a:bodyPr/>
                    <a:lstStyle/>
                    <a:p>
                      <a:endParaRPr lang="en-US" sz="1200">
                        <a:effectLst/>
                        <a:latin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F</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B</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SC RGB 444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-5.4%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-5.5%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-5.5%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-5.2%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-5.3%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-5.3%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SC YUV 444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-2.9%</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-2.9%</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-3.0%</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RangeExt</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Enc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140%</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137%</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Dec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99%</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99%</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61925">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52400">
                <a:tc>
                  <a:txBody>
                    <a:bodyPr/>
                    <a:lstStyle/>
                    <a:p>
                      <a:endParaRPr lang="en-US" sz="1200">
                        <a:effectLst/>
                        <a:latin typeface="Times New Roma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Low delay B HE Main-tier</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Low delay B HE High-tier</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61925">
                <a:tc>
                  <a:txBody>
                    <a:bodyPr/>
                    <a:lstStyle/>
                    <a:p>
                      <a:endParaRPr lang="en-US" sz="1200">
                        <a:effectLst/>
                        <a:latin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F</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-0.9%</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-0.9%</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B</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SC RGB 444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-4.5%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-4.4%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-4.4%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-4.5%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-4.4%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-4.4%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SC YUV 444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-2.1%</a:t>
                      </a:r>
                      <a:endParaRPr lang="en-US" sz="1200">
                        <a:effectLst/>
                        <a:latin typeface="Times New Roman"/>
                        <a:ea typeface="SimSun"/>
                      </a:endParaRPr>
                    </a:p>
                  </a:txBody>
                  <a:tcPr marL="68580" marR="68580" marT="0" marB="0" anchor="b"/>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RangeExt</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-0.2%</a:t>
                      </a:r>
                      <a:endParaRPr lang="en-US" sz="1200">
                        <a:effectLst/>
                        <a:latin typeface="Times New Roman"/>
                        <a:ea typeface="SimSun"/>
                      </a:endParaRPr>
                    </a:p>
                  </a:txBody>
                  <a:tcPr marL="68580" marR="68580" marT="0" marB="0" anchor="b"/>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Enc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132%</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131%</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Dec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98%</a:t>
                      </a:r>
                      <a:endParaRPr lang="en-US" sz="1200" dirty="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98%</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dirty="0">
                        <a:effectLst/>
                        <a:latin typeface="Times New Roman"/>
                      </a:endParaRPr>
                    </a:p>
                  </a:txBody>
                  <a:tcPr marL="68580" marR="68580" marT="0" marB="0" anchor="b"/>
                </a:tc>
              </a:tr>
            </a:tbl>
          </a:graphicData>
        </a:graphic>
      </p:graphicFrame>
    </p:spTree>
    <p:extLst>
      <p:ext uri="{BB962C8B-B14F-4D97-AF65-F5344CB8AC3E}">
        <p14:creationId xmlns:p14="http://schemas.microsoft.com/office/powerpoint/2010/main" val="237390591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3050"/>
            <a:ext cx="9296399" cy="561975"/>
          </a:xfrm>
        </p:spPr>
        <p:txBody>
          <a:bodyPr/>
          <a:lstStyle/>
          <a:p>
            <a:r>
              <a:rPr lang="en-US" dirty="0" smtClean="0"/>
              <a:t>2D MV with 1 CTU: </a:t>
            </a:r>
            <a:r>
              <a:rPr lang="en-US" dirty="0"/>
              <a:t>F</a:t>
            </a:r>
            <a:r>
              <a:rPr lang="en-US" dirty="0" smtClean="0"/>
              <a:t>ast search </a:t>
            </a:r>
            <a:r>
              <a:rPr lang="en-US" dirty="0" err="1" smtClean="0"/>
              <a:t>vs</a:t>
            </a:r>
            <a:r>
              <a:rPr lang="en-US" dirty="0" smtClean="0"/>
              <a:t> Full search (lossless)</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581483795"/>
              </p:ext>
            </p:extLst>
          </p:nvPr>
        </p:nvGraphicFramePr>
        <p:xfrm>
          <a:off x="0" y="1437620"/>
          <a:ext cx="9143999" cy="1828800"/>
        </p:xfrm>
        <a:graphic>
          <a:graphicData uri="http://schemas.openxmlformats.org/drawingml/2006/table">
            <a:tbl>
              <a:tblPr firstRow="1" firstCol="1" bandRow="1">
                <a:tableStyleId>{5C22544A-7EE6-4342-B048-85BDC9FD1C3A}</a:tableStyleId>
              </a:tblPr>
              <a:tblGrid>
                <a:gridCol w="1219200"/>
                <a:gridCol w="914400"/>
                <a:gridCol w="914400"/>
                <a:gridCol w="685800"/>
                <a:gridCol w="838200"/>
                <a:gridCol w="838200"/>
                <a:gridCol w="914400"/>
                <a:gridCol w="914400"/>
                <a:gridCol w="914400"/>
                <a:gridCol w="990599"/>
              </a:tblGrid>
              <a:tr h="160432">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dirty="0">
                          <a:effectLst/>
                        </a:rPr>
                        <a:t> </a:t>
                      </a:r>
                      <a:endParaRPr lang="en-US" sz="1200" dirty="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All Intra Main</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Random Access Main</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Low delay B Main</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r h="160432">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gridSpan="2">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compression ratio</a:t>
                      </a:r>
                      <a:endParaRPr lang="en-US" sz="1200" dirty="0">
                        <a:effectLst/>
                        <a:latin typeface="Times New Roman"/>
                        <a:ea typeface="SimSun"/>
                      </a:endParaRPr>
                    </a:p>
                  </a:txBody>
                  <a:tcPr marL="68580" marR="68580" marT="0" marB="0" anchor="b"/>
                </a:tc>
                <a:tc hMerge="1">
                  <a:txBody>
                    <a:bodyPr/>
                    <a:lstStyle/>
                    <a:p>
                      <a:endParaRPr lang="en-US"/>
                    </a:p>
                  </a:txBody>
                  <a:tcPr/>
                </a:tc>
                <a:tc rowSpan="2">
                  <a:txBody>
                    <a:bodyPr/>
                    <a:lstStyle/>
                    <a:p>
                      <a:endParaRPr lang="en-US" sz="1200">
                        <a:effectLst/>
                        <a:latin typeface="Times New Roman"/>
                      </a:endParaRPr>
                    </a:p>
                  </a:txBody>
                  <a:tcPr marL="68580" marR="68580" marT="0" marB="0" anchor="b"/>
                </a:tc>
                <a:tc gridSpan="2">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compression ratio</a:t>
                      </a:r>
                      <a:endParaRPr lang="en-US" sz="1200">
                        <a:effectLst/>
                        <a:latin typeface="Times New Roman"/>
                        <a:ea typeface="SimSun"/>
                      </a:endParaRPr>
                    </a:p>
                  </a:txBody>
                  <a:tcPr marL="68580" marR="68580" marT="0" marB="0" anchor="b"/>
                </a:tc>
                <a:tc hMerge="1">
                  <a:txBody>
                    <a:bodyPr/>
                    <a:lstStyle/>
                    <a:p>
                      <a:endParaRPr lang="en-US"/>
                    </a:p>
                  </a:txBody>
                  <a:tcPr/>
                </a:tc>
                <a:tc rowSpan="2">
                  <a:txBody>
                    <a:bodyPr/>
                    <a:lstStyle/>
                    <a:p>
                      <a:endParaRPr lang="en-US" sz="1200">
                        <a:effectLst/>
                        <a:latin typeface="Times New Roman"/>
                      </a:endParaRPr>
                    </a:p>
                  </a:txBody>
                  <a:tcPr marL="68580" marR="68580" marT="0" marB="0" anchor="b"/>
                </a:tc>
                <a:tc gridSpan="2">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compression ratio</a:t>
                      </a:r>
                      <a:endParaRPr lang="en-US" sz="1200">
                        <a:effectLst/>
                        <a:latin typeface="Times New Roman"/>
                        <a:ea typeface="SimSun"/>
                      </a:endParaRPr>
                    </a:p>
                  </a:txBody>
                  <a:tcPr marL="68580" marR="68580" marT="0" marB="0" anchor="b"/>
                </a:tc>
                <a:tc hMerge="1">
                  <a:txBody>
                    <a:bodyPr/>
                    <a:lstStyle/>
                    <a:p>
                      <a:endParaRPr lang="en-US"/>
                    </a:p>
                  </a:txBody>
                  <a:tcPr/>
                </a:tc>
                <a:tc rowSpan="2">
                  <a:txBody>
                    <a:bodyPr/>
                    <a:lstStyle/>
                    <a:p>
                      <a:endParaRPr lang="en-US" sz="1200">
                        <a:effectLst/>
                        <a:latin typeface="Times New Roman"/>
                      </a:endParaRPr>
                    </a:p>
                  </a:txBody>
                  <a:tcPr marL="68580" marR="68580" marT="0" marB="0" anchor="b"/>
                </a:tc>
              </a:tr>
              <a:tr h="160432">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Reference</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Tested</a:t>
                      </a:r>
                      <a:endParaRPr lang="en-US" sz="1200">
                        <a:effectLst/>
                        <a:latin typeface="Times New Roman"/>
                        <a:ea typeface="SimSun"/>
                      </a:endParaRPr>
                    </a:p>
                  </a:txBody>
                  <a:tcPr marL="68580" marR="68580" marT="0" marB="0" anchor="b"/>
                </a:tc>
                <a:tc vMerge="1">
                  <a:txBody>
                    <a:bodyPr/>
                    <a:lstStyle/>
                    <a:p>
                      <a:endParaRPr lang="en-US"/>
                    </a:p>
                  </a:txBody>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Reference</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Tested</a:t>
                      </a:r>
                      <a:endParaRPr lang="en-US" sz="1200">
                        <a:effectLst/>
                        <a:latin typeface="Times New Roman"/>
                        <a:ea typeface="SimSun"/>
                      </a:endParaRPr>
                    </a:p>
                  </a:txBody>
                  <a:tcPr marL="68580" marR="68580" marT="0" marB="0" anchor="b"/>
                </a:tc>
                <a:tc vMerge="1">
                  <a:txBody>
                    <a:bodyPr/>
                    <a:lstStyle/>
                    <a:p>
                      <a:endParaRPr lang="en-US"/>
                    </a:p>
                  </a:txBody>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Reference</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Tested</a:t>
                      </a:r>
                      <a:endParaRPr lang="en-US" sz="1200">
                        <a:effectLst/>
                        <a:latin typeface="Times New Roman"/>
                        <a:ea typeface="SimSun"/>
                      </a:endParaRPr>
                    </a:p>
                  </a:txBody>
                  <a:tcPr marL="68580" marR="68580" marT="0" marB="0" anchor="b"/>
                </a:tc>
                <a:tc vMerge="1">
                  <a:txBody>
                    <a:bodyPr/>
                    <a:lstStyle/>
                    <a:p>
                      <a:endParaRPr lang="en-US"/>
                    </a:p>
                  </a:txBody>
                  <a:tcPr/>
                </a:tc>
              </a:tr>
              <a:tr h="160432">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dirty="0">
                          <a:effectLst/>
                        </a:rPr>
                        <a:t>Class F</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5.2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5.5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-4.4%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31.7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34.4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49.8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53.3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-2.4%</a:t>
                      </a:r>
                      <a:endParaRPr lang="en-US" sz="1200">
                        <a:effectLst/>
                        <a:latin typeface="Times New Roman"/>
                        <a:ea typeface="SimSun"/>
                      </a:endParaRPr>
                    </a:p>
                  </a:txBody>
                  <a:tcPr marL="68580" marR="68580" marT="0" marB="0" anchor="b"/>
                </a:tc>
              </a:tr>
              <a:tr h="160432">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B</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r>
              <a:tr h="160432">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SC RGB 444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15.0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-26.1%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100.4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152.2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-20.8%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381.6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581.0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-18.0%</a:t>
                      </a:r>
                      <a:endParaRPr lang="en-US" sz="1200">
                        <a:effectLst/>
                        <a:latin typeface="Times New Roman"/>
                        <a:ea typeface="SimSun"/>
                      </a:endParaRPr>
                    </a:p>
                  </a:txBody>
                  <a:tcPr marL="68580" marR="68580" marT="0" marB="0" anchor="b"/>
                </a:tc>
              </a:tr>
              <a:tr h="160432">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SC YUV 444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11.4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18.4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-23.1%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128.9</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207.5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-20.9%</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325.6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552.6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-19.6%</a:t>
                      </a:r>
                      <a:endParaRPr lang="en-US" sz="1200">
                        <a:effectLst/>
                        <a:latin typeface="Times New Roman"/>
                        <a:ea typeface="SimSun"/>
                      </a:endParaRPr>
                    </a:p>
                  </a:txBody>
                  <a:tcPr marL="68580" marR="68580" marT="0" marB="0" anchor="b"/>
                </a:tc>
              </a:tr>
              <a:tr h="160432">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RangeExt</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2.5</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r>
              <a:tr h="160432">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Enc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149%</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102%</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100%</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r h="160432">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Dec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94%</a:t>
                      </a:r>
                      <a:endParaRPr lang="en-US" sz="1200" dirty="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106%</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105%</a:t>
                      </a:r>
                      <a:endParaRPr lang="en-US" sz="1200" dirty="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bl>
          </a:graphicData>
        </a:graphic>
      </p:graphicFrame>
      <p:sp>
        <p:nvSpPr>
          <p:cNvPr id="5" name="Rectangle 4"/>
          <p:cNvSpPr/>
          <p:nvPr/>
        </p:nvSpPr>
        <p:spPr>
          <a:xfrm>
            <a:off x="228600" y="914400"/>
            <a:ext cx="1605595" cy="523220"/>
          </a:xfrm>
          <a:prstGeom prst="rect">
            <a:avLst/>
          </a:prstGeom>
        </p:spPr>
        <p:txBody>
          <a:bodyPr wrap="square">
            <a:spAutoFit/>
          </a:bodyPr>
          <a:lstStyle/>
          <a:p>
            <a:pPr lvl="0"/>
            <a:r>
              <a:rPr lang="en-US" sz="1600" b="1" dirty="0" smtClean="0"/>
              <a:t>Fast search</a:t>
            </a:r>
            <a:endParaRPr lang="en-US" altLang="ko-KR" sz="1600" b="1" dirty="0">
              <a:cs typeface="Arial" pitchFamily="34" charset="0"/>
            </a:endParaRPr>
          </a:p>
          <a:p>
            <a:r>
              <a:rPr lang="en-US" sz="1200" dirty="0" smtClean="0"/>
              <a:t> </a:t>
            </a:r>
            <a:endParaRPr lang="en-US" sz="1200" dirty="0"/>
          </a:p>
        </p:txBody>
      </p:sp>
      <p:graphicFrame>
        <p:nvGraphicFramePr>
          <p:cNvPr id="6" name="Table 5"/>
          <p:cNvGraphicFramePr>
            <a:graphicFrameLocks noGrp="1"/>
          </p:cNvGraphicFramePr>
          <p:nvPr>
            <p:extLst>
              <p:ext uri="{D42A27DB-BD31-4B8C-83A1-F6EECF244321}">
                <p14:modId xmlns:p14="http://schemas.microsoft.com/office/powerpoint/2010/main" val="3406886361"/>
              </p:ext>
            </p:extLst>
          </p:nvPr>
        </p:nvGraphicFramePr>
        <p:xfrm>
          <a:off x="1" y="4142720"/>
          <a:ext cx="9093199" cy="2011680"/>
        </p:xfrm>
        <a:graphic>
          <a:graphicData uri="http://schemas.openxmlformats.org/drawingml/2006/table">
            <a:tbl>
              <a:tblPr firstRow="1" firstCol="1" bandRow="1">
                <a:tableStyleId>{5C22544A-7EE6-4342-B048-85BDC9FD1C3A}</a:tableStyleId>
              </a:tblPr>
              <a:tblGrid>
                <a:gridCol w="1192985"/>
                <a:gridCol w="954388"/>
                <a:gridCol w="874856"/>
                <a:gridCol w="715791"/>
                <a:gridCol w="808579"/>
                <a:gridCol w="909320"/>
                <a:gridCol w="909320"/>
                <a:gridCol w="909320"/>
                <a:gridCol w="909320"/>
                <a:gridCol w="909320"/>
              </a:tblGrid>
              <a:tr h="15367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dirty="0">
                          <a:effectLst/>
                        </a:rPr>
                        <a:t> </a:t>
                      </a:r>
                      <a:endParaRPr lang="en-US" sz="1200" dirty="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All Intra Main</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Random Access Main</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Low delay B Main</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r h="15367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gridSpan="2">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compression ratio</a:t>
                      </a:r>
                      <a:endParaRPr lang="en-US" sz="1200">
                        <a:effectLst/>
                        <a:latin typeface="Times New Roman"/>
                        <a:ea typeface="SimSun"/>
                      </a:endParaRPr>
                    </a:p>
                  </a:txBody>
                  <a:tcPr marL="68580" marR="68580" marT="0" marB="0" anchor="b"/>
                </a:tc>
                <a:tc hMerge="1">
                  <a:txBody>
                    <a:bodyPr/>
                    <a:lstStyle/>
                    <a:p>
                      <a:endParaRPr lang="en-US"/>
                    </a:p>
                  </a:txBody>
                  <a:tcPr/>
                </a:tc>
                <a:tc rowSpan="2">
                  <a:txBody>
                    <a:bodyPr/>
                    <a:lstStyle/>
                    <a:p>
                      <a:endParaRPr lang="en-US" sz="1200">
                        <a:effectLst/>
                        <a:latin typeface="Times New Roman"/>
                      </a:endParaRPr>
                    </a:p>
                  </a:txBody>
                  <a:tcPr marL="68580" marR="68580" marT="0" marB="0" anchor="b"/>
                </a:tc>
                <a:tc gridSpan="2">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compression ratio</a:t>
                      </a:r>
                      <a:endParaRPr lang="en-US" sz="1200">
                        <a:effectLst/>
                        <a:latin typeface="Times New Roman"/>
                        <a:ea typeface="SimSun"/>
                      </a:endParaRPr>
                    </a:p>
                  </a:txBody>
                  <a:tcPr marL="68580" marR="68580" marT="0" marB="0" anchor="b"/>
                </a:tc>
                <a:tc hMerge="1">
                  <a:txBody>
                    <a:bodyPr/>
                    <a:lstStyle/>
                    <a:p>
                      <a:endParaRPr lang="en-US"/>
                    </a:p>
                  </a:txBody>
                  <a:tcPr/>
                </a:tc>
                <a:tc rowSpan="2">
                  <a:txBody>
                    <a:bodyPr/>
                    <a:lstStyle/>
                    <a:p>
                      <a:endParaRPr lang="en-US" sz="1200">
                        <a:effectLst/>
                        <a:latin typeface="Times New Roman"/>
                      </a:endParaRPr>
                    </a:p>
                  </a:txBody>
                  <a:tcPr marL="68580" marR="68580" marT="0" marB="0" anchor="b"/>
                </a:tc>
                <a:tc gridSpan="2">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compression ratio</a:t>
                      </a:r>
                      <a:endParaRPr lang="en-US" sz="1200">
                        <a:effectLst/>
                        <a:latin typeface="Times New Roman"/>
                        <a:ea typeface="SimSun"/>
                      </a:endParaRPr>
                    </a:p>
                  </a:txBody>
                  <a:tcPr marL="68580" marR="68580" marT="0" marB="0" anchor="b"/>
                </a:tc>
                <a:tc hMerge="1">
                  <a:txBody>
                    <a:bodyPr/>
                    <a:lstStyle/>
                    <a:p>
                      <a:endParaRPr lang="en-US"/>
                    </a:p>
                  </a:txBody>
                  <a:tcPr/>
                </a:tc>
                <a:tc rowSpan="2">
                  <a:txBody>
                    <a:bodyPr/>
                    <a:lstStyle/>
                    <a:p>
                      <a:endParaRPr lang="en-US" sz="1200">
                        <a:effectLst/>
                        <a:latin typeface="Times New Roman"/>
                      </a:endParaRPr>
                    </a:p>
                  </a:txBody>
                  <a:tcPr marL="68580" marR="68580" marT="0" marB="0" anchor="b"/>
                </a:tc>
              </a:tr>
              <a:tr h="15367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Reference</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Tested</a:t>
                      </a:r>
                      <a:endParaRPr lang="en-US" sz="1200">
                        <a:effectLst/>
                        <a:latin typeface="Times New Roman"/>
                        <a:ea typeface="SimSun"/>
                      </a:endParaRPr>
                    </a:p>
                  </a:txBody>
                  <a:tcPr marL="68580" marR="68580" marT="0" marB="0" anchor="b"/>
                </a:tc>
                <a:tc vMerge="1">
                  <a:txBody>
                    <a:bodyPr/>
                    <a:lstStyle/>
                    <a:p>
                      <a:endParaRPr lang="en-US"/>
                    </a:p>
                  </a:txBody>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Reference</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Tested</a:t>
                      </a:r>
                      <a:endParaRPr lang="en-US" sz="1200">
                        <a:effectLst/>
                        <a:latin typeface="Times New Roman"/>
                        <a:ea typeface="SimSun"/>
                      </a:endParaRPr>
                    </a:p>
                  </a:txBody>
                  <a:tcPr marL="68580" marR="68580" marT="0" marB="0" anchor="b"/>
                </a:tc>
                <a:tc vMerge="1">
                  <a:txBody>
                    <a:bodyPr/>
                    <a:lstStyle/>
                    <a:p>
                      <a:endParaRPr lang="en-US"/>
                    </a:p>
                  </a:txBody>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Reference</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Tested</a:t>
                      </a:r>
                      <a:endParaRPr lang="en-US" sz="1200">
                        <a:effectLst/>
                        <a:latin typeface="Times New Roman"/>
                        <a:ea typeface="SimSun"/>
                      </a:endParaRPr>
                    </a:p>
                  </a:txBody>
                  <a:tcPr marL="68580" marR="68580" marT="0" marB="0" anchor="b"/>
                </a:tc>
                <a:tc vMerge="1">
                  <a:txBody>
                    <a:bodyPr/>
                    <a:lstStyle/>
                    <a:p>
                      <a:endParaRPr lang="en-US"/>
                    </a:p>
                  </a:txBody>
                  <a:tcPr/>
                </a:tc>
              </a:tr>
              <a:tr h="15367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F</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5.2</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5.5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-4.4%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31.7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34.4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49.8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53.4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-2.4%</a:t>
                      </a:r>
                      <a:endParaRPr lang="en-US" sz="1200">
                        <a:effectLst/>
                        <a:latin typeface="Times New Roman"/>
                        <a:ea typeface="SimSun"/>
                      </a:endParaRPr>
                    </a:p>
                  </a:txBody>
                  <a:tcPr marL="68580" marR="68580" marT="0" marB="0" anchor="b"/>
                </a:tc>
              </a:tr>
              <a:tr h="15367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dirty="0">
                          <a:effectLst/>
                        </a:rPr>
                        <a:t>Class B</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r>
              <a:tr h="15367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SC RGB 444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15.1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-26.3%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100.4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152.6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-21.0%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381.6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581.4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-18.1%</a:t>
                      </a:r>
                      <a:endParaRPr lang="en-US" sz="1200">
                        <a:effectLst/>
                        <a:latin typeface="Times New Roman"/>
                        <a:ea typeface="SimSun"/>
                      </a:endParaRPr>
                    </a:p>
                  </a:txBody>
                  <a:tcPr marL="68580" marR="68580" marT="0" marB="0" anchor="b"/>
                </a:tc>
              </a:tr>
              <a:tr h="15367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SC YUV 444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11.4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18.5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-23.1%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128.9</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207.0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-20.8%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325.6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558.6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-19.7%</a:t>
                      </a:r>
                      <a:endParaRPr lang="en-US" sz="1200">
                        <a:effectLst/>
                        <a:latin typeface="Times New Roman"/>
                        <a:ea typeface="SimSun"/>
                      </a:endParaRPr>
                    </a:p>
                  </a:txBody>
                  <a:tcPr marL="68580" marR="68580" marT="0" marB="0" anchor="b"/>
                </a:tc>
              </a:tr>
              <a:tr h="15367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RangeExt</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r>
              <a:tr h="15367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Enc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282%</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154%</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127%</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r h="15367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Dec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92%</a:t>
                      </a:r>
                      <a:endParaRPr lang="en-US" sz="1200" dirty="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104%</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103%</a:t>
                      </a:r>
                      <a:endParaRPr lang="en-US" sz="1200" dirty="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bl>
          </a:graphicData>
        </a:graphic>
      </p:graphicFrame>
      <p:sp>
        <p:nvSpPr>
          <p:cNvPr id="8" name="Rectangle 7"/>
          <p:cNvSpPr/>
          <p:nvPr/>
        </p:nvSpPr>
        <p:spPr>
          <a:xfrm>
            <a:off x="228600" y="3657600"/>
            <a:ext cx="1605595" cy="523220"/>
          </a:xfrm>
          <a:prstGeom prst="rect">
            <a:avLst/>
          </a:prstGeom>
        </p:spPr>
        <p:txBody>
          <a:bodyPr wrap="square">
            <a:spAutoFit/>
          </a:bodyPr>
          <a:lstStyle/>
          <a:p>
            <a:pPr lvl="0"/>
            <a:r>
              <a:rPr lang="en-US" sz="1600" b="1" dirty="0" smtClean="0"/>
              <a:t>Full search</a:t>
            </a:r>
            <a:endParaRPr lang="en-US" altLang="ko-KR" sz="1600" b="1" dirty="0">
              <a:cs typeface="Arial" pitchFamily="34" charset="0"/>
            </a:endParaRPr>
          </a:p>
          <a:p>
            <a:r>
              <a:rPr lang="en-US" sz="1200" dirty="0" smtClean="0"/>
              <a:t> </a:t>
            </a:r>
            <a:endParaRPr lang="en-US" sz="1200" dirty="0"/>
          </a:p>
        </p:txBody>
      </p:sp>
    </p:spTree>
    <p:extLst>
      <p:ext uri="{BB962C8B-B14F-4D97-AF65-F5344CB8AC3E}">
        <p14:creationId xmlns:p14="http://schemas.microsoft.com/office/powerpoint/2010/main" val="17229676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2-D MV with 1CTU Fast search (</a:t>
            </a:r>
            <a:r>
              <a:rPr lang="en-US" dirty="0" err="1" smtClean="0"/>
              <a:t>lossy</a:t>
            </a:r>
            <a:r>
              <a:rPr lang="en-US" dirty="0" smtClean="0"/>
              <a:t>)</a:t>
            </a: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2117644407"/>
              </p:ext>
            </p:extLst>
          </p:nvPr>
        </p:nvGraphicFramePr>
        <p:xfrm>
          <a:off x="0" y="838200"/>
          <a:ext cx="9144000" cy="5303520"/>
        </p:xfrm>
        <a:graphic>
          <a:graphicData uri="http://schemas.openxmlformats.org/drawingml/2006/table">
            <a:tbl>
              <a:tblPr firstRow="1" firstCol="1" bandRow="1">
                <a:tableStyleId>{5C22544A-7EE6-4342-B048-85BDC9FD1C3A}</a:tableStyleId>
              </a:tblPr>
              <a:tblGrid>
                <a:gridCol w="1066800"/>
                <a:gridCol w="762000"/>
                <a:gridCol w="914400"/>
                <a:gridCol w="914400"/>
                <a:gridCol w="914400"/>
                <a:gridCol w="914400"/>
                <a:gridCol w="914400"/>
                <a:gridCol w="914400"/>
                <a:gridCol w="914400"/>
                <a:gridCol w="914400"/>
              </a:tblGrid>
              <a:tr h="152400">
                <a:tc>
                  <a:txBody>
                    <a:bodyPr/>
                    <a:lstStyle/>
                    <a:p>
                      <a:endParaRPr lang="en-US" sz="1200" dirty="0">
                        <a:effectLst/>
                        <a:latin typeface="Times New Roma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All Intra HE Main-tier</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All Intra HE High-tier</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All Intra HE Super-High-tier</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r h="161925">
                <a:tc>
                  <a:txBody>
                    <a:bodyPr/>
                    <a:lstStyle/>
                    <a:p>
                      <a:endParaRPr lang="en-US" sz="1200">
                        <a:effectLst/>
                        <a:latin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F</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-10.9%</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-11.1%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-9.5%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-9.8%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-9.8%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-8.2%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-8.5%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-8.5%</a:t>
                      </a:r>
                      <a:endParaRPr lang="en-US" sz="1200">
                        <a:effectLst/>
                        <a:latin typeface="Times New Roman"/>
                        <a:ea typeface="SimSu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B</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-0.2%</a:t>
                      </a:r>
                      <a:endParaRPr lang="en-US" sz="1200">
                        <a:effectLst/>
                        <a:latin typeface="Times New Roman"/>
                        <a:ea typeface="SimSu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SC RGB 444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-35.2%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-35.2%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-35.5%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-34.5%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-34.6%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-34.7%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-33.6%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-33.5%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-33.6%</a:t>
                      </a:r>
                      <a:endParaRPr lang="en-US" sz="1200">
                        <a:effectLst/>
                        <a:latin typeface="Times New Roman"/>
                        <a:ea typeface="SimSu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SC YUV 444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-29.6%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-29.6%</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-29.9%</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-29.2%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-29.2%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-29.4%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-28.6%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-28.6%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-28.6%</a:t>
                      </a:r>
                      <a:endParaRPr lang="en-US" sz="1200">
                        <a:effectLst/>
                        <a:latin typeface="Times New Roman"/>
                        <a:ea typeface="SimSun"/>
                      </a:endParaRPr>
                    </a:p>
                  </a:txBody>
                  <a:tcPr marL="68580" marR="68580" marT="0" marB="0" anchor="b"/>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RangeExt</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Enc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133%</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129%</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127%</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Dec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85%</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85%</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85%</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r h="161925">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r>
              <a:tr h="152400">
                <a:tc>
                  <a:txBody>
                    <a:bodyPr/>
                    <a:lstStyle/>
                    <a:p>
                      <a:endParaRPr lang="en-US" sz="1200">
                        <a:effectLst/>
                        <a:latin typeface="Times New Roma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Random Access HE Main-tier</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Random Access HE High-tier</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61925">
                <a:tc>
                  <a:txBody>
                    <a:bodyPr/>
                    <a:lstStyle/>
                    <a:p>
                      <a:endParaRPr lang="en-US" sz="1200">
                        <a:effectLst/>
                        <a:latin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F</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-8.2%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-8.6%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-8.6%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-7.2%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-7.7%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-7.6%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B</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SC RGB 444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-29.1%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-28.9%</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-29.1%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-28.1%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-28.0%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-28.0%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SC YUV 444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-25.9%</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-26.1%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-26.4%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-25.5%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-25.6%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-25.8%</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RangeExt</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Enc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114%</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113%</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Dec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104%</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103%</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61925">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52400">
                <a:tc>
                  <a:txBody>
                    <a:bodyPr/>
                    <a:lstStyle/>
                    <a:p>
                      <a:endParaRPr lang="en-US" sz="1200">
                        <a:effectLst/>
                        <a:latin typeface="Times New Roma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Low delay B HE Main-tier</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Low delay B HE High-tier</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61925">
                <a:tc>
                  <a:txBody>
                    <a:bodyPr/>
                    <a:lstStyle/>
                    <a:p>
                      <a:endParaRPr lang="en-US" sz="1200">
                        <a:effectLst/>
                        <a:latin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F</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-5.0%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-5.1%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-5.3%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-4.5%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-4.4%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-4.8%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B</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SC RGB 444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-23.8%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-22.9%</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-22.9%</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-23.2%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-22.2%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-22.2%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SC YUV 444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-19.8%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-19.5%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-19.5%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-20.3%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-19.7%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-19.8%</a:t>
                      </a:r>
                      <a:endParaRPr lang="en-US" sz="1200">
                        <a:effectLst/>
                        <a:latin typeface="Times New Roman"/>
                        <a:ea typeface="SimSun"/>
                      </a:endParaRPr>
                    </a:p>
                  </a:txBody>
                  <a:tcPr marL="68580" marR="68580" marT="0" marB="0" anchor="b"/>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RangeExt</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Enc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110%</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111%</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Dec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104%</a:t>
                      </a:r>
                      <a:endParaRPr lang="en-US" sz="1200" dirty="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104%</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dirty="0">
                        <a:effectLst/>
                        <a:latin typeface="Times New Roman"/>
                      </a:endParaRPr>
                    </a:p>
                  </a:txBody>
                  <a:tcPr marL="68580" marR="68580" marT="0" marB="0" anchor="b"/>
                </a:tc>
              </a:tr>
            </a:tbl>
          </a:graphicData>
        </a:graphic>
      </p:graphicFrame>
    </p:spTree>
    <p:extLst>
      <p:ext uri="{BB962C8B-B14F-4D97-AF65-F5344CB8AC3E}">
        <p14:creationId xmlns:p14="http://schemas.microsoft.com/office/powerpoint/2010/main" val="311583351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2-D MV with 1 </a:t>
            </a:r>
            <a:r>
              <a:rPr lang="en-US" smtClean="0"/>
              <a:t>CTU Full </a:t>
            </a:r>
            <a:r>
              <a:rPr lang="en-US" dirty="0" smtClean="0"/>
              <a:t>search (</a:t>
            </a:r>
            <a:r>
              <a:rPr lang="en-US" dirty="0" err="1" smtClean="0"/>
              <a:t>lossy</a:t>
            </a:r>
            <a:r>
              <a:rPr lang="en-US" dirty="0" smtClean="0"/>
              <a:t>)</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068646369"/>
              </p:ext>
            </p:extLst>
          </p:nvPr>
        </p:nvGraphicFramePr>
        <p:xfrm>
          <a:off x="0" y="914400"/>
          <a:ext cx="9144000" cy="5303520"/>
        </p:xfrm>
        <a:graphic>
          <a:graphicData uri="http://schemas.openxmlformats.org/drawingml/2006/table">
            <a:tbl>
              <a:tblPr firstRow="1" firstCol="1" bandRow="1">
                <a:tableStyleId>{5C22544A-7EE6-4342-B048-85BDC9FD1C3A}</a:tableStyleId>
              </a:tblPr>
              <a:tblGrid>
                <a:gridCol w="1066800"/>
                <a:gridCol w="762000"/>
                <a:gridCol w="914400"/>
                <a:gridCol w="914400"/>
                <a:gridCol w="914400"/>
                <a:gridCol w="914400"/>
                <a:gridCol w="914400"/>
                <a:gridCol w="914400"/>
                <a:gridCol w="914400"/>
                <a:gridCol w="914400"/>
              </a:tblGrid>
              <a:tr h="152400">
                <a:tc>
                  <a:txBody>
                    <a:bodyPr/>
                    <a:lstStyle/>
                    <a:p>
                      <a:endParaRPr lang="en-US" sz="1200" dirty="0">
                        <a:effectLst/>
                        <a:latin typeface="Times New Roma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All Intra HE Main-tier</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All Intra HE High-tier</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All Intra HE Super-High-tier</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r h="161925">
                <a:tc>
                  <a:txBody>
                    <a:bodyPr/>
                    <a:lstStyle/>
                    <a:p>
                      <a:endParaRPr lang="en-US" sz="1200">
                        <a:effectLst/>
                        <a:latin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F</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-11.2%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-11.1%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-11.4%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-9.7%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-9.9%</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-8.3%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-8.5%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-8.6%</a:t>
                      </a:r>
                      <a:endParaRPr lang="en-US" sz="1200">
                        <a:effectLst/>
                        <a:latin typeface="Times New Roman"/>
                        <a:ea typeface="SimSu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B</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-0.4%</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-0.2%</a:t>
                      </a:r>
                      <a:endParaRPr lang="en-US" sz="1200">
                        <a:effectLst/>
                        <a:latin typeface="Times New Roman"/>
                        <a:ea typeface="SimSu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SC RGB 444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-35.5%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-35.5%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-35.8%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-34.7%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-34.8%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-35.0%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-33.9%</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-33.9%</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-33.9%</a:t>
                      </a:r>
                      <a:endParaRPr lang="en-US" sz="1200">
                        <a:effectLst/>
                        <a:latin typeface="Times New Roman"/>
                        <a:ea typeface="SimSu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SC YUV 444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-29.8%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-29.8%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-29.3%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-29.4%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-29.6%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-28.7%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-28.7%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-28.7%</a:t>
                      </a:r>
                      <a:endParaRPr lang="en-US" sz="1200">
                        <a:effectLst/>
                        <a:latin typeface="Times New Roman"/>
                        <a:ea typeface="SimSun"/>
                      </a:endParaRPr>
                    </a:p>
                  </a:txBody>
                  <a:tcPr marL="68580" marR="68580" marT="0" marB="0" anchor="b"/>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RangeExt</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Enc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221%</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213%</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206%</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Dec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81%</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81%</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81%</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r h="161925">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r>
              <a:tr h="152400">
                <a:tc>
                  <a:txBody>
                    <a:bodyPr/>
                    <a:lstStyle/>
                    <a:p>
                      <a:endParaRPr lang="en-US" sz="1200">
                        <a:effectLst/>
                        <a:latin typeface="Times New Roma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Random Access HE Main-tier</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Random Access HE High-tier</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61925">
                <a:tc>
                  <a:txBody>
                    <a:bodyPr/>
                    <a:lstStyle/>
                    <a:p>
                      <a:endParaRPr lang="en-US" sz="1200">
                        <a:effectLst/>
                        <a:latin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F</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-8.5%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-9.0%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-9.1%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-7.4%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-7.9%</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-8.0%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B</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SC RGB 444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-29.3%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-29.1%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-29.3%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-28.3%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-28.1%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-28.2%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SC YUV 444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-25.9%</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-26.1%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-26.4%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-25.4%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-25.6%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-25.7%</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RangeExt</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Enc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151%</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150%</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Dec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103%</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103%</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61925">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52400">
                <a:tc>
                  <a:txBody>
                    <a:bodyPr/>
                    <a:lstStyle/>
                    <a:p>
                      <a:endParaRPr lang="en-US" sz="1200">
                        <a:effectLst/>
                        <a:latin typeface="Times New Roma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Low delay B HE Main-tier</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Low delay B HE High-tier</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61925">
                <a:tc>
                  <a:txBody>
                    <a:bodyPr/>
                    <a:lstStyle/>
                    <a:p>
                      <a:endParaRPr lang="en-US" sz="1200">
                        <a:effectLst/>
                        <a:latin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F</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-5.2%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-5.6%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-5.2%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-4.6%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-4.7%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-4.6%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B</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SC RGB 444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-23.5%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-22.6%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-22.7%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-23.2%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-22.2%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-22.2%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SC YUV 444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-19.7%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-19.8%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-20.6%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-19.9%</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-20.0%</a:t>
                      </a:r>
                      <a:endParaRPr lang="en-US" sz="1200">
                        <a:effectLst/>
                        <a:latin typeface="Times New Roman"/>
                        <a:ea typeface="SimSun"/>
                      </a:endParaRPr>
                    </a:p>
                  </a:txBody>
                  <a:tcPr marL="68580" marR="68580" marT="0" marB="0" anchor="b"/>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RangeExt</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Enc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142%</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141%</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dirty="0">
                          <a:effectLst/>
                        </a:rPr>
                        <a:t>Dec Time[%]</a:t>
                      </a:r>
                      <a:endParaRPr lang="en-US" sz="1200" dirty="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103%</a:t>
                      </a:r>
                      <a:endParaRPr lang="en-US" sz="1200" dirty="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103%</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dirty="0">
                        <a:effectLst/>
                        <a:latin typeface="Times New Roman"/>
                      </a:endParaRPr>
                    </a:p>
                  </a:txBody>
                  <a:tcPr marL="68580" marR="68580" marT="0" marB="0" anchor="b"/>
                </a:tc>
              </a:tr>
            </a:tbl>
          </a:graphicData>
        </a:graphic>
      </p:graphicFrame>
    </p:spTree>
    <p:extLst>
      <p:ext uri="{BB962C8B-B14F-4D97-AF65-F5344CB8AC3E}">
        <p14:creationId xmlns:p14="http://schemas.microsoft.com/office/powerpoint/2010/main" val="311583351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273050"/>
            <a:ext cx="9677400" cy="561975"/>
          </a:xfrm>
        </p:spPr>
        <p:txBody>
          <a:bodyPr/>
          <a:lstStyle/>
          <a:p>
            <a:r>
              <a:rPr lang="en-US" dirty="0" smtClean="0"/>
              <a:t>1-D search with 2-D signaling </a:t>
            </a:r>
            <a:r>
              <a:rPr lang="en-US" dirty="0" err="1" smtClean="0"/>
              <a:t>vs</a:t>
            </a:r>
            <a:r>
              <a:rPr lang="en-US" dirty="0" smtClean="0"/>
              <a:t> 1-D signaling (lossless)</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727943467"/>
              </p:ext>
            </p:extLst>
          </p:nvPr>
        </p:nvGraphicFramePr>
        <p:xfrm>
          <a:off x="0" y="2514600"/>
          <a:ext cx="9143999" cy="1835150"/>
        </p:xfrm>
        <a:graphic>
          <a:graphicData uri="http://schemas.openxmlformats.org/drawingml/2006/table">
            <a:tbl>
              <a:tblPr firstRow="1" firstCol="1" bandRow="1">
                <a:tableStyleId>{5C22544A-7EE6-4342-B048-85BDC9FD1C3A}</a:tableStyleId>
              </a:tblPr>
              <a:tblGrid>
                <a:gridCol w="1443989"/>
                <a:gridCol w="1020650"/>
                <a:gridCol w="753007"/>
                <a:gridCol w="764691"/>
                <a:gridCol w="1051450"/>
                <a:gridCol w="764691"/>
                <a:gridCol w="669103"/>
                <a:gridCol w="1051450"/>
                <a:gridCol w="860277"/>
                <a:gridCol w="764691"/>
              </a:tblGrid>
              <a:tr h="18351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dirty="0">
                          <a:effectLst/>
                        </a:rPr>
                        <a:t> </a:t>
                      </a:r>
                      <a:endParaRPr lang="en-US" sz="1200" dirty="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All Intra Main</a:t>
                      </a:r>
                      <a:endParaRPr lang="en-US" sz="1200" dirty="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Random Access Main</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Low delay B Main</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r h="18351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gridSpan="2">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compression ratio</a:t>
                      </a:r>
                      <a:endParaRPr lang="en-US" sz="1200">
                        <a:effectLst/>
                        <a:latin typeface="Times New Roman"/>
                        <a:ea typeface="SimSun"/>
                      </a:endParaRPr>
                    </a:p>
                  </a:txBody>
                  <a:tcPr marL="68580" marR="68580" marT="0" marB="0" anchor="b"/>
                </a:tc>
                <a:tc hMerge="1">
                  <a:txBody>
                    <a:bodyPr/>
                    <a:lstStyle/>
                    <a:p>
                      <a:endParaRPr lang="en-US"/>
                    </a:p>
                  </a:txBody>
                  <a:tcPr/>
                </a:tc>
                <a:tc rowSpan="2">
                  <a:txBody>
                    <a:bodyPr/>
                    <a:lstStyle/>
                    <a:p>
                      <a:endParaRPr lang="en-US" sz="1200">
                        <a:effectLst/>
                        <a:latin typeface="Times New Roman"/>
                      </a:endParaRPr>
                    </a:p>
                  </a:txBody>
                  <a:tcPr marL="68580" marR="68580" marT="0" marB="0" anchor="b"/>
                </a:tc>
                <a:tc gridSpan="2">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compression ratio</a:t>
                      </a:r>
                      <a:endParaRPr lang="en-US" sz="1200">
                        <a:effectLst/>
                        <a:latin typeface="Times New Roman"/>
                        <a:ea typeface="SimSun"/>
                      </a:endParaRPr>
                    </a:p>
                  </a:txBody>
                  <a:tcPr marL="68580" marR="68580" marT="0" marB="0" anchor="b"/>
                </a:tc>
                <a:tc hMerge="1">
                  <a:txBody>
                    <a:bodyPr/>
                    <a:lstStyle/>
                    <a:p>
                      <a:endParaRPr lang="en-US"/>
                    </a:p>
                  </a:txBody>
                  <a:tcPr/>
                </a:tc>
                <a:tc rowSpan="2">
                  <a:txBody>
                    <a:bodyPr/>
                    <a:lstStyle/>
                    <a:p>
                      <a:endParaRPr lang="en-US" sz="1200">
                        <a:effectLst/>
                        <a:latin typeface="Times New Roman"/>
                      </a:endParaRPr>
                    </a:p>
                  </a:txBody>
                  <a:tcPr marL="68580" marR="68580" marT="0" marB="0" anchor="b"/>
                </a:tc>
                <a:tc gridSpan="2">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compression ratio</a:t>
                      </a:r>
                      <a:endParaRPr lang="en-US" sz="1200">
                        <a:effectLst/>
                        <a:latin typeface="Times New Roman"/>
                        <a:ea typeface="SimSun"/>
                      </a:endParaRPr>
                    </a:p>
                  </a:txBody>
                  <a:tcPr marL="68580" marR="68580" marT="0" marB="0" anchor="b"/>
                </a:tc>
                <a:tc hMerge="1">
                  <a:txBody>
                    <a:bodyPr/>
                    <a:lstStyle/>
                    <a:p>
                      <a:endParaRPr lang="en-US"/>
                    </a:p>
                  </a:txBody>
                  <a:tcPr/>
                </a:tc>
                <a:tc rowSpan="2">
                  <a:txBody>
                    <a:bodyPr/>
                    <a:lstStyle/>
                    <a:p>
                      <a:endParaRPr lang="en-US" sz="1200">
                        <a:effectLst/>
                        <a:latin typeface="Times New Roman"/>
                      </a:endParaRPr>
                    </a:p>
                  </a:txBody>
                  <a:tcPr marL="68580" marR="68580" marT="0" marB="0" anchor="b"/>
                </a:tc>
              </a:tr>
              <a:tr h="18351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Reference</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Tested</a:t>
                      </a:r>
                      <a:endParaRPr lang="en-US" sz="1200">
                        <a:effectLst/>
                        <a:latin typeface="Times New Roman"/>
                        <a:ea typeface="SimSun"/>
                      </a:endParaRPr>
                    </a:p>
                  </a:txBody>
                  <a:tcPr marL="68580" marR="68580" marT="0" marB="0" anchor="b"/>
                </a:tc>
                <a:tc vMerge="1">
                  <a:txBody>
                    <a:bodyPr/>
                    <a:lstStyle/>
                    <a:p>
                      <a:endParaRPr lang="en-US"/>
                    </a:p>
                  </a:txBody>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Reference</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Tested</a:t>
                      </a:r>
                      <a:endParaRPr lang="en-US" sz="1200">
                        <a:effectLst/>
                        <a:latin typeface="Times New Roman"/>
                        <a:ea typeface="SimSun"/>
                      </a:endParaRPr>
                    </a:p>
                  </a:txBody>
                  <a:tcPr marL="68580" marR="68580" marT="0" marB="0" anchor="b"/>
                </a:tc>
                <a:tc vMerge="1">
                  <a:txBody>
                    <a:bodyPr/>
                    <a:lstStyle/>
                    <a:p>
                      <a:endParaRPr lang="en-US"/>
                    </a:p>
                  </a:txBody>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Reference</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Tested</a:t>
                      </a:r>
                      <a:endParaRPr lang="en-US" sz="1200">
                        <a:effectLst/>
                        <a:latin typeface="Times New Roman"/>
                        <a:ea typeface="SimSun"/>
                      </a:endParaRPr>
                    </a:p>
                  </a:txBody>
                  <a:tcPr marL="68580" marR="68580" marT="0" marB="0" anchor="b"/>
                </a:tc>
                <a:tc vMerge="1">
                  <a:txBody>
                    <a:bodyPr/>
                    <a:lstStyle/>
                    <a:p>
                      <a:endParaRPr lang="en-US"/>
                    </a:p>
                  </a:txBody>
                  <a:tcPr/>
                </a:tc>
              </a:tr>
              <a:tr h="18351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F</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5.4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5.4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32.8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32.8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50.6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50.6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r>
              <a:tr h="18351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B</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r>
              <a:tr h="18351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SC RGB 444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14.2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14.3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144.5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145.0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565.1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565.2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r>
              <a:tr h="18351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SC YUV 444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17.0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17.0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190.8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191.3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520.8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521.9</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r>
              <a:tr h="18351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RangeExt</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r>
              <a:tr h="18351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Enc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98%</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98%</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98%</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r h="18351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Dec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107%</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97%</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100%</a:t>
                      </a:r>
                      <a:endParaRPr lang="en-US" sz="1200" dirty="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val="9481169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1-D search with 2-D signaling </a:t>
            </a:r>
            <a:r>
              <a:rPr lang="en-US" dirty="0" err="1"/>
              <a:t>vs</a:t>
            </a:r>
            <a:r>
              <a:rPr lang="en-US" dirty="0"/>
              <a:t> 1-D signaling (</a:t>
            </a:r>
            <a:r>
              <a:rPr lang="en-US" dirty="0" err="1" smtClean="0"/>
              <a:t>lossy</a:t>
            </a:r>
            <a:r>
              <a:rPr lang="en-US" dirty="0" smtClean="0"/>
              <a:t>)</a:t>
            </a:r>
            <a:endParaRPr lang="en-US" dirty="0"/>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832110899"/>
              </p:ext>
            </p:extLst>
          </p:nvPr>
        </p:nvGraphicFramePr>
        <p:xfrm>
          <a:off x="0" y="914400"/>
          <a:ext cx="9161780" cy="5486400"/>
        </p:xfrm>
        <a:graphic>
          <a:graphicData uri="http://schemas.openxmlformats.org/drawingml/2006/table">
            <a:tbl>
              <a:tblPr firstRow="1" firstCol="1" bandRow="1">
                <a:tableStyleId>{5C22544A-7EE6-4342-B048-85BDC9FD1C3A}</a:tableStyleId>
              </a:tblPr>
              <a:tblGrid>
                <a:gridCol w="1066801"/>
                <a:gridCol w="855979"/>
                <a:gridCol w="838200"/>
                <a:gridCol w="914400"/>
                <a:gridCol w="914400"/>
                <a:gridCol w="914400"/>
                <a:gridCol w="914400"/>
                <a:gridCol w="914400"/>
                <a:gridCol w="914400"/>
                <a:gridCol w="914400"/>
              </a:tblGrid>
              <a:tr h="152400">
                <a:tc>
                  <a:txBody>
                    <a:bodyPr/>
                    <a:lstStyle/>
                    <a:p>
                      <a:endParaRPr lang="en-US" sz="1200" dirty="0">
                        <a:effectLst/>
                        <a:latin typeface="Times New Roma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All Intra HE Main-tier</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All Intra HE High-tier</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All Intra HE Super-High-tier</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r h="161925">
                <a:tc>
                  <a:txBody>
                    <a:bodyPr/>
                    <a:lstStyle/>
                    <a:p>
                      <a:endParaRPr lang="en-US" sz="1200">
                        <a:effectLst/>
                        <a:latin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U</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F</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B</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SC RGB 444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-1.3%</a:t>
                      </a:r>
                      <a:endParaRPr lang="en-US" sz="1200">
                        <a:effectLst/>
                        <a:latin typeface="Times New Roman"/>
                        <a:ea typeface="SimSu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SC YUV 444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-0.1%</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-0.2%</a:t>
                      </a:r>
                      <a:endParaRPr lang="en-US" sz="1200">
                        <a:effectLst/>
                        <a:latin typeface="Times New Roman"/>
                        <a:ea typeface="SimSun"/>
                      </a:endParaRPr>
                    </a:p>
                  </a:txBody>
                  <a:tcPr marL="68580" marR="68580" marT="0" marB="0" anchor="b"/>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RangeExt</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Enc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99%</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100%</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99%</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Dec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101%</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102%</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102%</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r h="161925">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dirty="0"/>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r>
              <a:tr h="152400">
                <a:tc>
                  <a:txBody>
                    <a:bodyPr/>
                    <a:lstStyle/>
                    <a:p>
                      <a:endParaRPr lang="en-US" sz="1200">
                        <a:effectLst/>
                        <a:latin typeface="Times New Roma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Random Access HE Main-tier</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Random Access HE High-tier</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61925">
                <a:tc>
                  <a:txBody>
                    <a:bodyPr/>
                    <a:lstStyle/>
                    <a:p>
                      <a:endParaRPr lang="en-US" sz="1200">
                        <a:effectLst/>
                        <a:latin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U</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F</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B</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SC RGB 444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SC YUV 444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0.0%</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RangeExt</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0.1%</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dirty="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Enc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98%</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98%</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Dec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96%</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96%</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61925">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dirty="0"/>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52400">
                <a:tc>
                  <a:txBody>
                    <a:bodyPr/>
                    <a:lstStyle/>
                    <a:p>
                      <a:endParaRPr lang="en-US" sz="1200">
                        <a:effectLst/>
                        <a:latin typeface="Times New Roma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Low delay B HE Main-tier</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Low delay B HE High-tier</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dirty="0">
                        <a:effectLst/>
                        <a:latin typeface="Times New Roman"/>
                      </a:endParaRPr>
                    </a:p>
                  </a:txBody>
                  <a:tcPr marL="68580" marR="68580" marT="0" marB="0" anchor="b"/>
                </a:tc>
              </a:tr>
              <a:tr h="161925">
                <a:tc>
                  <a:txBody>
                    <a:bodyPr/>
                    <a:lstStyle/>
                    <a:p>
                      <a:endParaRPr lang="en-US" sz="1200">
                        <a:effectLst/>
                        <a:latin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U</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F</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B</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SC RGB 444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-0.9%</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SC YUV 444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RangeExt</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Enc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99%</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99%</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Dec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100%</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101%</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dirty="0">
                        <a:effectLst/>
                        <a:latin typeface="Times New Roman"/>
                      </a:endParaRPr>
                    </a:p>
                  </a:txBody>
                  <a:tcPr marL="68580" marR="68580" marT="0" marB="0" anchor="b"/>
                </a:tc>
              </a:tr>
            </a:tbl>
          </a:graphicData>
        </a:graphic>
      </p:graphicFrame>
    </p:spTree>
    <p:extLst>
      <p:ext uri="{BB962C8B-B14F-4D97-AF65-F5344CB8AC3E}">
        <p14:creationId xmlns:p14="http://schemas.microsoft.com/office/powerpoint/2010/main" val="228580088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3050"/>
            <a:ext cx="9143999" cy="561975"/>
          </a:xfrm>
        </p:spPr>
        <p:txBody>
          <a:bodyPr/>
          <a:lstStyle/>
          <a:p>
            <a:r>
              <a:rPr lang="en-US" dirty="0" smtClean="0"/>
              <a:t>2-D search MV coding method 1 </a:t>
            </a:r>
            <a:r>
              <a:rPr lang="en-US" dirty="0" err="1" smtClean="0"/>
              <a:t>vs</a:t>
            </a:r>
            <a:r>
              <a:rPr lang="en-US" dirty="0" smtClean="0"/>
              <a:t> method 2 (lossless)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394534007"/>
              </p:ext>
            </p:extLst>
          </p:nvPr>
        </p:nvGraphicFramePr>
        <p:xfrm>
          <a:off x="19050" y="2362200"/>
          <a:ext cx="9124950" cy="1835150"/>
        </p:xfrm>
        <a:graphic>
          <a:graphicData uri="http://schemas.openxmlformats.org/drawingml/2006/table">
            <a:tbl>
              <a:tblPr firstRow="1" firstCol="1" bandRow="1">
                <a:tableStyleId>{5C22544A-7EE6-4342-B048-85BDC9FD1C3A}</a:tableStyleId>
              </a:tblPr>
              <a:tblGrid>
                <a:gridCol w="1200150"/>
                <a:gridCol w="838200"/>
                <a:gridCol w="699135"/>
                <a:gridCol w="912495"/>
                <a:gridCol w="912495"/>
                <a:gridCol w="912495"/>
                <a:gridCol w="912495"/>
                <a:gridCol w="912495"/>
                <a:gridCol w="912495"/>
                <a:gridCol w="912495"/>
              </a:tblGrid>
              <a:tr h="18351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dirty="0">
                          <a:effectLst/>
                        </a:rPr>
                        <a:t> </a:t>
                      </a:r>
                      <a:endParaRPr lang="en-US" sz="1200" dirty="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All Intra Main</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Random Access Main</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Low delay B Main</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r h="18351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gridSpan="2">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compression ratio</a:t>
                      </a:r>
                      <a:endParaRPr lang="en-US" sz="1200">
                        <a:effectLst/>
                        <a:latin typeface="Times New Roman"/>
                        <a:ea typeface="SimSun"/>
                      </a:endParaRPr>
                    </a:p>
                  </a:txBody>
                  <a:tcPr marL="68580" marR="68580" marT="0" marB="0" anchor="b"/>
                </a:tc>
                <a:tc hMerge="1">
                  <a:txBody>
                    <a:bodyPr/>
                    <a:lstStyle/>
                    <a:p>
                      <a:endParaRPr lang="en-US"/>
                    </a:p>
                  </a:txBody>
                  <a:tcPr/>
                </a:tc>
                <a:tc rowSpan="2">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Bit-rate saving </a:t>
                      </a:r>
                      <a:endParaRPr lang="en-US" sz="1200">
                        <a:effectLst/>
                        <a:latin typeface="Times New Roman"/>
                        <a:ea typeface="SimSun"/>
                      </a:endParaRPr>
                    </a:p>
                  </a:txBody>
                  <a:tcPr marL="68580" marR="68580" marT="0" marB="0" anchor="b"/>
                </a:tc>
                <a:tc gridSpan="2">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compression ratio</a:t>
                      </a:r>
                      <a:endParaRPr lang="en-US" sz="1200">
                        <a:effectLst/>
                        <a:latin typeface="Times New Roman"/>
                        <a:ea typeface="SimSun"/>
                      </a:endParaRPr>
                    </a:p>
                  </a:txBody>
                  <a:tcPr marL="68580" marR="68580" marT="0" marB="0" anchor="b"/>
                </a:tc>
                <a:tc hMerge="1">
                  <a:txBody>
                    <a:bodyPr/>
                    <a:lstStyle/>
                    <a:p>
                      <a:endParaRPr lang="en-US"/>
                    </a:p>
                  </a:txBody>
                  <a:tcPr/>
                </a:tc>
                <a:tc rowSpan="2">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Bit-rate saving </a:t>
                      </a:r>
                      <a:endParaRPr lang="en-US" sz="1200">
                        <a:effectLst/>
                        <a:latin typeface="Times New Roman"/>
                        <a:ea typeface="SimSun"/>
                      </a:endParaRPr>
                    </a:p>
                  </a:txBody>
                  <a:tcPr marL="68580" marR="68580" marT="0" marB="0" anchor="b"/>
                </a:tc>
                <a:tc gridSpan="2">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compression ratio</a:t>
                      </a:r>
                      <a:endParaRPr lang="en-US" sz="1200">
                        <a:effectLst/>
                        <a:latin typeface="Times New Roman"/>
                        <a:ea typeface="SimSun"/>
                      </a:endParaRPr>
                    </a:p>
                  </a:txBody>
                  <a:tcPr marL="68580" marR="68580" marT="0" marB="0" anchor="b"/>
                </a:tc>
                <a:tc hMerge="1">
                  <a:txBody>
                    <a:bodyPr/>
                    <a:lstStyle/>
                    <a:p>
                      <a:endParaRPr lang="en-US"/>
                    </a:p>
                  </a:txBody>
                  <a:tcPr/>
                </a:tc>
                <a:tc rowSpan="2">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Bit-rate saving </a:t>
                      </a:r>
                      <a:endParaRPr lang="en-US" sz="1200">
                        <a:effectLst/>
                        <a:latin typeface="Times New Roman"/>
                        <a:ea typeface="SimSun"/>
                      </a:endParaRPr>
                    </a:p>
                  </a:txBody>
                  <a:tcPr marL="68580" marR="68580" marT="0" marB="0" anchor="b"/>
                </a:tc>
              </a:tr>
              <a:tr h="18351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Reference</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Tested</a:t>
                      </a:r>
                      <a:endParaRPr lang="en-US" sz="1200">
                        <a:effectLst/>
                        <a:latin typeface="Times New Roman"/>
                        <a:ea typeface="SimSun"/>
                      </a:endParaRPr>
                    </a:p>
                  </a:txBody>
                  <a:tcPr marL="68580" marR="68580" marT="0" marB="0" anchor="b"/>
                </a:tc>
                <a:tc vMerge="1">
                  <a:txBody>
                    <a:bodyPr/>
                    <a:lstStyle/>
                    <a:p>
                      <a:endParaRPr lang="en-US"/>
                    </a:p>
                  </a:txBody>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Reference</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Tested</a:t>
                      </a:r>
                      <a:endParaRPr lang="en-US" sz="1200">
                        <a:effectLst/>
                        <a:latin typeface="Times New Roman"/>
                        <a:ea typeface="SimSun"/>
                      </a:endParaRPr>
                    </a:p>
                  </a:txBody>
                  <a:tcPr marL="68580" marR="68580" marT="0" marB="0" anchor="b"/>
                </a:tc>
                <a:tc vMerge="1">
                  <a:txBody>
                    <a:bodyPr/>
                    <a:lstStyle/>
                    <a:p>
                      <a:endParaRPr lang="en-US"/>
                    </a:p>
                  </a:txBody>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Reference</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Tested</a:t>
                      </a:r>
                      <a:endParaRPr lang="en-US" sz="1200">
                        <a:effectLst/>
                        <a:latin typeface="Times New Roman"/>
                        <a:ea typeface="SimSun"/>
                      </a:endParaRPr>
                    </a:p>
                  </a:txBody>
                  <a:tcPr marL="68580" marR="68580" marT="0" marB="0" anchor="b"/>
                </a:tc>
                <a:tc vMerge="1">
                  <a:txBody>
                    <a:bodyPr/>
                    <a:lstStyle/>
                    <a:p>
                      <a:endParaRPr lang="en-US"/>
                    </a:p>
                  </a:txBody>
                  <a:tcPr/>
                </a:tc>
              </a:tr>
              <a:tr h="18351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F</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5.5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5.5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34.0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34.4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52.8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53.4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-0.4%</a:t>
                      </a:r>
                      <a:endParaRPr lang="en-US" sz="1200">
                        <a:effectLst/>
                        <a:latin typeface="Times New Roman"/>
                        <a:ea typeface="SimSun"/>
                      </a:endParaRPr>
                    </a:p>
                  </a:txBody>
                  <a:tcPr marL="68580" marR="68580" marT="0" marB="0" anchor="b"/>
                </a:tc>
              </a:tr>
              <a:tr h="18351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B</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r>
              <a:tr h="18351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SC RGB 444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15.0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15.1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151.4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152.6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577.2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581.4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-0.3%</a:t>
                      </a:r>
                      <a:endParaRPr lang="en-US" sz="1200">
                        <a:effectLst/>
                        <a:latin typeface="Times New Roman"/>
                        <a:ea typeface="SimSun"/>
                      </a:endParaRPr>
                    </a:p>
                  </a:txBody>
                  <a:tcPr marL="68580" marR="68580" marT="0" marB="0" anchor="b"/>
                </a:tc>
              </a:tr>
              <a:tr h="18351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SC YUV 444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18.2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18.5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205.3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207.0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545.1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558.6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-0.9%</a:t>
                      </a:r>
                      <a:endParaRPr lang="en-US" sz="1200">
                        <a:effectLst/>
                        <a:latin typeface="Times New Roman"/>
                        <a:ea typeface="SimSun"/>
                      </a:endParaRPr>
                    </a:p>
                  </a:txBody>
                  <a:tcPr marL="68580" marR="68580" marT="0" marB="0" anchor="b"/>
                </a:tc>
              </a:tr>
              <a:tr h="18351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RangeExt</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r>
              <a:tr h="18351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Enc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92%</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106%</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97%</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r h="18351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Dec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96%</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98%</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99%</a:t>
                      </a:r>
                      <a:endParaRPr lang="en-US" sz="1200" dirty="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val="15749648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normAutofit/>
          </a:bodyPr>
          <a:lstStyle/>
          <a:p>
            <a:pPr hangingPunct="0"/>
            <a:endParaRPr lang="en-US" dirty="0" smtClean="0"/>
          </a:p>
          <a:p>
            <a:pPr hangingPunct="0"/>
            <a:r>
              <a:rPr lang="en-US" dirty="0" smtClean="0"/>
              <a:t>Intra </a:t>
            </a:r>
            <a:r>
              <a:rPr lang="en-US" dirty="0"/>
              <a:t>motion compensation (MC</a:t>
            </a:r>
            <a:r>
              <a:rPr lang="en-US" dirty="0" smtClean="0"/>
              <a:t>)</a:t>
            </a:r>
          </a:p>
          <a:p>
            <a:pPr lvl="1" hangingPunct="0"/>
            <a:endParaRPr lang="en-US" dirty="0" smtClean="0"/>
          </a:p>
          <a:p>
            <a:pPr lvl="1" hangingPunct="0"/>
            <a:r>
              <a:rPr lang="en-US" dirty="0" smtClean="0"/>
              <a:t>JCTVC-N0205 (RCE3) and N0206</a:t>
            </a:r>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pSp>
        <p:nvGrpSpPr>
          <p:cNvPr id="16" name="Group 15"/>
          <p:cNvGrpSpPr/>
          <p:nvPr/>
        </p:nvGrpSpPr>
        <p:grpSpPr>
          <a:xfrm>
            <a:off x="1853076" y="2757100"/>
            <a:ext cx="5029200" cy="1676400"/>
            <a:chOff x="2133600" y="3886200"/>
            <a:chExt cx="5029200" cy="1676400"/>
          </a:xfrm>
        </p:grpSpPr>
        <p:grpSp>
          <p:nvGrpSpPr>
            <p:cNvPr id="7" name="Group 6"/>
            <p:cNvGrpSpPr/>
            <p:nvPr/>
          </p:nvGrpSpPr>
          <p:grpSpPr>
            <a:xfrm>
              <a:off x="2133600" y="3886200"/>
              <a:ext cx="5029200" cy="1676400"/>
              <a:chOff x="2133600" y="3886200"/>
              <a:chExt cx="5029200" cy="1676400"/>
            </a:xfrm>
          </p:grpSpPr>
          <p:sp>
            <p:nvSpPr>
              <p:cNvPr id="6" name="Rectangle 5"/>
              <p:cNvSpPr/>
              <p:nvPr/>
            </p:nvSpPr>
            <p:spPr bwMode="auto">
              <a:xfrm>
                <a:off x="5486400" y="3886200"/>
                <a:ext cx="1676400" cy="1676400"/>
              </a:xfrm>
              <a:prstGeom prst="rect">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9" name="Rectangle 8"/>
              <p:cNvSpPr/>
              <p:nvPr/>
            </p:nvSpPr>
            <p:spPr bwMode="auto">
              <a:xfrm>
                <a:off x="3810000" y="3886200"/>
                <a:ext cx="1676400" cy="1676400"/>
              </a:xfrm>
              <a:prstGeom prst="rect">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10" name="Rectangle 9"/>
              <p:cNvSpPr/>
              <p:nvPr/>
            </p:nvSpPr>
            <p:spPr bwMode="auto">
              <a:xfrm>
                <a:off x="2133600" y="3886200"/>
                <a:ext cx="1676400" cy="1676400"/>
              </a:xfrm>
              <a:prstGeom prst="rect">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grpSp>
        <p:sp>
          <p:nvSpPr>
            <p:cNvPr id="8" name="Rectangle 7"/>
            <p:cNvSpPr/>
            <p:nvPr/>
          </p:nvSpPr>
          <p:spPr bwMode="auto">
            <a:xfrm>
              <a:off x="5486400" y="4724400"/>
              <a:ext cx="838200" cy="8382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13" name="Rectangle 12"/>
            <p:cNvSpPr/>
            <p:nvPr/>
          </p:nvSpPr>
          <p:spPr bwMode="auto">
            <a:xfrm>
              <a:off x="3276600" y="4724400"/>
              <a:ext cx="838200" cy="838200"/>
            </a:xfrm>
            <a:prstGeom prst="rect">
              <a:avLst/>
            </a:prstGeom>
            <a:solidFill>
              <a:schemeClr val="accent5">
                <a:lumMod val="60000"/>
                <a:lumOff val="4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cxnSp>
          <p:nvCxnSpPr>
            <p:cNvPr id="12" name="Straight Arrow Connector 11"/>
            <p:cNvCxnSpPr/>
            <p:nvPr/>
          </p:nvCxnSpPr>
          <p:spPr bwMode="auto">
            <a:xfrm flipH="1">
              <a:off x="4114800" y="5143500"/>
              <a:ext cx="1371600" cy="0"/>
            </a:xfrm>
            <a:prstGeom prst="straightConnector1">
              <a:avLst/>
            </a:prstGeom>
            <a:solidFill>
              <a:schemeClr val="accent1"/>
            </a:solidFill>
            <a:ln w="15875" cap="flat" cmpd="sng" algn="ctr">
              <a:solidFill>
                <a:schemeClr val="tx1"/>
              </a:solidFill>
              <a:prstDash val="solid"/>
              <a:round/>
              <a:headEnd type="none" w="med" len="med"/>
              <a:tailEnd type="arrow"/>
            </a:ln>
            <a:effectLst/>
          </p:spPr>
        </p:cxnSp>
        <p:sp>
          <p:nvSpPr>
            <p:cNvPr id="14" name="TextBox 13"/>
            <p:cNvSpPr txBox="1"/>
            <p:nvPr/>
          </p:nvSpPr>
          <p:spPr>
            <a:xfrm>
              <a:off x="5410200" y="4980801"/>
              <a:ext cx="1066800" cy="276999"/>
            </a:xfrm>
            <a:prstGeom prst="rect">
              <a:avLst/>
            </a:prstGeom>
            <a:noFill/>
          </p:spPr>
          <p:txBody>
            <a:bodyPr wrap="square" rtlCol="0">
              <a:spAutoFit/>
            </a:bodyPr>
            <a:lstStyle/>
            <a:p>
              <a:r>
                <a:rPr lang="en-US" sz="1200" dirty="0" smtClean="0"/>
                <a:t>Current CU</a:t>
              </a:r>
              <a:endParaRPr lang="en-US" sz="1200" dirty="0"/>
            </a:p>
          </p:txBody>
        </p:sp>
        <p:sp>
          <p:nvSpPr>
            <p:cNvPr id="17" name="TextBox 16"/>
            <p:cNvSpPr txBox="1"/>
            <p:nvPr/>
          </p:nvSpPr>
          <p:spPr>
            <a:xfrm>
              <a:off x="3276600" y="4953000"/>
              <a:ext cx="1066800" cy="276999"/>
            </a:xfrm>
            <a:prstGeom prst="rect">
              <a:avLst/>
            </a:prstGeom>
            <a:noFill/>
          </p:spPr>
          <p:txBody>
            <a:bodyPr wrap="square" rtlCol="0">
              <a:spAutoFit/>
            </a:bodyPr>
            <a:lstStyle/>
            <a:p>
              <a:r>
                <a:rPr lang="en-US" sz="1200" dirty="0" smtClean="0"/>
                <a:t>Prediction</a:t>
              </a:r>
              <a:endParaRPr lang="en-US" sz="1200" dirty="0"/>
            </a:p>
          </p:txBody>
        </p:sp>
        <p:sp>
          <p:nvSpPr>
            <p:cNvPr id="15" name="TextBox 14"/>
            <p:cNvSpPr txBox="1"/>
            <p:nvPr/>
          </p:nvSpPr>
          <p:spPr>
            <a:xfrm>
              <a:off x="5638800" y="4114800"/>
              <a:ext cx="1219200" cy="307777"/>
            </a:xfrm>
            <a:prstGeom prst="rect">
              <a:avLst/>
            </a:prstGeom>
            <a:noFill/>
          </p:spPr>
          <p:txBody>
            <a:bodyPr wrap="square" rtlCol="0">
              <a:spAutoFit/>
            </a:bodyPr>
            <a:lstStyle/>
            <a:p>
              <a:r>
                <a:rPr lang="en-US" sz="1400" dirty="0" smtClean="0"/>
                <a:t>Current CTU</a:t>
              </a:r>
              <a:endParaRPr lang="en-US" sz="1400" dirty="0"/>
            </a:p>
          </p:txBody>
        </p:sp>
        <p:sp>
          <p:nvSpPr>
            <p:cNvPr id="19" name="TextBox 18"/>
            <p:cNvSpPr txBox="1"/>
            <p:nvPr/>
          </p:nvSpPr>
          <p:spPr>
            <a:xfrm>
              <a:off x="4188303" y="4119520"/>
              <a:ext cx="1219200" cy="307777"/>
            </a:xfrm>
            <a:prstGeom prst="rect">
              <a:avLst/>
            </a:prstGeom>
            <a:noFill/>
          </p:spPr>
          <p:txBody>
            <a:bodyPr wrap="square" rtlCol="0">
              <a:spAutoFit/>
            </a:bodyPr>
            <a:lstStyle/>
            <a:p>
              <a:r>
                <a:rPr lang="en-US" sz="1400" dirty="0" smtClean="0"/>
                <a:t>Left CTU</a:t>
              </a:r>
              <a:endParaRPr lang="en-US" sz="1400" dirty="0"/>
            </a:p>
          </p:txBody>
        </p:sp>
        <p:sp>
          <p:nvSpPr>
            <p:cNvPr id="20" name="TextBox 19"/>
            <p:cNvSpPr txBox="1"/>
            <p:nvPr/>
          </p:nvSpPr>
          <p:spPr>
            <a:xfrm>
              <a:off x="2362200" y="4167677"/>
              <a:ext cx="1333500" cy="307777"/>
            </a:xfrm>
            <a:prstGeom prst="rect">
              <a:avLst/>
            </a:prstGeom>
            <a:noFill/>
          </p:spPr>
          <p:txBody>
            <a:bodyPr wrap="square" rtlCol="0">
              <a:spAutoFit/>
            </a:bodyPr>
            <a:lstStyle/>
            <a:p>
              <a:r>
                <a:rPr lang="en-US" sz="1400" dirty="0" smtClean="0"/>
                <a:t>Left Left CTU</a:t>
              </a:r>
              <a:endParaRPr lang="en-US" sz="1400" dirty="0"/>
            </a:p>
          </p:txBody>
        </p:sp>
      </p:grpSp>
    </p:spTree>
    <p:extLst>
      <p:ext uri="{BB962C8B-B14F-4D97-AF65-F5344CB8AC3E}">
        <p14:creationId xmlns:p14="http://schemas.microsoft.com/office/powerpoint/2010/main" val="162545440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2-D search MV coding method 1 </a:t>
            </a:r>
            <a:r>
              <a:rPr lang="en-US" dirty="0" err="1"/>
              <a:t>vs</a:t>
            </a:r>
            <a:r>
              <a:rPr lang="en-US" dirty="0"/>
              <a:t> method 2 (</a:t>
            </a:r>
            <a:r>
              <a:rPr lang="en-US" dirty="0" err="1" smtClean="0"/>
              <a:t>lossy</a:t>
            </a:r>
            <a:r>
              <a:rPr lang="en-US" dirty="0" smtClean="0"/>
              <a:t>)</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472700252"/>
              </p:ext>
            </p:extLst>
          </p:nvPr>
        </p:nvGraphicFramePr>
        <p:xfrm>
          <a:off x="19050" y="914400"/>
          <a:ext cx="9144000" cy="5486400"/>
        </p:xfrm>
        <a:graphic>
          <a:graphicData uri="http://schemas.openxmlformats.org/drawingml/2006/table">
            <a:tbl>
              <a:tblPr firstRow="1" firstCol="1" bandRow="1">
                <a:tableStyleId>{5C22544A-7EE6-4342-B048-85BDC9FD1C3A}</a:tableStyleId>
              </a:tblPr>
              <a:tblGrid>
                <a:gridCol w="1143001"/>
                <a:gridCol w="819149"/>
                <a:gridCol w="781050"/>
                <a:gridCol w="914400"/>
                <a:gridCol w="914400"/>
                <a:gridCol w="914400"/>
                <a:gridCol w="914400"/>
                <a:gridCol w="914400"/>
                <a:gridCol w="914400"/>
                <a:gridCol w="914400"/>
              </a:tblGrid>
              <a:tr h="152400">
                <a:tc>
                  <a:txBody>
                    <a:bodyPr/>
                    <a:lstStyle/>
                    <a:p>
                      <a:endParaRPr lang="en-US" sz="1200" dirty="0">
                        <a:effectLst/>
                        <a:latin typeface="Times New Roma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All Intra HE Main-tier</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All Intra HE High-tier</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All Intra HE Super-High-tier</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r h="161925">
                <a:tc>
                  <a:txBody>
                    <a:bodyPr/>
                    <a:lstStyle/>
                    <a:p>
                      <a:endParaRPr lang="en-US" sz="1200">
                        <a:effectLst/>
                        <a:latin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F</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-0.7%</a:t>
                      </a:r>
                      <a:endParaRPr lang="en-US" sz="1200">
                        <a:effectLst/>
                        <a:latin typeface="Times New Roman"/>
                        <a:ea typeface="SimSu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B</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SC RGB 444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-2.3%</a:t>
                      </a:r>
                      <a:endParaRPr lang="en-US" sz="1200">
                        <a:effectLst/>
                        <a:latin typeface="Times New Roman"/>
                        <a:ea typeface="SimSu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SC YUV 444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-1.9%</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-1.4%</a:t>
                      </a:r>
                      <a:endParaRPr lang="en-US" sz="1200">
                        <a:effectLst/>
                        <a:latin typeface="Times New Roman"/>
                        <a:ea typeface="SimSun"/>
                      </a:endParaRPr>
                    </a:p>
                  </a:txBody>
                  <a:tcPr marL="68580" marR="68580" marT="0" marB="0" anchor="b"/>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RangeExt</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Enc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99%</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99%</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98%</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Dec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93%</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92%</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92%</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r h="161925">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dirty="0"/>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r>
              <a:tr h="152400">
                <a:tc>
                  <a:txBody>
                    <a:bodyPr/>
                    <a:lstStyle/>
                    <a:p>
                      <a:endParaRPr lang="en-US" sz="1200">
                        <a:effectLst/>
                        <a:latin typeface="Times New Roma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Random Access HE Main-tier</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Random Access HE High-tier</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61925">
                <a:tc>
                  <a:txBody>
                    <a:bodyPr/>
                    <a:lstStyle/>
                    <a:p>
                      <a:endParaRPr lang="en-US" sz="1200">
                        <a:effectLst/>
                        <a:latin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F</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-0.9%</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-0.9%</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B</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SC RGB 444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-1.9%</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-1.9%</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-1.9%</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SC YUV 444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-1.5%</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RangeExt</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Enc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98%</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98%</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Dec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96%</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97%</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61925">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dirty="0"/>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52400">
                <a:tc>
                  <a:txBody>
                    <a:bodyPr/>
                    <a:lstStyle/>
                    <a:p>
                      <a:endParaRPr lang="en-US" sz="1200">
                        <a:effectLst/>
                        <a:latin typeface="Times New Roma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Low delay B HE Main-tier</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Low delay B HE High-tier</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61925">
                <a:tc>
                  <a:txBody>
                    <a:bodyPr/>
                    <a:lstStyle/>
                    <a:p>
                      <a:endParaRPr lang="en-US" sz="1200">
                        <a:effectLst/>
                        <a:latin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U</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F</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B</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SC RGB 444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SC YUV 444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a:t>
                      </a:r>
                      <a:endParaRPr lang="en-US" sz="1200">
                        <a:effectLst/>
                        <a:latin typeface="Times New Roman"/>
                        <a:ea typeface="SimSun"/>
                      </a:endParaRPr>
                    </a:p>
                  </a:txBody>
                  <a:tcPr marL="68580" marR="68580" marT="0" marB="0" anchor="b"/>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RangeExt</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Enc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99%</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101%</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Dec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97%</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97%</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dirty="0">
                        <a:effectLst/>
                        <a:latin typeface="Times New Roman"/>
                      </a:endParaRPr>
                    </a:p>
                  </a:txBody>
                  <a:tcPr marL="68580" marR="68580" marT="0" marB="0" anchor="b"/>
                </a:tc>
              </a:tr>
            </a:tbl>
          </a:graphicData>
        </a:graphic>
      </p:graphicFrame>
    </p:spTree>
    <p:extLst>
      <p:ext uri="{BB962C8B-B14F-4D97-AF65-F5344CB8AC3E}">
        <p14:creationId xmlns:p14="http://schemas.microsoft.com/office/powerpoint/2010/main" val="170103904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US" dirty="0"/>
          </a:p>
        </p:txBody>
      </p:sp>
      <p:sp>
        <p:nvSpPr>
          <p:cNvPr id="3" name="Content Placeholder 2"/>
          <p:cNvSpPr>
            <a:spLocks noGrp="1"/>
          </p:cNvSpPr>
          <p:nvPr>
            <p:ph idx="1"/>
          </p:nvPr>
        </p:nvSpPr>
        <p:spPr/>
        <p:txBody>
          <a:bodyPr/>
          <a:lstStyle/>
          <a:p>
            <a:endParaRPr lang="en-US" dirty="0" smtClean="0"/>
          </a:p>
          <a:p>
            <a:r>
              <a:rPr lang="en-US" dirty="0" smtClean="0"/>
              <a:t>Proposed Intra Motion Compensation using 2-D Motion Vectors</a:t>
            </a:r>
          </a:p>
          <a:p>
            <a:pPr lvl="1" hangingPunct="0"/>
            <a:endParaRPr lang="en-CA" dirty="0" smtClean="0"/>
          </a:p>
          <a:p>
            <a:pPr lvl="1" hangingPunct="0"/>
            <a:r>
              <a:rPr lang="en-CA" dirty="0" smtClean="0"/>
              <a:t>Improved performance vs. 1-D</a:t>
            </a:r>
          </a:p>
          <a:p>
            <a:pPr lvl="1" hangingPunct="0"/>
            <a:endParaRPr lang="en-CA" dirty="0" smtClean="0"/>
          </a:p>
          <a:p>
            <a:pPr lvl="1" hangingPunct="0"/>
            <a:r>
              <a:rPr lang="en-CA" dirty="0" smtClean="0"/>
              <a:t>Better alignment with HEVC MV coding</a:t>
            </a:r>
            <a:endParaRPr lang="en-CA" dirty="0"/>
          </a:p>
          <a:p>
            <a:pPr lvl="1" hangingPunct="0"/>
            <a:endParaRPr lang="en-CA" dirty="0" smtClean="0"/>
          </a:p>
          <a:p>
            <a:pPr lvl="1" hangingPunct="0"/>
            <a:r>
              <a:rPr lang="en-CA" dirty="0" smtClean="0"/>
              <a:t>More implementation friendly (no interpolation filter and reduced search area)</a:t>
            </a:r>
          </a:p>
          <a:p>
            <a:pPr lvl="1" hangingPunct="0"/>
            <a:endParaRPr lang="en-CA" dirty="0"/>
          </a:p>
          <a:p>
            <a:pPr lvl="1" hangingPunct="0"/>
            <a:endParaRPr lang="en-CA" dirty="0"/>
          </a:p>
          <a:p>
            <a:pPr lvl="1"/>
            <a:endParaRPr lang="en-US" dirty="0"/>
          </a:p>
        </p:txBody>
      </p:sp>
    </p:spTree>
    <p:extLst>
      <p:ext uri="{BB962C8B-B14F-4D97-AF65-F5344CB8AC3E}">
        <p14:creationId xmlns:p14="http://schemas.microsoft.com/office/powerpoint/2010/main" val="21440147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Issues and  Proposed</a:t>
            </a:r>
            <a:endParaRPr lang="en-US" dirty="0"/>
          </a:p>
        </p:txBody>
      </p:sp>
      <p:sp>
        <p:nvSpPr>
          <p:cNvPr id="3" name="Content Placeholder 2"/>
          <p:cNvSpPr>
            <a:spLocks noGrp="1"/>
          </p:cNvSpPr>
          <p:nvPr>
            <p:ph idx="1"/>
          </p:nvPr>
        </p:nvSpPr>
        <p:spPr/>
        <p:txBody>
          <a:bodyPr/>
          <a:lstStyle/>
          <a:p>
            <a:r>
              <a:rPr lang="en-US" b="1" dirty="0"/>
              <a:t>Issues</a:t>
            </a:r>
            <a:r>
              <a:rPr lang="en-US" dirty="0" smtClean="0"/>
              <a:t> in JCTVC-N0205</a:t>
            </a:r>
          </a:p>
          <a:p>
            <a:pPr marL="630237" lvl="1" indent="-342900" hangingPunct="0">
              <a:buFont typeface="+mj-lt"/>
              <a:buAutoNum type="arabicPeriod"/>
            </a:pPr>
            <a:r>
              <a:rPr lang="en-US" dirty="0"/>
              <a:t>MVs are restricted to be </a:t>
            </a:r>
            <a:r>
              <a:rPr lang="en-US" dirty="0" smtClean="0"/>
              <a:t>1-D</a:t>
            </a:r>
          </a:p>
          <a:p>
            <a:pPr lvl="2" hangingPunct="0"/>
            <a:r>
              <a:rPr lang="en-US" dirty="0"/>
              <a:t>This removes flexibility from the encoder without providing benefits in the pipelining</a:t>
            </a:r>
            <a:endParaRPr lang="en-CA" dirty="0"/>
          </a:p>
          <a:p>
            <a:pPr marL="630237" lvl="1" indent="-342900" hangingPunct="0">
              <a:buFont typeface="+mj-lt"/>
              <a:buAutoNum type="arabicPeriod"/>
            </a:pPr>
            <a:r>
              <a:rPr lang="en-US" dirty="0" smtClean="0"/>
              <a:t>A </a:t>
            </a:r>
            <a:r>
              <a:rPr lang="en-US" dirty="0"/>
              <a:t>new syntax element is introduced to signal whether the MV is horizontal or </a:t>
            </a:r>
            <a:r>
              <a:rPr lang="en-US" dirty="0" smtClean="0"/>
              <a:t>vertical</a:t>
            </a:r>
          </a:p>
          <a:p>
            <a:pPr lvl="2" hangingPunct="0"/>
            <a:r>
              <a:rPr lang="en-US" dirty="0" smtClean="0"/>
              <a:t>Departs </a:t>
            </a:r>
            <a:r>
              <a:rPr lang="en-US" dirty="0"/>
              <a:t>from the HEVC </a:t>
            </a:r>
            <a:r>
              <a:rPr lang="en-US" dirty="0" smtClean="0"/>
              <a:t>design</a:t>
            </a:r>
          </a:p>
          <a:p>
            <a:pPr marL="630237" lvl="1" indent="-342900" hangingPunct="0">
              <a:buFont typeface="+mj-lt"/>
              <a:buAutoNum type="arabicPeriod"/>
            </a:pPr>
            <a:r>
              <a:rPr lang="en-US" dirty="0" err="1" smtClean="0"/>
              <a:t>Binarization</a:t>
            </a:r>
            <a:r>
              <a:rPr lang="en-US" dirty="0" smtClean="0"/>
              <a:t> </a:t>
            </a:r>
            <a:r>
              <a:rPr lang="en-US" dirty="0"/>
              <a:t>is fixed length </a:t>
            </a:r>
            <a:r>
              <a:rPr lang="en-US" dirty="0" smtClean="0"/>
              <a:t>codes</a:t>
            </a:r>
          </a:p>
          <a:p>
            <a:pPr lvl="2" hangingPunct="0"/>
            <a:r>
              <a:rPr lang="en-US" dirty="0"/>
              <a:t>I</a:t>
            </a:r>
            <a:r>
              <a:rPr lang="en-US" dirty="0" smtClean="0"/>
              <a:t>nstead </a:t>
            </a:r>
            <a:r>
              <a:rPr lang="en-US" dirty="0"/>
              <a:t>of </a:t>
            </a:r>
            <a:r>
              <a:rPr lang="en-US" dirty="0" smtClean="0"/>
              <a:t>Exponential-</a:t>
            </a:r>
            <a:r>
              <a:rPr lang="en-US" dirty="0" err="1" smtClean="0"/>
              <a:t>Golomb</a:t>
            </a:r>
            <a:r>
              <a:rPr lang="en-US" dirty="0" smtClean="0"/>
              <a:t> codes in HEVC</a:t>
            </a:r>
            <a:endParaRPr lang="en-CA" dirty="0" smtClean="0"/>
          </a:p>
          <a:p>
            <a:endParaRPr lang="en-US" dirty="0" smtClean="0"/>
          </a:p>
          <a:p>
            <a:r>
              <a:rPr lang="en-US" dirty="0" smtClean="0"/>
              <a:t>Proposal:</a:t>
            </a:r>
            <a:endParaRPr lang="en-US" dirty="0"/>
          </a:p>
          <a:p>
            <a:pPr marL="630237" lvl="1" indent="-342900" hangingPunct="0">
              <a:buFont typeface="+mj-lt"/>
              <a:buAutoNum type="arabicPeriod"/>
            </a:pPr>
            <a:r>
              <a:rPr lang="en-US" dirty="0" smtClean="0"/>
              <a:t>Intra MC with 2-D MV</a:t>
            </a:r>
          </a:p>
          <a:p>
            <a:pPr marL="630237" lvl="1" indent="-342900" hangingPunct="0">
              <a:buFont typeface="+mj-lt"/>
              <a:buAutoNum type="arabicPeriod"/>
            </a:pPr>
            <a:r>
              <a:rPr lang="en-US" dirty="0" smtClean="0"/>
              <a:t>Better alignment </a:t>
            </a:r>
            <a:r>
              <a:rPr lang="en-US" dirty="0"/>
              <a:t>with </a:t>
            </a:r>
            <a:r>
              <a:rPr lang="en-US" dirty="0" smtClean="0"/>
              <a:t>HEVC MV coding</a:t>
            </a:r>
            <a:endParaRPr lang="en-US" dirty="0"/>
          </a:p>
          <a:p>
            <a:pPr marL="630237" lvl="1" indent="-342900" hangingPunct="0">
              <a:buFont typeface="+mj-lt"/>
              <a:buAutoNum type="arabicPeriod"/>
            </a:pPr>
            <a:r>
              <a:rPr lang="en-US" dirty="0" err="1" smtClean="0"/>
              <a:t>Binarization</a:t>
            </a:r>
            <a:r>
              <a:rPr lang="en-US" dirty="0" smtClean="0"/>
              <a:t> using </a:t>
            </a:r>
            <a:r>
              <a:rPr lang="en-US" dirty="0"/>
              <a:t>Exponential</a:t>
            </a:r>
            <a:r>
              <a:rPr lang="en-US" dirty="0" smtClean="0"/>
              <a:t>-</a:t>
            </a:r>
            <a:r>
              <a:rPr lang="en-US" dirty="0" err="1" smtClean="0"/>
              <a:t>Golomb</a:t>
            </a:r>
            <a:r>
              <a:rPr lang="en-US" dirty="0" smtClean="0"/>
              <a:t> codes</a:t>
            </a:r>
          </a:p>
          <a:p>
            <a:pPr marL="173038" lvl="1">
              <a:buClr>
                <a:schemeClr val="accent2"/>
              </a:buClr>
            </a:pPr>
            <a:endParaRPr lang="en-CA" dirty="0" smtClean="0"/>
          </a:p>
        </p:txBody>
      </p:sp>
    </p:spTree>
    <p:extLst>
      <p:ext uri="{BB962C8B-B14F-4D97-AF65-F5344CB8AC3E}">
        <p14:creationId xmlns:p14="http://schemas.microsoft.com/office/powerpoint/2010/main" val="38310246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2-D MV</a:t>
            </a:r>
            <a:endParaRPr lang="en-US" dirty="0"/>
          </a:p>
        </p:txBody>
      </p:sp>
      <p:sp>
        <p:nvSpPr>
          <p:cNvPr id="3" name="Content Placeholder 2"/>
          <p:cNvSpPr>
            <a:spLocks noGrp="1"/>
          </p:cNvSpPr>
          <p:nvPr>
            <p:ph idx="1"/>
          </p:nvPr>
        </p:nvSpPr>
        <p:spPr/>
        <p:txBody>
          <a:bodyPr/>
          <a:lstStyle/>
          <a:p>
            <a:endParaRPr lang="en-CA" dirty="0" smtClean="0"/>
          </a:p>
          <a:p>
            <a:r>
              <a:rPr lang="en-CA" dirty="0" smtClean="0"/>
              <a:t>Usage of 2-D MV for Intra </a:t>
            </a:r>
            <a:r>
              <a:rPr lang="en-CA" dirty="0"/>
              <a:t>MC </a:t>
            </a:r>
            <a:endParaRPr lang="en-CA" dirty="0" smtClean="0"/>
          </a:p>
          <a:p>
            <a:pPr lvl="1"/>
            <a:r>
              <a:rPr lang="en-CA" dirty="0" smtClean="0"/>
              <a:t>Both </a:t>
            </a:r>
            <a:r>
              <a:rPr lang="en-CA" dirty="0"/>
              <a:t>MV components can be non-zero at the same </a:t>
            </a:r>
            <a:r>
              <a:rPr lang="en-CA" dirty="0" smtClean="0"/>
              <a:t>time</a:t>
            </a:r>
          </a:p>
          <a:p>
            <a:pPr lvl="1"/>
            <a:endParaRPr lang="en-CA" dirty="0" smtClean="0"/>
          </a:p>
          <a:p>
            <a:pPr lvl="1"/>
            <a:r>
              <a:rPr lang="en-CA" dirty="0" smtClean="0"/>
              <a:t>No need for an additional syntax element</a:t>
            </a:r>
          </a:p>
          <a:p>
            <a:pPr lvl="1"/>
            <a:endParaRPr lang="en-CA" dirty="0" smtClean="0"/>
          </a:p>
          <a:p>
            <a:pPr lvl="1"/>
            <a:endParaRPr lang="en-CA" dirty="0" smtClean="0"/>
          </a:p>
          <a:p>
            <a:r>
              <a:rPr lang="en-CA" dirty="0" smtClean="0"/>
              <a:t>Two MV coding methods tested:</a:t>
            </a:r>
          </a:p>
          <a:p>
            <a:pPr marL="630237" lvl="1" indent="-342900">
              <a:buFont typeface="+mj-lt"/>
              <a:buAutoNum type="arabicPeriod"/>
            </a:pPr>
            <a:r>
              <a:rPr lang="en-US" dirty="0" smtClean="0"/>
              <a:t>MV </a:t>
            </a:r>
            <a:r>
              <a:rPr lang="en-US" dirty="0"/>
              <a:t>predictor </a:t>
            </a:r>
            <a:r>
              <a:rPr lang="en-US" dirty="0" smtClean="0"/>
              <a:t>+ Flag indicating non-zero MVD +  Exponential-</a:t>
            </a:r>
            <a:r>
              <a:rPr lang="en-US" dirty="0" err="1" smtClean="0"/>
              <a:t>Golomb</a:t>
            </a:r>
            <a:r>
              <a:rPr lang="en-US" dirty="0" smtClean="0"/>
              <a:t> </a:t>
            </a:r>
            <a:r>
              <a:rPr lang="en-US" dirty="0"/>
              <a:t>of 3</a:t>
            </a:r>
            <a:r>
              <a:rPr lang="en-US" baseline="30000" dirty="0"/>
              <a:t>rd</a:t>
            </a:r>
            <a:r>
              <a:rPr lang="en-US" dirty="0"/>
              <a:t> order </a:t>
            </a:r>
            <a:r>
              <a:rPr lang="en-US" dirty="0" smtClean="0"/>
              <a:t>+ Sign Flag</a:t>
            </a:r>
          </a:p>
          <a:p>
            <a:pPr marL="630237" lvl="1" indent="-342900">
              <a:buFont typeface="+mj-lt"/>
              <a:buAutoNum type="arabicPeriod"/>
            </a:pPr>
            <a:endParaRPr lang="en-US" dirty="0"/>
          </a:p>
          <a:p>
            <a:pPr marL="630237" lvl="1" indent="-342900">
              <a:buFont typeface="+mj-lt"/>
              <a:buAutoNum type="arabicPeriod"/>
            </a:pPr>
            <a:r>
              <a:rPr lang="en-US" dirty="0" smtClean="0"/>
              <a:t>No </a:t>
            </a:r>
            <a:r>
              <a:rPr lang="en-US" dirty="0"/>
              <a:t>predictor </a:t>
            </a:r>
            <a:r>
              <a:rPr lang="en-US" dirty="0" smtClean="0"/>
              <a:t>+ Exponential-</a:t>
            </a:r>
            <a:r>
              <a:rPr lang="en-US" dirty="0" err="1" smtClean="0"/>
              <a:t>Golomb</a:t>
            </a:r>
            <a:r>
              <a:rPr lang="en-US" dirty="0" smtClean="0"/>
              <a:t> </a:t>
            </a:r>
            <a:r>
              <a:rPr lang="en-US" dirty="0"/>
              <a:t>codes used for MVD coding in </a:t>
            </a:r>
            <a:r>
              <a:rPr lang="en-US" dirty="0" smtClean="0"/>
              <a:t>HEVC</a:t>
            </a:r>
            <a:endParaRPr lang="en-US" dirty="0"/>
          </a:p>
          <a:p>
            <a:pPr marL="287337" lvl="1" indent="0">
              <a:buNone/>
            </a:pPr>
            <a:endParaRPr lang="en-CA" dirty="0"/>
          </a:p>
          <a:p>
            <a:pPr marL="287337" lvl="1" indent="0">
              <a:buNone/>
            </a:pPr>
            <a:endParaRPr lang="en-CA" dirty="0" smtClean="0"/>
          </a:p>
          <a:p>
            <a:pPr lvl="1"/>
            <a:endParaRPr lang="en-CA" dirty="0" smtClean="0"/>
          </a:p>
          <a:p>
            <a:pPr lvl="1"/>
            <a:endParaRPr lang="en-US" dirty="0"/>
          </a:p>
        </p:txBody>
      </p:sp>
    </p:spTree>
    <p:extLst>
      <p:ext uri="{BB962C8B-B14F-4D97-AF65-F5344CB8AC3E}">
        <p14:creationId xmlns:p14="http://schemas.microsoft.com/office/powerpoint/2010/main" val="274019399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Pipeline Aspects</a:t>
            </a:r>
            <a:endParaRPr lang="en-US" dirty="0"/>
          </a:p>
        </p:txBody>
      </p:sp>
      <p:sp>
        <p:nvSpPr>
          <p:cNvPr id="3" name="Content Placeholder 2"/>
          <p:cNvSpPr>
            <a:spLocks noGrp="1"/>
          </p:cNvSpPr>
          <p:nvPr>
            <p:ph idx="1"/>
          </p:nvPr>
        </p:nvSpPr>
        <p:spPr/>
        <p:txBody>
          <a:bodyPr/>
          <a:lstStyle/>
          <a:p>
            <a:pPr lvl="1"/>
            <a:endParaRPr lang="en-CA" dirty="0" smtClean="0"/>
          </a:p>
          <a:p>
            <a:r>
              <a:rPr lang="en-CA" dirty="0" smtClean="0"/>
              <a:t>2-D MV tested on the top of the </a:t>
            </a:r>
            <a:r>
              <a:rPr lang="en-CA" dirty="0"/>
              <a:t>pipeline friendly </a:t>
            </a:r>
            <a:r>
              <a:rPr lang="en-CA" dirty="0" smtClean="0"/>
              <a:t>method in JCTVC-N0254 </a:t>
            </a:r>
          </a:p>
          <a:p>
            <a:pPr lvl="1"/>
            <a:endParaRPr lang="en-CA" dirty="0" smtClean="0"/>
          </a:p>
          <a:p>
            <a:pPr lvl="1"/>
            <a:r>
              <a:rPr lang="en-CA" dirty="0" smtClean="0"/>
              <a:t>No </a:t>
            </a:r>
            <a:r>
              <a:rPr lang="en-CA" dirty="0"/>
              <a:t>interpolation </a:t>
            </a:r>
            <a:r>
              <a:rPr lang="en-CA" dirty="0" smtClean="0"/>
              <a:t>filters</a:t>
            </a:r>
          </a:p>
          <a:p>
            <a:pPr lvl="1"/>
            <a:endParaRPr lang="en-CA" dirty="0" smtClean="0"/>
          </a:p>
          <a:p>
            <a:pPr lvl="1"/>
            <a:r>
              <a:rPr lang="en-CA" dirty="0" smtClean="0"/>
              <a:t>MV </a:t>
            </a:r>
            <a:r>
              <a:rPr lang="en-CA" dirty="0"/>
              <a:t>search area is restricted to current CTU and left CTU/left 4 </a:t>
            </a:r>
            <a:r>
              <a:rPr lang="en-CA" dirty="0" smtClean="0"/>
              <a:t>columns</a:t>
            </a:r>
          </a:p>
          <a:p>
            <a:pPr marL="173038" lvl="1">
              <a:buClr>
                <a:schemeClr val="accent2"/>
              </a:buClr>
            </a:pPr>
            <a:endParaRPr lang="en-US" sz="2000" dirty="0">
              <a:ea typeface="+mn-ea"/>
            </a:endParaRPr>
          </a:p>
          <a:p>
            <a:endParaRPr lang="en-CA" dirty="0" smtClean="0"/>
          </a:p>
          <a:p>
            <a:pPr marL="574675" lvl="2" indent="0">
              <a:buNone/>
            </a:pPr>
            <a:endParaRPr lang="en-CA" dirty="0" smtClean="0"/>
          </a:p>
          <a:p>
            <a:pPr lvl="2"/>
            <a:endParaRPr lang="en-US" dirty="0"/>
          </a:p>
        </p:txBody>
      </p:sp>
    </p:spTree>
    <p:extLst>
      <p:ext uri="{BB962C8B-B14F-4D97-AF65-F5344CB8AC3E}">
        <p14:creationId xmlns:p14="http://schemas.microsoft.com/office/powerpoint/2010/main" val="260183272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Encoder Aspects</a:t>
            </a:r>
            <a:endParaRPr lang="en-US" dirty="0"/>
          </a:p>
        </p:txBody>
      </p:sp>
      <p:sp>
        <p:nvSpPr>
          <p:cNvPr id="3" name="Content Placeholder 2"/>
          <p:cNvSpPr>
            <a:spLocks noGrp="1"/>
          </p:cNvSpPr>
          <p:nvPr>
            <p:ph idx="1"/>
          </p:nvPr>
        </p:nvSpPr>
        <p:spPr/>
        <p:txBody>
          <a:bodyPr/>
          <a:lstStyle/>
          <a:p>
            <a:endParaRPr lang="en-CA" dirty="0" smtClean="0"/>
          </a:p>
          <a:p>
            <a:r>
              <a:rPr lang="en-CA" dirty="0" smtClean="0"/>
              <a:t>To further test the method, in some experiments the following applies:</a:t>
            </a:r>
          </a:p>
          <a:p>
            <a:pPr lvl="1"/>
            <a:endParaRPr lang="en-CA" dirty="0" smtClean="0"/>
          </a:p>
          <a:p>
            <a:pPr lvl="1"/>
            <a:r>
              <a:rPr lang="en-CA" dirty="0" smtClean="0"/>
              <a:t>Fast </a:t>
            </a:r>
            <a:r>
              <a:rPr lang="en-CA" dirty="0"/>
              <a:t>encoder for the 2-D MV (instead of full search</a:t>
            </a:r>
            <a:r>
              <a:rPr lang="en-CA" dirty="0" smtClean="0"/>
              <a:t>)</a:t>
            </a:r>
          </a:p>
          <a:p>
            <a:pPr lvl="1"/>
            <a:endParaRPr lang="en-CA" dirty="0" smtClean="0"/>
          </a:p>
          <a:p>
            <a:pPr lvl="1"/>
            <a:r>
              <a:rPr lang="en-CA" dirty="0" smtClean="0"/>
              <a:t>Restricting </a:t>
            </a:r>
            <a:r>
              <a:rPr lang="en-CA" dirty="0"/>
              <a:t>the MV to be 1-D (but use 2-D signaling)</a:t>
            </a:r>
            <a:endParaRPr lang="en-US" dirty="0"/>
          </a:p>
          <a:p>
            <a:pPr lvl="1"/>
            <a:endParaRPr lang="en-CA" dirty="0" smtClean="0"/>
          </a:p>
          <a:p>
            <a:pPr marL="173038" lvl="1">
              <a:buClr>
                <a:schemeClr val="accent2"/>
              </a:buClr>
            </a:pPr>
            <a:endParaRPr lang="en-US" sz="2000" dirty="0">
              <a:ea typeface="+mn-ea"/>
            </a:endParaRPr>
          </a:p>
          <a:p>
            <a:endParaRPr lang="en-CA" dirty="0" smtClean="0"/>
          </a:p>
          <a:p>
            <a:pPr marL="574675" lvl="2" indent="0">
              <a:buNone/>
            </a:pPr>
            <a:endParaRPr lang="en-CA" dirty="0" smtClean="0"/>
          </a:p>
          <a:p>
            <a:pPr lvl="2"/>
            <a:endParaRPr lang="en-US" dirty="0"/>
          </a:p>
        </p:txBody>
      </p:sp>
    </p:spTree>
    <p:extLst>
      <p:ext uri="{BB962C8B-B14F-4D97-AF65-F5344CB8AC3E}">
        <p14:creationId xmlns:p14="http://schemas.microsoft.com/office/powerpoint/2010/main" val="70054382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Experimental Results</a:t>
            </a:r>
            <a:endParaRPr lang="en-US" dirty="0"/>
          </a:p>
        </p:txBody>
      </p:sp>
      <p:sp>
        <p:nvSpPr>
          <p:cNvPr id="3" name="Content Placeholder 2"/>
          <p:cNvSpPr>
            <a:spLocks noGrp="1"/>
          </p:cNvSpPr>
          <p:nvPr>
            <p:ph idx="1"/>
          </p:nvPr>
        </p:nvSpPr>
        <p:spPr/>
        <p:txBody>
          <a:bodyPr/>
          <a:lstStyle/>
          <a:p>
            <a:pPr hangingPunct="0"/>
            <a:endParaRPr lang="en-US" dirty="0" smtClean="0"/>
          </a:p>
          <a:p>
            <a:pPr hangingPunct="0"/>
            <a:r>
              <a:rPr lang="en-US" dirty="0" smtClean="0"/>
              <a:t>Provided results </a:t>
            </a:r>
            <a:r>
              <a:rPr lang="en-US" dirty="0"/>
              <a:t>to assess </a:t>
            </a:r>
            <a:r>
              <a:rPr lang="en-US" dirty="0" smtClean="0"/>
              <a:t>the proposed method:</a:t>
            </a:r>
          </a:p>
          <a:p>
            <a:pPr hangingPunct="0"/>
            <a:endParaRPr lang="en-US" dirty="0"/>
          </a:p>
          <a:p>
            <a:pPr marL="630237" lvl="1" indent="-342900" hangingPunct="0">
              <a:buFont typeface="+mj-lt"/>
              <a:buAutoNum type="arabicPeriod"/>
            </a:pPr>
            <a:r>
              <a:rPr lang="en-US" dirty="0"/>
              <a:t>Performance of 2-D MV </a:t>
            </a:r>
            <a:r>
              <a:rPr lang="en-US" dirty="0" smtClean="0"/>
              <a:t>vs. </a:t>
            </a:r>
            <a:r>
              <a:rPr lang="en-US" dirty="0"/>
              <a:t>1-D </a:t>
            </a:r>
            <a:r>
              <a:rPr lang="en-US" dirty="0" smtClean="0"/>
              <a:t>MV</a:t>
            </a:r>
          </a:p>
          <a:p>
            <a:pPr marL="630237" lvl="1" indent="-342900" hangingPunct="0">
              <a:buFont typeface="+mj-lt"/>
              <a:buAutoNum type="arabicPeriod"/>
            </a:pPr>
            <a:endParaRPr lang="en-US" dirty="0"/>
          </a:p>
          <a:p>
            <a:pPr marL="630237" lvl="1" indent="-342900" hangingPunct="0">
              <a:buFont typeface="+mj-lt"/>
              <a:buAutoNum type="arabicPeriod"/>
            </a:pPr>
            <a:r>
              <a:rPr lang="en-US" dirty="0"/>
              <a:t>Fast search </a:t>
            </a:r>
            <a:r>
              <a:rPr lang="en-US" dirty="0" smtClean="0"/>
              <a:t>vs. full search</a:t>
            </a:r>
          </a:p>
          <a:p>
            <a:pPr marL="630237" lvl="1" indent="-342900" hangingPunct="0">
              <a:buFont typeface="+mj-lt"/>
              <a:buAutoNum type="arabicPeriod"/>
            </a:pPr>
            <a:endParaRPr lang="en-US" dirty="0"/>
          </a:p>
          <a:p>
            <a:pPr marL="630237" lvl="1" indent="-342900" hangingPunct="0">
              <a:buFont typeface="+mj-lt"/>
              <a:buAutoNum type="arabicPeriod"/>
            </a:pPr>
            <a:r>
              <a:rPr lang="en-US" dirty="0" smtClean="0"/>
              <a:t>S</a:t>
            </a:r>
            <a:r>
              <a:rPr lang="en-US" dirty="0"/>
              <a:t>ignaling</a:t>
            </a:r>
            <a:r>
              <a:rPr lang="en-US" dirty="0" smtClean="0"/>
              <a:t>: 1-D </a:t>
            </a:r>
            <a:r>
              <a:rPr lang="en-US" dirty="0"/>
              <a:t>search using 2-D signaling vs. 1-D signaling</a:t>
            </a:r>
          </a:p>
          <a:p>
            <a:pPr marL="630237" lvl="1" indent="-342900" hangingPunct="0">
              <a:buFont typeface="+mj-lt"/>
              <a:buAutoNum type="arabicPeriod"/>
            </a:pPr>
            <a:endParaRPr lang="en-US" dirty="0"/>
          </a:p>
          <a:p>
            <a:pPr marL="630237" lvl="1" indent="-342900" hangingPunct="0">
              <a:buFont typeface="+mj-lt"/>
              <a:buAutoNum type="arabicPeriod"/>
            </a:pPr>
            <a:r>
              <a:rPr lang="en-US" dirty="0"/>
              <a:t>Signaling: MV </a:t>
            </a:r>
            <a:r>
              <a:rPr lang="en-US" dirty="0" smtClean="0"/>
              <a:t>coding </a:t>
            </a:r>
            <a:r>
              <a:rPr lang="en-US" dirty="0"/>
              <a:t>method 1 </a:t>
            </a:r>
            <a:r>
              <a:rPr lang="en-US" dirty="0" smtClean="0"/>
              <a:t>vs. </a:t>
            </a:r>
            <a:r>
              <a:rPr lang="en-US" dirty="0"/>
              <a:t>method 2 </a:t>
            </a:r>
          </a:p>
          <a:p>
            <a:endParaRPr lang="en-US" dirty="0"/>
          </a:p>
        </p:txBody>
      </p:sp>
    </p:spTree>
    <p:extLst>
      <p:ext uri="{BB962C8B-B14F-4D97-AF65-F5344CB8AC3E}">
        <p14:creationId xmlns:p14="http://schemas.microsoft.com/office/powerpoint/2010/main" val="346743805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2-D MV with 1 CTU </a:t>
            </a:r>
            <a:r>
              <a:rPr lang="en-US" dirty="0" err="1" smtClean="0"/>
              <a:t>vs</a:t>
            </a:r>
            <a:r>
              <a:rPr lang="en-US" dirty="0" smtClean="0"/>
              <a:t> Anchor (lossless)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010129287"/>
              </p:ext>
            </p:extLst>
          </p:nvPr>
        </p:nvGraphicFramePr>
        <p:xfrm>
          <a:off x="-2" y="2794000"/>
          <a:ext cx="9144001" cy="1828800"/>
        </p:xfrm>
        <a:graphic>
          <a:graphicData uri="http://schemas.openxmlformats.org/drawingml/2006/table">
            <a:tbl>
              <a:tblPr firstRow="1" firstCol="1" bandRow="1">
                <a:tableStyleId>{5C22544A-7EE6-4342-B048-85BDC9FD1C3A}</a:tableStyleId>
              </a:tblPr>
              <a:tblGrid>
                <a:gridCol w="1108009"/>
                <a:gridCol w="879744"/>
                <a:gridCol w="879744"/>
                <a:gridCol w="790104"/>
                <a:gridCol w="914400"/>
                <a:gridCol w="914400"/>
                <a:gridCol w="914400"/>
                <a:gridCol w="914400"/>
                <a:gridCol w="914400"/>
                <a:gridCol w="914400"/>
              </a:tblGrid>
              <a:tr h="15367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dirty="0">
                          <a:effectLst/>
                        </a:rPr>
                        <a:t> </a:t>
                      </a:r>
                      <a:endParaRPr lang="en-US" sz="1200" dirty="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All Intra Main</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Random Access Main</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Low delay B Main</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r h="15367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dirty="0">
                          <a:effectLst/>
                        </a:rPr>
                        <a:t> </a:t>
                      </a:r>
                      <a:endParaRPr lang="en-US" sz="1200" dirty="0">
                        <a:effectLst/>
                        <a:latin typeface="Times New Roman"/>
                        <a:ea typeface="SimSun"/>
                      </a:endParaRPr>
                    </a:p>
                  </a:txBody>
                  <a:tcPr marL="68580" marR="68580" marT="0" marB="0" anchor="b"/>
                </a:tc>
                <a:tc gridSpan="2">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compression ratio</a:t>
                      </a:r>
                      <a:endParaRPr lang="en-US" sz="1200" dirty="0">
                        <a:effectLst/>
                        <a:latin typeface="Times New Roman"/>
                        <a:ea typeface="SimSun"/>
                      </a:endParaRPr>
                    </a:p>
                  </a:txBody>
                  <a:tcPr marL="68580" marR="68580" marT="0" marB="0" anchor="b"/>
                </a:tc>
                <a:tc hMerge="1">
                  <a:txBody>
                    <a:bodyPr/>
                    <a:lstStyle/>
                    <a:p>
                      <a:endParaRPr lang="en-US"/>
                    </a:p>
                  </a:txBody>
                  <a:tcPr/>
                </a:tc>
                <a:tc rowSpan="2">
                  <a:txBody>
                    <a:bodyPr/>
                    <a:lstStyle/>
                    <a:p>
                      <a:endParaRPr lang="en-US" sz="1200">
                        <a:effectLst/>
                        <a:latin typeface="Times New Roman"/>
                      </a:endParaRPr>
                    </a:p>
                  </a:txBody>
                  <a:tcPr marL="68580" marR="68580" marT="0" marB="0" anchor="b"/>
                </a:tc>
                <a:tc gridSpan="2">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compression ratio</a:t>
                      </a:r>
                      <a:endParaRPr lang="en-US" sz="1200">
                        <a:effectLst/>
                        <a:latin typeface="Times New Roman"/>
                        <a:ea typeface="SimSun"/>
                      </a:endParaRPr>
                    </a:p>
                  </a:txBody>
                  <a:tcPr marL="68580" marR="68580" marT="0" marB="0" anchor="b"/>
                </a:tc>
                <a:tc hMerge="1">
                  <a:txBody>
                    <a:bodyPr/>
                    <a:lstStyle/>
                    <a:p>
                      <a:endParaRPr lang="en-US"/>
                    </a:p>
                  </a:txBody>
                  <a:tcPr/>
                </a:tc>
                <a:tc rowSpan="2">
                  <a:txBody>
                    <a:bodyPr/>
                    <a:lstStyle/>
                    <a:p>
                      <a:endParaRPr lang="en-US" sz="1200">
                        <a:effectLst/>
                        <a:latin typeface="Times New Roman"/>
                      </a:endParaRPr>
                    </a:p>
                  </a:txBody>
                  <a:tcPr marL="68580" marR="68580" marT="0" marB="0" anchor="b"/>
                </a:tc>
                <a:tc gridSpan="2">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compression ratio</a:t>
                      </a:r>
                      <a:endParaRPr lang="en-US" sz="1200">
                        <a:effectLst/>
                        <a:latin typeface="Times New Roman"/>
                        <a:ea typeface="SimSun"/>
                      </a:endParaRPr>
                    </a:p>
                  </a:txBody>
                  <a:tcPr marL="68580" marR="68580" marT="0" marB="0" anchor="b"/>
                </a:tc>
                <a:tc hMerge="1">
                  <a:txBody>
                    <a:bodyPr/>
                    <a:lstStyle/>
                    <a:p>
                      <a:endParaRPr lang="en-US"/>
                    </a:p>
                  </a:txBody>
                  <a:tcPr/>
                </a:tc>
                <a:tc rowSpan="2">
                  <a:txBody>
                    <a:bodyPr/>
                    <a:lstStyle/>
                    <a:p>
                      <a:endParaRPr lang="en-US" sz="1200">
                        <a:effectLst/>
                        <a:latin typeface="Times New Roman"/>
                      </a:endParaRPr>
                    </a:p>
                  </a:txBody>
                  <a:tcPr marL="68580" marR="68580" marT="0" marB="0" anchor="b"/>
                </a:tc>
              </a:tr>
              <a:tr h="15367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Reference</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Tested</a:t>
                      </a:r>
                      <a:endParaRPr lang="en-US" sz="1200" dirty="0">
                        <a:effectLst/>
                        <a:latin typeface="Times New Roman"/>
                        <a:ea typeface="SimSun"/>
                      </a:endParaRPr>
                    </a:p>
                  </a:txBody>
                  <a:tcPr marL="68580" marR="68580" marT="0" marB="0" anchor="b"/>
                </a:tc>
                <a:tc vMerge="1">
                  <a:txBody>
                    <a:bodyPr/>
                    <a:lstStyle/>
                    <a:p>
                      <a:endParaRPr lang="en-US"/>
                    </a:p>
                  </a:txBody>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Reference</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Tested</a:t>
                      </a:r>
                      <a:endParaRPr lang="en-US" sz="1200">
                        <a:effectLst/>
                        <a:latin typeface="Times New Roman"/>
                        <a:ea typeface="SimSun"/>
                      </a:endParaRPr>
                    </a:p>
                  </a:txBody>
                  <a:tcPr marL="68580" marR="68580" marT="0" marB="0" anchor="b"/>
                </a:tc>
                <a:tc vMerge="1">
                  <a:txBody>
                    <a:bodyPr/>
                    <a:lstStyle/>
                    <a:p>
                      <a:endParaRPr lang="en-US"/>
                    </a:p>
                  </a:txBody>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Reference</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Tested</a:t>
                      </a:r>
                      <a:endParaRPr lang="en-US" sz="1200">
                        <a:effectLst/>
                        <a:latin typeface="Times New Roman"/>
                        <a:ea typeface="SimSun"/>
                      </a:endParaRPr>
                    </a:p>
                  </a:txBody>
                  <a:tcPr marL="68580" marR="68580" marT="0" marB="0" anchor="b"/>
                </a:tc>
                <a:tc vMerge="1">
                  <a:txBody>
                    <a:bodyPr/>
                    <a:lstStyle/>
                    <a:p>
                      <a:endParaRPr lang="en-US"/>
                    </a:p>
                  </a:txBody>
                  <a:tcPr/>
                </a:tc>
              </a:tr>
              <a:tr h="15367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F</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5.2</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5.5</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-4.4%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31.7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34.4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49.8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53.4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-2.4%</a:t>
                      </a:r>
                      <a:endParaRPr lang="en-US" sz="1200">
                        <a:effectLst/>
                        <a:latin typeface="Times New Roman"/>
                        <a:ea typeface="SimSun"/>
                      </a:endParaRPr>
                    </a:p>
                  </a:txBody>
                  <a:tcPr marL="68580" marR="68580" marT="0" marB="0" anchor="b"/>
                </a:tc>
              </a:tr>
              <a:tr h="15367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B</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2.2</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0.0%</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r>
              <a:tr h="15367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SC RGB 444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15.1</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-26.3%</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100.4</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152.6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-21.0%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381.6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581.4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-18.1%</a:t>
                      </a:r>
                      <a:endParaRPr lang="en-US" sz="1200">
                        <a:effectLst/>
                        <a:latin typeface="Times New Roman"/>
                        <a:ea typeface="SimSun"/>
                      </a:endParaRPr>
                    </a:p>
                  </a:txBody>
                  <a:tcPr marL="68580" marR="68580" marT="0" marB="0" anchor="b"/>
                </a:tc>
              </a:tr>
              <a:tr h="15367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SC YUV 444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11.4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18.5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-23.1%</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128.9</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207.0</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-20.8%</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325.6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558.6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-19.7%</a:t>
                      </a:r>
                      <a:endParaRPr lang="en-US" sz="1200">
                        <a:effectLst/>
                        <a:latin typeface="Times New Roman"/>
                        <a:ea typeface="SimSun"/>
                      </a:endParaRPr>
                    </a:p>
                  </a:txBody>
                  <a:tcPr marL="68580" marR="68580" marT="0" marB="0" anchor="b"/>
                </a:tc>
              </a:tr>
              <a:tr h="15367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RangeExt</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0.0%</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0.0%</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2.5</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r>
              <a:tr h="15367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Enc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282%</a:t>
                      </a:r>
                      <a:endParaRPr lang="en-US" sz="1200" dirty="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154%</a:t>
                      </a:r>
                      <a:endParaRPr lang="en-US" sz="1200" dirty="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127%</a:t>
                      </a:r>
                      <a:endParaRPr lang="en-US" sz="1200" dirty="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r h="15367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dirty="0">
                          <a:effectLst/>
                        </a:rPr>
                        <a:t>Dec Time[%]</a:t>
                      </a:r>
                      <a:endParaRPr lang="en-US" sz="1200" dirty="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92%</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104%</a:t>
                      </a:r>
                      <a:endParaRPr lang="en-US" sz="1200" dirty="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103%</a:t>
                      </a:r>
                      <a:endParaRPr lang="en-US" sz="1200" dirty="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val="309767117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2-D MV with 1 CTU </a:t>
            </a:r>
            <a:r>
              <a:rPr lang="en-US" dirty="0" err="1" smtClean="0"/>
              <a:t>vs</a:t>
            </a:r>
            <a:r>
              <a:rPr lang="en-US" dirty="0" smtClean="0"/>
              <a:t> Anchor (</a:t>
            </a:r>
            <a:r>
              <a:rPr lang="en-US" dirty="0" err="1" smtClean="0"/>
              <a:t>lossy</a:t>
            </a:r>
            <a:r>
              <a:rPr lang="en-US" dirty="0" smtClean="0"/>
              <a:t>)</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141378882"/>
              </p:ext>
            </p:extLst>
          </p:nvPr>
        </p:nvGraphicFramePr>
        <p:xfrm>
          <a:off x="0" y="914400"/>
          <a:ext cx="9144000" cy="5303520"/>
        </p:xfrm>
        <a:graphic>
          <a:graphicData uri="http://schemas.openxmlformats.org/drawingml/2006/table">
            <a:tbl>
              <a:tblPr firstRow="1" firstCol="1" bandRow="1">
                <a:tableStyleId>{5C22544A-7EE6-4342-B048-85BDC9FD1C3A}</a:tableStyleId>
              </a:tblPr>
              <a:tblGrid>
                <a:gridCol w="1066800"/>
                <a:gridCol w="762000"/>
                <a:gridCol w="914400"/>
                <a:gridCol w="914400"/>
                <a:gridCol w="914400"/>
                <a:gridCol w="914400"/>
                <a:gridCol w="914400"/>
                <a:gridCol w="914400"/>
                <a:gridCol w="914400"/>
                <a:gridCol w="914400"/>
              </a:tblGrid>
              <a:tr h="152400">
                <a:tc>
                  <a:txBody>
                    <a:bodyPr/>
                    <a:lstStyle/>
                    <a:p>
                      <a:endParaRPr lang="en-US" sz="1200" dirty="0">
                        <a:effectLst/>
                        <a:latin typeface="Times New Roma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All Intra HE Main-tier</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All Intra HE High-tier</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All Intra HE Super-High-tier</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r h="161925">
                <a:tc>
                  <a:txBody>
                    <a:bodyPr/>
                    <a:lstStyle/>
                    <a:p>
                      <a:endParaRPr lang="en-US" sz="1200">
                        <a:effectLst/>
                        <a:latin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F</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-11.2%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-11.1%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-11.4%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-9.7%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-9.9%</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-8.3%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-8.5%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-8.6%</a:t>
                      </a:r>
                      <a:endParaRPr lang="en-US" sz="1200">
                        <a:effectLst/>
                        <a:latin typeface="Times New Roman"/>
                        <a:ea typeface="SimSu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B</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-0.2%</a:t>
                      </a:r>
                      <a:endParaRPr lang="en-US" sz="1200">
                        <a:effectLst/>
                        <a:latin typeface="Times New Roman"/>
                        <a:ea typeface="SimSu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SC RGB 444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-35.5%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-35.5%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-35.8%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-34.7%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-34.8%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-35.0%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-33.9%</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-33.9%</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-33.9%</a:t>
                      </a:r>
                      <a:endParaRPr lang="en-US" sz="1200">
                        <a:effectLst/>
                        <a:latin typeface="Times New Roman"/>
                        <a:ea typeface="SimSu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dirty="0">
                          <a:effectLst/>
                        </a:rPr>
                        <a:t>SC YUV 444</a:t>
                      </a:r>
                      <a:endParaRPr lang="en-US" sz="1200" dirty="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-29.8%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-29.8%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-30.1%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-29.3%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-29.4%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-29.6%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-28.7%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-28.7%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-28.7%</a:t>
                      </a:r>
                      <a:endParaRPr lang="en-US" sz="1200">
                        <a:effectLst/>
                        <a:latin typeface="Times New Roman"/>
                        <a:ea typeface="SimSun"/>
                      </a:endParaRPr>
                    </a:p>
                  </a:txBody>
                  <a:tcPr marL="68580" marR="68580" marT="0" marB="0" anchor="b"/>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RangeExt</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Enc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221%</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213%</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206%</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Dec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81%</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81%</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81%</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r>
              <a:tr h="161925">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r>
              <a:tr h="152400">
                <a:tc>
                  <a:txBody>
                    <a:bodyPr/>
                    <a:lstStyle/>
                    <a:p>
                      <a:endParaRPr lang="en-US" sz="1200">
                        <a:effectLst/>
                        <a:latin typeface="Times New Roma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Random Access HE Main-tier</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Random Access HE High-tier</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61925">
                <a:tc>
                  <a:txBody>
                    <a:bodyPr/>
                    <a:lstStyle/>
                    <a:p>
                      <a:endParaRPr lang="en-US" sz="1200">
                        <a:effectLst/>
                        <a:latin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F</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-8.5%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-9.0%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-9.1%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-7.4%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-7.9%</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-8.0%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B</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SC RGB 444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-29.3%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-29.1%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-29.3%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-28.3%</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-28.1%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-28.2%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SC YUV 444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-25.9%</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-26.1%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-26.4%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-25.4%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-25.6%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-25.7%</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RangeExt</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Enc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151%</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150%</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Dec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103%</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103%</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61925">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52400">
                <a:tc>
                  <a:txBody>
                    <a:bodyPr/>
                    <a:lstStyle/>
                    <a:p>
                      <a:endParaRPr lang="en-US" sz="1200">
                        <a:effectLst/>
                        <a:latin typeface="Times New Roma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Low delay B HE Main-tier</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Low delay B HE High-tier</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61925">
                <a:tc>
                  <a:txBody>
                    <a:bodyPr/>
                    <a:lstStyle/>
                    <a:p>
                      <a:endParaRPr lang="en-US" sz="1200">
                        <a:effectLst/>
                        <a:latin typeface="Times New Roma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Y</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U</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V</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F</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-5.2%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-5.6%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-5.2%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-4.6%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-4.7%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-4.6%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Class B</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SC RGB 444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-23.5%</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-22.6%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-22.7%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-23.2%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-22.2%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-22.2%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SC YUV 444</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-20.1%</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-19.7%</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-19.8%</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-20.6%</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-19.9%</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-20.0%</a:t>
                      </a:r>
                      <a:endParaRPr lang="en-US" sz="1200">
                        <a:effectLst/>
                        <a:latin typeface="Times New Roman"/>
                        <a:ea typeface="SimSun"/>
                      </a:endParaRPr>
                    </a:p>
                  </a:txBody>
                  <a:tcPr marL="68580" marR="68580" marT="0" marB="0" anchor="b"/>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RangeExt</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-0.2%</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0.0%</a:t>
                      </a:r>
                      <a:endParaRPr lang="en-US" sz="1200">
                        <a:effectLst/>
                        <a:latin typeface="Times New Roman"/>
                        <a:ea typeface="SimSun"/>
                      </a:endParaRPr>
                    </a:p>
                  </a:txBody>
                  <a:tcPr marL="68580" marR="68580" marT="0" marB="0" anchor="b"/>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-0.1%</a:t>
                      </a:r>
                      <a:endParaRPr lang="en-US" sz="1200">
                        <a:effectLst/>
                        <a:latin typeface="Times New Roman"/>
                        <a:ea typeface="SimSun"/>
                      </a:endParaRPr>
                    </a:p>
                  </a:txBody>
                  <a:tcPr marL="68580" marR="68580" marT="0" marB="0" anchor="b"/>
                </a:tc>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 </a:t>
                      </a:r>
                      <a:endParaRPr lang="en-US" sz="1200">
                        <a:effectLst/>
                        <a:latin typeface="Times New Roman"/>
                        <a:ea typeface="SimSu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Enc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142%</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141%</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r>
              <a:tr h="161925">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200">
                          <a:effectLst/>
                        </a:rPr>
                        <a:t>Dec Time[%]</a:t>
                      </a:r>
                      <a:endParaRPr lang="en-US" sz="1200">
                        <a:effectLst/>
                        <a:latin typeface="Times New Roman"/>
                        <a:ea typeface="SimSun"/>
                      </a:endParaRPr>
                    </a:p>
                  </a:txBody>
                  <a:tcPr marL="68580" marR="68580" marT="0" marB="0" anchor="b"/>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a:effectLst/>
                        </a:rPr>
                        <a:t>103%</a:t>
                      </a:r>
                      <a:endParaRPr lang="en-US" sz="1200" dirty="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a:effectLst/>
                        </a:rPr>
                        <a:t>103%</a:t>
                      </a:r>
                      <a:endParaRPr lang="en-US" sz="1200">
                        <a:effectLst/>
                        <a:latin typeface="Times New Roman"/>
                        <a:ea typeface="SimSun"/>
                      </a:endParaRPr>
                    </a:p>
                  </a:txBody>
                  <a:tcPr marL="68580" marR="68580" marT="0" marB="0" anchor="b"/>
                </a:tc>
                <a:tc hMerge="1">
                  <a:txBody>
                    <a:bodyPr/>
                    <a:lstStyle/>
                    <a:p>
                      <a:endParaRPr lang="en-US"/>
                    </a:p>
                  </a:txBody>
                  <a:tcPr/>
                </a:tc>
                <a:tc hMerge="1">
                  <a:txBody>
                    <a:bodyPr/>
                    <a:lstStyle/>
                    <a:p>
                      <a:endParaRPr lang="en-US"/>
                    </a:p>
                  </a:txBody>
                  <a:tcPr/>
                </a:tc>
                <a:tc>
                  <a:txBody>
                    <a:bodyPr/>
                    <a:lstStyle/>
                    <a:p>
                      <a:endParaRPr lang="en-US" sz="1200">
                        <a:effectLst/>
                        <a:latin typeface="Times New Roman"/>
                      </a:endParaRPr>
                    </a:p>
                  </a:txBody>
                  <a:tcPr marL="68580" marR="68580" marT="0" marB="0" anchor="b"/>
                </a:tc>
                <a:tc>
                  <a:txBody>
                    <a:bodyPr/>
                    <a:lstStyle/>
                    <a:p>
                      <a:endParaRPr lang="en-US" sz="1200">
                        <a:effectLst/>
                        <a:latin typeface="Times New Roman"/>
                      </a:endParaRPr>
                    </a:p>
                  </a:txBody>
                  <a:tcPr marL="68580" marR="68580" marT="0" marB="0" anchor="b"/>
                </a:tc>
                <a:tc>
                  <a:txBody>
                    <a:bodyPr/>
                    <a:lstStyle/>
                    <a:p>
                      <a:endParaRPr lang="en-US" sz="1200" dirty="0">
                        <a:effectLst/>
                        <a:latin typeface="Times New Roman"/>
                      </a:endParaRPr>
                    </a:p>
                  </a:txBody>
                  <a:tcPr marL="68580" marR="68580" marT="0" marB="0" anchor="b"/>
                </a:tc>
              </a:tr>
            </a:tbl>
          </a:graphicData>
        </a:graphic>
      </p:graphicFrame>
    </p:spTree>
    <p:extLst>
      <p:ext uri="{BB962C8B-B14F-4D97-AF65-F5344CB8AC3E}">
        <p14:creationId xmlns:p14="http://schemas.microsoft.com/office/powerpoint/2010/main" val="3889206952"/>
      </p:ext>
    </p:extLst>
  </p:cSld>
  <p:clrMapOvr>
    <a:masterClrMapping/>
  </p:clrMapOvr>
  <p:timing>
    <p:tnLst>
      <p:par>
        <p:cTn id="1" dur="indefinite" restart="never" nodeType="tmRoot"/>
      </p:par>
    </p:tnLst>
  </p:timing>
</p:sld>
</file>

<file path=ppt/theme/theme1.xml><?xml version="1.0" encoding="utf-8"?>
<a:theme xmlns:a="http://schemas.openxmlformats.org/drawingml/2006/main" name="JCTVC-D257">
  <a:themeElements>
    <a:clrScheme name="QCT 2009 Template">
      <a:dk1>
        <a:srgbClr val="000000"/>
      </a:dk1>
      <a:lt1>
        <a:srgbClr val="FFFFFF"/>
      </a:lt1>
      <a:dk2>
        <a:srgbClr val="636568"/>
      </a:dk2>
      <a:lt2>
        <a:srgbClr val="A8A9AC"/>
      </a:lt2>
      <a:accent1>
        <a:srgbClr val="5D6D93"/>
      </a:accent1>
      <a:accent2>
        <a:srgbClr val="911C1F"/>
      </a:accent2>
      <a:accent3>
        <a:srgbClr val="BFAC31"/>
      </a:accent3>
      <a:accent4>
        <a:srgbClr val="C45C04"/>
      </a:accent4>
      <a:accent5>
        <a:srgbClr val="5D8165"/>
      </a:accent5>
      <a:accent6>
        <a:srgbClr val="A8A9AC"/>
      </a:accent6>
      <a:hlink>
        <a:srgbClr val="636568"/>
      </a:hlink>
      <a:folHlink>
        <a:srgbClr val="4C5978"/>
      </a:folHlink>
    </a:clrScheme>
    <a:fontScheme name="QCT_PPT_Master2006_ConfProprietaryRev5.06">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QCT_PPT_Master2006_ConfProprietaryRev5.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QCT_PPT_Master2006_ConfProprietaryRev5.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QCT_PPT_Master2006_ConfProprietaryRev5.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QCT_PPT_Master2006_ConfProprietaryRev5.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QCT_PPT_Master2006_ConfProprietaryRev5.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QCT_PPT_Master2006_ConfProprietaryRev5.0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QCT_PPT_Master2006_ConfProprietaryRev5.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QCT_PPT_Master2006_ConfProprietaryRev5.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QCT_PPT_Master2006_ConfProprietaryRev5.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QCT_PPT_Master2006_ConfProprietaryRev5.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QCT_PPT_Master2006_ConfProprietaryRev5.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QCT_PPT_Master2006_ConfProprietaryRev5.06 13">
        <a:dk1>
          <a:srgbClr val="000000"/>
        </a:dk1>
        <a:lt1>
          <a:srgbClr val="FFFFFF"/>
        </a:lt1>
        <a:dk2>
          <a:srgbClr val="333333"/>
        </a:dk2>
        <a:lt2>
          <a:srgbClr val="4E677E"/>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
      <a:clrScheme name="QCT_PPT_Master2006_ConfProprietaryRev5.06 14">
        <a:dk1>
          <a:srgbClr val="000000"/>
        </a:dk1>
        <a:lt1>
          <a:srgbClr val="FFFFFF"/>
        </a:lt1>
        <a:dk2>
          <a:srgbClr val="333333"/>
        </a:dk2>
        <a:lt2>
          <a:srgbClr val="B2B2B2"/>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topics_8th_JCTVC_2011_12</Template>
  <TotalTime>7798</TotalTime>
  <Words>4310</Words>
  <Application>Microsoft Office PowerPoint</Application>
  <PresentationFormat>On-screen Show (4:3)</PresentationFormat>
  <Paragraphs>1907</Paragraphs>
  <Slides>21</Slides>
  <Notes>1</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JCTVC-D257</vt:lpstr>
      <vt:lpstr>Intra Motion Compensation with 2-D MVs  JCTVC-N0256</vt:lpstr>
      <vt:lpstr>Introduction</vt:lpstr>
      <vt:lpstr>Issues and  Proposed</vt:lpstr>
      <vt:lpstr>2-D MV</vt:lpstr>
      <vt:lpstr>Pipeline Aspects</vt:lpstr>
      <vt:lpstr>Encoder Aspects</vt:lpstr>
      <vt:lpstr>Experimental Results</vt:lpstr>
      <vt:lpstr>2-D MV with 1 CTU vs Anchor (lossless)</vt:lpstr>
      <vt:lpstr>2-D MV with 1 CTU vs Anchor (lossy)</vt:lpstr>
      <vt:lpstr>2-D MV with 1 CTU vs 1-D MV with 1 CTU (lossless)</vt:lpstr>
      <vt:lpstr>2-D MV with 1 CTU vs 1-D MV with 1 CTU (lossy)</vt:lpstr>
      <vt:lpstr>2-D MV with 1 CTU vs 1-D MV with 2 CTUs (lossless)</vt:lpstr>
      <vt:lpstr>2-D MV with 1 CTU vs 1-D MV with 2 CTUs (lossy)</vt:lpstr>
      <vt:lpstr>2D MV with 1 CTU: Fast search vs Full search (lossless)</vt:lpstr>
      <vt:lpstr>2-D MV with 1CTU Fast search (lossy)</vt:lpstr>
      <vt:lpstr>2-D MV with 1 CTU Full search (lossy)</vt:lpstr>
      <vt:lpstr>1-D search with 2-D signaling vs 1-D signaling (lossless)</vt:lpstr>
      <vt:lpstr>1-D search with 2-D signaling vs 1-D signaling (lossy)</vt:lpstr>
      <vt:lpstr>2-D search MV coding method 1 vs method 2 (lossless)</vt:lpstr>
      <vt:lpstr>2-D search MV coding method 1 vs method 2 (lossy)</vt:lpstr>
      <vt:lpstr>Conclusions</vt:lpstr>
    </vt:vector>
  </TitlesOfParts>
  <Company>Qualcomm Incorporated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Vadim Seregin</dc:creator>
  <cp:lastModifiedBy>Chao</cp:lastModifiedBy>
  <cp:revision>330</cp:revision>
  <dcterms:created xsi:type="dcterms:W3CDTF">2011-12-07T01:29:30Z</dcterms:created>
  <dcterms:modified xsi:type="dcterms:W3CDTF">2013-07-26T23:52:20Z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423574391</vt:i4>
  </property>
  <property fmtid="{D5CDD505-2E9C-101B-9397-08002B2CF9AE}" pid="3" name="_NewReviewCycle">
    <vt:lpwstr/>
  </property>
  <property fmtid="{D5CDD505-2E9C-101B-9397-08002B2CF9AE}" pid="4" name="_EmailSubject">
    <vt:lpwstr>Intra MC</vt:lpwstr>
  </property>
  <property fmtid="{D5CDD505-2E9C-101B-9397-08002B2CF9AE}" pid="5" name="_AuthorEmail">
    <vt:lpwstr>cpang@qti.qualcomm.com</vt:lpwstr>
  </property>
  <property fmtid="{D5CDD505-2E9C-101B-9397-08002B2CF9AE}" pid="6" name="_AuthorEmailDisplayName">
    <vt:lpwstr>Pang, Chao</vt:lpwstr>
  </property>
  <property fmtid="{D5CDD505-2E9C-101B-9397-08002B2CF9AE}" pid="7" name="_PreviousAdHocReviewCycleID">
    <vt:i4>861242673</vt:i4>
  </property>
</Properties>
</file>