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8"/>
  </p:notesMasterIdLst>
  <p:sldIdLst>
    <p:sldId id="256" r:id="rId2"/>
    <p:sldId id="278" r:id="rId3"/>
    <p:sldId id="281" r:id="rId4"/>
    <p:sldId id="282" r:id="rId5"/>
    <p:sldId id="284" r:id="rId6"/>
    <p:sldId id="297" r:id="rId7"/>
    <p:sldId id="285" r:id="rId8"/>
    <p:sldId id="286" r:id="rId9"/>
    <p:sldId id="287" r:id="rId10"/>
    <p:sldId id="288" r:id="rId11"/>
    <p:sldId id="289" r:id="rId12"/>
    <p:sldId id="290" r:id="rId13"/>
    <p:sldId id="291" r:id="rId14"/>
    <p:sldId id="293" r:id="rId15"/>
    <p:sldId id="295" r:id="rId16"/>
    <p:sldId id="29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81"/>
            <p14:sldId id="282"/>
            <p14:sldId id="284"/>
            <p14:sldId id="297"/>
            <p14:sldId id="285"/>
            <p14:sldId id="286"/>
            <p14:sldId id="287"/>
            <p14:sldId id="288"/>
            <p14:sldId id="289"/>
            <p14:sldId id="290"/>
            <p14:sldId id="291"/>
            <p14:sldId id="293"/>
            <p14:sldId id="295"/>
            <p14:sldId id="2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Pipeline Friendly Intra Motion Compensation</a:t>
            </a:r>
            <a:r>
              <a:rPr lang="en-CA" b="1" dirty="0" smtClean="0"/>
              <a:t/>
            </a:r>
            <a:br>
              <a:rPr lang="en-CA" b="1" dirty="0" smtClean="0"/>
            </a:br>
            <a:r>
              <a:rPr lang="en-CA" b="1" dirty="0" smtClean="0"/>
              <a:t/>
            </a:r>
            <a:br>
              <a:rPr lang="en-CA" b="1" dirty="0" smtClean="0"/>
            </a:br>
            <a:r>
              <a:rPr lang="en-CA" b="1" dirty="0" smtClean="0"/>
              <a:t>JCTVC-N0254</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a:t>
            </a:r>
            <a:r>
              <a:rPr lang="en-US" sz="1800" dirty="0"/>
              <a:t>, Marta </a:t>
            </a:r>
            <a:r>
              <a:rPr lang="en-US" sz="1800" dirty="0" smtClean="0"/>
              <a:t>Karczewicz, Rajan Joshi</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891021" cy="561975"/>
          </a:xfrm>
        </p:spPr>
        <p:txBody>
          <a:bodyPr/>
          <a:lstStyle/>
          <a:p>
            <a:r>
              <a:rPr lang="en-US" dirty="0"/>
              <a:t>Exponential-</a:t>
            </a:r>
            <a:r>
              <a:rPr lang="en-US" dirty="0" err="1"/>
              <a:t>Golomb</a:t>
            </a:r>
            <a:r>
              <a:rPr lang="en-US" dirty="0"/>
              <a:t> MV </a:t>
            </a:r>
            <a:r>
              <a:rPr lang="en-US" dirty="0" smtClean="0"/>
              <a:t>vs. </a:t>
            </a:r>
            <a:r>
              <a:rPr lang="en-US" dirty="0"/>
              <a:t>Fixed length </a:t>
            </a:r>
            <a:r>
              <a:rPr lang="en-US" dirty="0" smtClean="0"/>
              <a:t>MV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12237768"/>
              </p:ext>
            </p:extLst>
          </p:nvPr>
        </p:nvGraphicFramePr>
        <p:xfrm>
          <a:off x="3" y="2971800"/>
          <a:ext cx="9143996" cy="1835150"/>
        </p:xfrm>
        <a:graphic>
          <a:graphicData uri="http://schemas.openxmlformats.org/drawingml/2006/table">
            <a:tbl>
              <a:tblPr firstRow="1" firstCol="1" bandRow="1">
                <a:tableStyleId>{5C22544A-7EE6-4342-B048-85BDC9FD1C3A}</a:tableStyleId>
              </a:tblPr>
              <a:tblGrid>
                <a:gridCol w="1303934"/>
                <a:gridCol w="1099108"/>
                <a:gridCol w="804672"/>
                <a:gridCol w="709574"/>
                <a:gridCol w="1099108"/>
                <a:gridCol w="804672"/>
                <a:gridCol w="709574"/>
                <a:gridCol w="1099108"/>
                <a:gridCol w="804672"/>
                <a:gridCol w="709574"/>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Reference</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187.0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102%</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97%</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295628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a:t>
            </a:r>
            <a:r>
              <a:rPr lang="en-US" dirty="0" err="1"/>
              <a:t>Golomb</a:t>
            </a:r>
            <a:r>
              <a:rPr lang="en-US" dirty="0"/>
              <a:t> MV vs. Fixed length </a:t>
            </a:r>
            <a:r>
              <a:rPr lang="en-US" dirty="0" smtClean="0"/>
              <a:t>MV (</a:t>
            </a:r>
            <a:r>
              <a:rPr lang="en-US" dirty="0" err="1" smtClean="0"/>
              <a:t>lossy</a:t>
            </a:r>
            <a:r>
              <a:rPr lang="en-US" dirty="0" smtClean="0"/>
              <a: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28127596"/>
              </p:ext>
            </p:extLst>
          </p:nvPr>
        </p:nvGraphicFramePr>
        <p:xfrm>
          <a:off x="10886" y="990600"/>
          <a:ext cx="9133110" cy="5330190"/>
        </p:xfrm>
        <a:graphic>
          <a:graphicData uri="http://schemas.openxmlformats.org/drawingml/2006/table">
            <a:tbl>
              <a:tblPr firstRow="1" firstCol="1" bandRow="1">
                <a:tableStyleId>{5C22544A-7EE6-4342-B048-85BDC9FD1C3A}</a:tableStyleId>
              </a:tblPr>
              <a:tblGrid>
                <a:gridCol w="1095974"/>
                <a:gridCol w="893218"/>
                <a:gridCol w="893218"/>
                <a:gridCol w="893218"/>
                <a:gridCol w="893218"/>
                <a:gridCol w="893218"/>
                <a:gridCol w="893218"/>
                <a:gridCol w="893218"/>
                <a:gridCol w="893218"/>
                <a:gridCol w="891392"/>
              </a:tblGrid>
              <a:tr h="152400">
                <a:tc>
                  <a:txBody>
                    <a:bodyPr/>
                    <a:lstStyle/>
                    <a:p>
                      <a:endParaRPr lang="en-US" sz="10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HE Main-tier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09550">
                <a:tc>
                  <a:txBody>
                    <a:bodyPr/>
                    <a:lstStyle/>
                    <a:p>
                      <a:endParaRPr lang="en-US" sz="10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RGB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-1.9%</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Enc</a:t>
                      </a:r>
                      <a:r>
                        <a:rPr lang="en-US" sz="1200" dirty="0">
                          <a:effectLst/>
                        </a:rPr>
                        <a:t>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96%</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Main-tier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High-tier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-1.9%</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RGB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Enc</a:t>
                      </a:r>
                      <a:r>
                        <a:rPr lang="en-US" sz="1200" dirty="0">
                          <a:effectLst/>
                        </a:rPr>
                        <a:t>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1207098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Area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6084264"/>
              </p:ext>
            </p:extLst>
          </p:nvPr>
        </p:nvGraphicFramePr>
        <p:xfrm>
          <a:off x="-2" y="1038999"/>
          <a:ext cx="9143999" cy="1553071"/>
        </p:xfrm>
        <a:graphic>
          <a:graphicData uri="http://schemas.openxmlformats.org/drawingml/2006/table">
            <a:tbl>
              <a:tblPr firstRow="1" firstCol="1" bandRow="1">
                <a:tableStyleId>{5C22544A-7EE6-4342-B048-85BDC9FD1C3A}</a:tableStyleId>
              </a:tblPr>
              <a:tblGrid>
                <a:gridCol w="1085397"/>
                <a:gridCol w="879743"/>
                <a:gridCol w="778059"/>
                <a:gridCol w="914400"/>
                <a:gridCol w="914400"/>
                <a:gridCol w="914400"/>
                <a:gridCol w="914400"/>
                <a:gridCol w="914400"/>
                <a:gridCol w="914400"/>
                <a:gridCol w="914400"/>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Bit-rate saving </a:t>
                      </a:r>
                      <a:endParaRPr lang="en-US" sz="1200" dirty="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Tested</a:t>
                      </a:r>
                      <a:endParaRPr lang="en-US" sz="1200" dirty="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-3.0%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-24.0%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590.7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-16.8%</a:t>
                      </a:r>
                      <a:endParaRPr lang="en-US" sz="1200">
                        <a:effectLst/>
                        <a:latin typeface="Times New Roman"/>
                        <a:ea typeface="SimSun"/>
                      </a:endParaRPr>
                    </a:p>
                  </a:txBody>
                  <a:tcPr marL="68580" marR="68580" marT="0" marB="0" anchor="b"/>
                </a:tc>
              </a:tr>
              <a:tr h="268466">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128.9</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199.5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-19.1%</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r>
            </a:tbl>
          </a:graphicData>
        </a:graphic>
      </p:graphicFrame>
      <p:sp>
        <p:nvSpPr>
          <p:cNvPr id="7" name="Rectangle 1"/>
          <p:cNvSpPr>
            <a:spLocks noChangeArrowheads="1"/>
          </p:cNvSpPr>
          <p:nvPr/>
        </p:nvSpPr>
        <p:spPr bwMode="auto">
          <a:xfrm>
            <a:off x="87086" y="685800"/>
            <a:ext cx="188583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altLang="ko-KR" sz="1600" b="1" dirty="0" smtClean="0">
                <a:ea typeface="SimSun" pitchFamily="2" charset="-122"/>
                <a:cs typeface="Times New Roman" pitchFamily="18" charset="0"/>
              </a:rPr>
              <a:t>2 </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CTU vs</a:t>
            </a:r>
            <a:r>
              <a:rPr lang="en-US" altLang="ko-KR" sz="1600" b="1" dirty="0">
                <a:ea typeface="SimSun" pitchFamily="2" charset="-122"/>
                <a:cs typeface="Times New Roman" pitchFamily="18" charset="0"/>
              </a:rPr>
              <a:t>.</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 Anchor</a:t>
            </a:r>
            <a:endParaRPr kumimoji="0" lang="en-US" altLang="ko-KR" sz="160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endParaRPr kumimoji="0" lang="en-US" altLang="ko-KR"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76200" y="2846032"/>
            <a:ext cx="188583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altLang="ko-KR" sz="1600" b="1" dirty="0">
                <a:ea typeface="SimSun" pitchFamily="2" charset="-122"/>
                <a:cs typeface="Times New Roman" pitchFamily="18" charset="0"/>
              </a:rPr>
              <a:t>1</a:t>
            </a:r>
            <a:r>
              <a:rPr lang="en-US" altLang="ko-KR" sz="1600" b="1" dirty="0" smtClean="0">
                <a:ea typeface="SimSun" pitchFamily="2" charset="-122"/>
                <a:cs typeface="Times New Roman" pitchFamily="18" charset="0"/>
              </a:rPr>
              <a:t> </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CTU vs</a:t>
            </a:r>
            <a:r>
              <a:rPr lang="en-US" altLang="ko-KR" sz="1600" b="1" dirty="0">
                <a:ea typeface="SimSun" pitchFamily="2" charset="-122"/>
                <a:cs typeface="Times New Roman" pitchFamily="18" charset="0"/>
              </a:rPr>
              <a:t>.</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 Anchor</a:t>
            </a:r>
            <a:endParaRPr kumimoji="0" lang="en-US" altLang="ko-KR" sz="160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endParaRPr kumimoji="0" lang="en-US" altLang="ko-KR" sz="14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82299470"/>
              </p:ext>
            </p:extLst>
          </p:nvPr>
        </p:nvGraphicFramePr>
        <p:xfrm>
          <a:off x="-1" y="3123031"/>
          <a:ext cx="9144001" cy="1650365"/>
        </p:xfrm>
        <a:graphic>
          <a:graphicData uri="http://schemas.openxmlformats.org/drawingml/2006/table">
            <a:tbl>
              <a:tblPr firstRow="1" firstCol="1" bandRow="1">
                <a:tableStyleId>{5C22544A-7EE6-4342-B048-85BDC9FD1C3A}</a:tableStyleId>
              </a:tblPr>
              <a:tblGrid>
                <a:gridCol w="1109966"/>
                <a:gridCol w="809475"/>
                <a:gridCol w="823760"/>
                <a:gridCol w="914400"/>
                <a:gridCol w="914400"/>
                <a:gridCol w="914400"/>
                <a:gridCol w="914400"/>
                <a:gridCol w="914400"/>
                <a:gridCol w="914400"/>
                <a:gridCol w="914400"/>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Reference</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190.8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-17.4%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325.6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520.8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-16.8%</a:t>
                      </a:r>
                      <a:endParaRPr lang="en-US" sz="1200" dirty="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r>
            </a:tbl>
          </a:graphicData>
        </a:graphic>
      </p:graphicFrame>
      <p:graphicFrame>
        <p:nvGraphicFramePr>
          <p:cNvPr id="10" name="Content Placeholder 5"/>
          <p:cNvGraphicFramePr>
            <a:graphicFrameLocks noGrp="1"/>
          </p:cNvGraphicFramePr>
          <p:nvPr>
            <p:ph idx="1"/>
            <p:extLst>
              <p:ext uri="{D42A27DB-BD31-4B8C-83A1-F6EECF244321}">
                <p14:modId xmlns:p14="http://schemas.microsoft.com/office/powerpoint/2010/main" val="2886060949"/>
              </p:ext>
            </p:extLst>
          </p:nvPr>
        </p:nvGraphicFramePr>
        <p:xfrm>
          <a:off x="0" y="5095220"/>
          <a:ext cx="9144000" cy="1650365"/>
        </p:xfrm>
        <a:graphic>
          <a:graphicData uri="http://schemas.openxmlformats.org/drawingml/2006/table">
            <a:tbl>
              <a:tblPr firstRow="1" firstCol="1" bandRow="1">
                <a:tableStyleId>{5C22544A-7EE6-4342-B048-85BDC9FD1C3A}</a:tableStyleId>
              </a:tblPr>
              <a:tblGrid>
                <a:gridCol w="1109966"/>
                <a:gridCol w="718834"/>
                <a:gridCol w="914400"/>
                <a:gridCol w="914400"/>
                <a:gridCol w="914400"/>
                <a:gridCol w="914400"/>
                <a:gridCol w="914400"/>
                <a:gridCol w="914400"/>
                <a:gridCol w="914400"/>
                <a:gridCol w="914400"/>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127.7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-10.8%</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r>
            </a:tbl>
          </a:graphicData>
        </a:graphic>
      </p:graphicFrame>
      <p:sp>
        <p:nvSpPr>
          <p:cNvPr id="11" name="Rectangle 1"/>
          <p:cNvSpPr>
            <a:spLocks noChangeArrowheads="1"/>
          </p:cNvSpPr>
          <p:nvPr/>
        </p:nvSpPr>
        <p:spPr bwMode="auto">
          <a:xfrm>
            <a:off x="76200" y="4785211"/>
            <a:ext cx="3200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altLang="ko-KR" sz="1600" b="1" dirty="0" smtClean="0">
                <a:ea typeface="SimSun" pitchFamily="2" charset="-122"/>
                <a:cs typeface="Times New Roman" pitchFamily="18" charset="0"/>
              </a:rPr>
              <a:t>4 columns </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vs</a:t>
            </a:r>
            <a:r>
              <a:rPr lang="en-US" altLang="ko-KR" sz="1600" b="1" dirty="0">
                <a:ea typeface="SimSun" pitchFamily="2" charset="-122"/>
                <a:cs typeface="Times New Roman" pitchFamily="18" charset="0"/>
              </a:rPr>
              <a:t>.</a:t>
            </a:r>
            <a:r>
              <a:rPr kumimoji="0" lang="en-US" altLang="ko-KR" sz="1600" b="1" i="0" u="none" strike="noStrike" cap="none" normalizeH="0" baseline="0" dirty="0" smtClean="0">
                <a:ln>
                  <a:noFill/>
                </a:ln>
                <a:solidFill>
                  <a:schemeClr val="tx1"/>
                </a:solidFill>
                <a:effectLst/>
                <a:ea typeface="SimSun" pitchFamily="2" charset="-122"/>
                <a:cs typeface="Times New Roman" pitchFamily="18" charset="0"/>
              </a:rPr>
              <a:t> Anchor</a:t>
            </a:r>
            <a:endParaRPr kumimoji="0" lang="en-US" altLang="ko-KR" sz="1600" b="1"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endParaRPr kumimoji="0" lang="en-US" altLang="ko-KR" sz="14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437401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t>
            </a:r>
            <a:r>
              <a:rPr lang="en-US" dirty="0"/>
              <a:t>CTUs vs. </a:t>
            </a:r>
            <a:r>
              <a:rPr lang="en-US" dirty="0" smtClean="0"/>
              <a:t>Anchor (</a:t>
            </a:r>
            <a:r>
              <a:rPr lang="en-US" dirty="0" err="1"/>
              <a:t>lossy</a:t>
            </a:r>
            <a:r>
              <a:rPr lang="en-US" dirty="0"/>
              <a: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62888384"/>
              </p:ext>
            </p:extLst>
          </p:nvPr>
        </p:nvGraphicFramePr>
        <p:xfrm>
          <a:off x="0" y="838200"/>
          <a:ext cx="9143999" cy="5303520"/>
        </p:xfrm>
        <a:graphic>
          <a:graphicData uri="http://schemas.openxmlformats.org/drawingml/2006/table">
            <a:tbl>
              <a:tblPr firstRow="1" firstCol="1" bandRow="1">
                <a:tableStyleId>{5C22544A-7EE6-4342-B048-85BDC9FD1C3A}</a:tableStyleId>
              </a:tblPr>
              <a:tblGrid>
                <a:gridCol w="1066800"/>
                <a:gridCol w="924763"/>
                <a:gridCol w="894283"/>
                <a:gridCol w="894283"/>
                <a:gridCol w="894283"/>
                <a:gridCol w="894283"/>
                <a:gridCol w="894283"/>
                <a:gridCol w="894283"/>
                <a:gridCol w="894283"/>
                <a:gridCol w="892455"/>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-29.7%</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-26.8%</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-23.8%</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-18.7%</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3903574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t>
            </a:r>
            <a:r>
              <a:rPr lang="en-US" dirty="0"/>
              <a:t>CTUs vs. </a:t>
            </a:r>
            <a:r>
              <a:rPr lang="en-US" dirty="0" smtClean="0"/>
              <a:t>Anchor (</a:t>
            </a:r>
            <a:r>
              <a:rPr lang="en-US" dirty="0" err="1" smtClean="0"/>
              <a:t>lossy</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8088740"/>
              </p:ext>
            </p:extLst>
          </p:nvPr>
        </p:nvGraphicFramePr>
        <p:xfrm>
          <a:off x="1" y="838200"/>
          <a:ext cx="9143999" cy="5303520"/>
        </p:xfrm>
        <a:graphic>
          <a:graphicData uri="http://schemas.openxmlformats.org/drawingml/2006/table">
            <a:tbl>
              <a:tblPr firstRow="1" firstCol="1" bandRow="1">
                <a:tableStyleId>{5C22544A-7EE6-4342-B048-85BDC9FD1C3A}</a:tableStyleId>
              </a:tblPr>
              <a:tblGrid>
                <a:gridCol w="1097280"/>
                <a:gridCol w="894283"/>
                <a:gridCol w="894283"/>
                <a:gridCol w="894283"/>
                <a:gridCol w="894283"/>
                <a:gridCol w="894283"/>
                <a:gridCol w="894283"/>
                <a:gridCol w="894283"/>
                <a:gridCol w="894283"/>
                <a:gridCol w="892455"/>
              </a:tblGrid>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-27.4%</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-24.0%</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-21.6%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-21.4%</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-16.2%</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248477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columns vs</a:t>
            </a:r>
            <a:r>
              <a:rPr lang="en-US" dirty="0"/>
              <a:t>. </a:t>
            </a:r>
            <a:r>
              <a:rPr lang="en-US" dirty="0" smtClean="0"/>
              <a:t>Anchor (</a:t>
            </a:r>
            <a:r>
              <a:rPr lang="en-US" dirty="0" err="1" smtClean="0"/>
              <a:t>lossy</a:t>
            </a:r>
            <a:r>
              <a:rPr lang="en-US" dirty="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56161225"/>
              </p:ext>
            </p:extLst>
          </p:nvPr>
        </p:nvGraphicFramePr>
        <p:xfrm>
          <a:off x="0" y="838200"/>
          <a:ext cx="9143996" cy="5303520"/>
        </p:xfrm>
        <a:graphic>
          <a:graphicData uri="http://schemas.openxmlformats.org/drawingml/2006/table">
            <a:tbl>
              <a:tblPr firstRow="1" firstCol="1" bandRow="1">
                <a:tableStyleId>{5C22544A-7EE6-4342-B048-85BDC9FD1C3A}</a:tableStyleId>
              </a:tblPr>
              <a:tblGrid>
                <a:gridCol w="1124816"/>
                <a:gridCol w="891020"/>
                <a:gridCol w="891020"/>
                <a:gridCol w="891020"/>
                <a:gridCol w="891020"/>
                <a:gridCol w="891020"/>
                <a:gridCol w="891020"/>
                <a:gridCol w="891020"/>
                <a:gridCol w="891020"/>
                <a:gridCol w="891020"/>
              </a:tblGrid>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-18.8%</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-13.2%</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248477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Intra Motion Compensation is proposed with</a:t>
            </a:r>
          </a:p>
          <a:p>
            <a:pPr marL="0" indent="0">
              <a:buNone/>
            </a:pPr>
            <a:r>
              <a:rPr lang="en-US" dirty="0" smtClean="0"/>
              <a:t> </a:t>
            </a:r>
          </a:p>
          <a:p>
            <a:pPr marL="630237" lvl="1" indent="-342900" hangingPunct="0">
              <a:buFont typeface="+mj-lt"/>
              <a:buAutoNum type="arabicPeriod"/>
            </a:pPr>
            <a:r>
              <a:rPr lang="en-CA" dirty="0" smtClean="0"/>
              <a:t>Search area restriction to left CTU (or left 4 columns) + current CTU</a:t>
            </a:r>
          </a:p>
          <a:p>
            <a:pPr marL="630237" lvl="1" indent="-342900" hangingPunct="0">
              <a:buFont typeface="+mj-lt"/>
              <a:buAutoNum type="arabicPeriod"/>
            </a:pPr>
            <a:r>
              <a:rPr lang="en-CA" dirty="0" smtClean="0"/>
              <a:t>No interpolation filter</a:t>
            </a:r>
          </a:p>
          <a:p>
            <a:pPr marL="630237" lvl="1" indent="-342900" hangingPunct="0">
              <a:buFont typeface="+mj-lt"/>
              <a:buAutoNum type="arabicPeriod"/>
            </a:pPr>
            <a:r>
              <a:rPr lang="en-CA" dirty="0" smtClean="0"/>
              <a:t>Exponential-</a:t>
            </a:r>
            <a:r>
              <a:rPr lang="en-CA" dirty="0" err="1" smtClean="0"/>
              <a:t>Golomb</a:t>
            </a:r>
            <a:r>
              <a:rPr lang="en-CA" dirty="0" smtClean="0"/>
              <a:t> codes for MV coding</a:t>
            </a:r>
          </a:p>
          <a:p>
            <a:pPr marL="0" indent="0" hangingPunct="0">
              <a:buNone/>
            </a:pPr>
            <a:endParaRPr lang="en-CA" dirty="0" smtClean="0"/>
          </a:p>
          <a:p>
            <a:pPr marL="0" indent="0" hangingPunct="0">
              <a:buNone/>
            </a:pPr>
            <a:r>
              <a:rPr lang="en-CA" dirty="0"/>
              <a:t> </a:t>
            </a:r>
            <a:r>
              <a:rPr lang="en-CA" dirty="0" smtClean="0"/>
              <a:t>  in order to make it more friendly to practical implementations.</a:t>
            </a:r>
          </a:p>
          <a:p>
            <a:pPr lvl="1"/>
            <a:endParaRPr lang="en-US" dirty="0"/>
          </a:p>
        </p:txBody>
      </p:sp>
    </p:spTree>
    <p:extLst>
      <p:ext uri="{BB962C8B-B14F-4D97-AF65-F5344CB8AC3E}">
        <p14:creationId xmlns:p14="http://schemas.microsoft.com/office/powerpoint/2010/main" val="2144014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US" dirty="0" smtClean="0"/>
              <a:t>Intra </a:t>
            </a:r>
            <a:r>
              <a:rPr lang="en-US" dirty="0"/>
              <a:t>motion compensation (MC</a:t>
            </a:r>
            <a:r>
              <a:rPr lang="en-US" dirty="0" smtClean="0"/>
              <a:t>)</a:t>
            </a:r>
          </a:p>
          <a:p>
            <a:pPr lvl="1" hangingPunct="0"/>
            <a:r>
              <a:rPr lang="en-US" dirty="0" smtClean="0"/>
              <a:t>As in JCTVC-N0205 (RCE3) and N0206 </a:t>
            </a:r>
          </a:p>
          <a:p>
            <a:pPr hangingPunct="0"/>
            <a:endParaRPr lang="en-CA" dirty="0" smtClean="0"/>
          </a:p>
          <a:p>
            <a:pPr lvl="1" hangingPunct="0"/>
            <a:endParaRPr lang="en-CA"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6" name="Group 15"/>
          <p:cNvGrpSpPr/>
          <p:nvPr/>
        </p:nvGrpSpPr>
        <p:grpSpPr>
          <a:xfrm>
            <a:off x="1853076" y="2757100"/>
            <a:ext cx="5029200" cy="1676400"/>
            <a:chOff x="2133600" y="3886200"/>
            <a:chExt cx="5029200" cy="1676400"/>
          </a:xfrm>
        </p:grpSpPr>
        <p:grpSp>
          <p:nvGrpSpPr>
            <p:cNvPr id="7" name="Group 6"/>
            <p:cNvGrpSpPr/>
            <p:nvPr/>
          </p:nvGrpSpPr>
          <p:grpSpPr>
            <a:xfrm>
              <a:off x="2133600" y="3886200"/>
              <a:ext cx="5029200" cy="1676400"/>
              <a:chOff x="2133600" y="3886200"/>
              <a:chExt cx="5029200" cy="1676400"/>
            </a:xfrm>
          </p:grpSpPr>
          <p:sp>
            <p:nvSpPr>
              <p:cNvPr id="6" name="Rectangle 5"/>
              <p:cNvSpPr/>
              <p:nvPr/>
            </p:nvSpPr>
            <p:spPr bwMode="auto">
              <a:xfrm>
                <a:off x="54864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9" name="Rectangle 8"/>
              <p:cNvSpPr/>
              <p:nvPr/>
            </p:nvSpPr>
            <p:spPr bwMode="auto">
              <a:xfrm>
                <a:off x="38100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0" name="Rectangle 9"/>
              <p:cNvSpPr/>
              <p:nvPr/>
            </p:nvSpPr>
            <p:spPr bwMode="auto">
              <a:xfrm>
                <a:off x="21336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pSp>
        <p:sp>
          <p:nvSpPr>
            <p:cNvPr id="8" name="Rectangle 7"/>
            <p:cNvSpPr/>
            <p:nvPr/>
          </p:nvSpPr>
          <p:spPr bwMode="auto">
            <a:xfrm>
              <a:off x="5486400" y="4724400"/>
              <a:ext cx="8382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3" name="Rectangle 12"/>
            <p:cNvSpPr/>
            <p:nvPr/>
          </p:nvSpPr>
          <p:spPr bwMode="auto">
            <a:xfrm>
              <a:off x="3276600" y="4724400"/>
              <a:ext cx="838200" cy="838200"/>
            </a:xfrm>
            <a:prstGeom prst="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12" name="Straight Arrow Connector 11"/>
            <p:cNvCxnSpPr/>
            <p:nvPr/>
          </p:nvCxnSpPr>
          <p:spPr bwMode="auto">
            <a:xfrm flipH="1">
              <a:off x="4114800" y="5143500"/>
              <a:ext cx="1371600"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14" name="TextBox 13"/>
            <p:cNvSpPr txBox="1"/>
            <p:nvPr/>
          </p:nvSpPr>
          <p:spPr>
            <a:xfrm>
              <a:off x="5410200" y="4980801"/>
              <a:ext cx="1066800" cy="276999"/>
            </a:xfrm>
            <a:prstGeom prst="rect">
              <a:avLst/>
            </a:prstGeom>
            <a:noFill/>
          </p:spPr>
          <p:txBody>
            <a:bodyPr wrap="square" rtlCol="0">
              <a:spAutoFit/>
            </a:bodyPr>
            <a:lstStyle/>
            <a:p>
              <a:r>
                <a:rPr lang="en-US" sz="1200" dirty="0" smtClean="0"/>
                <a:t>Current CU</a:t>
              </a:r>
              <a:endParaRPr lang="en-US" sz="1200" dirty="0"/>
            </a:p>
          </p:txBody>
        </p:sp>
        <p:sp>
          <p:nvSpPr>
            <p:cNvPr id="17" name="TextBox 16"/>
            <p:cNvSpPr txBox="1"/>
            <p:nvPr/>
          </p:nvSpPr>
          <p:spPr>
            <a:xfrm>
              <a:off x="3276600" y="4953000"/>
              <a:ext cx="1066800" cy="276999"/>
            </a:xfrm>
            <a:prstGeom prst="rect">
              <a:avLst/>
            </a:prstGeom>
            <a:noFill/>
          </p:spPr>
          <p:txBody>
            <a:bodyPr wrap="square" rtlCol="0">
              <a:spAutoFit/>
            </a:bodyPr>
            <a:lstStyle/>
            <a:p>
              <a:r>
                <a:rPr lang="en-US" sz="1200" dirty="0" smtClean="0"/>
                <a:t>Prediction</a:t>
              </a:r>
              <a:endParaRPr lang="en-US" sz="1200" dirty="0"/>
            </a:p>
          </p:txBody>
        </p:sp>
        <p:sp>
          <p:nvSpPr>
            <p:cNvPr id="15" name="TextBox 14"/>
            <p:cNvSpPr txBox="1"/>
            <p:nvPr/>
          </p:nvSpPr>
          <p:spPr>
            <a:xfrm>
              <a:off x="5638800" y="4114800"/>
              <a:ext cx="1219200" cy="307777"/>
            </a:xfrm>
            <a:prstGeom prst="rect">
              <a:avLst/>
            </a:prstGeom>
            <a:noFill/>
          </p:spPr>
          <p:txBody>
            <a:bodyPr wrap="square" rtlCol="0">
              <a:spAutoFit/>
            </a:bodyPr>
            <a:lstStyle/>
            <a:p>
              <a:r>
                <a:rPr lang="en-US" sz="1400" dirty="0" smtClean="0"/>
                <a:t>Current CTU</a:t>
              </a:r>
              <a:endParaRPr lang="en-US" sz="1400" dirty="0"/>
            </a:p>
          </p:txBody>
        </p:sp>
        <p:sp>
          <p:nvSpPr>
            <p:cNvPr id="19" name="TextBox 18"/>
            <p:cNvSpPr txBox="1"/>
            <p:nvPr/>
          </p:nvSpPr>
          <p:spPr>
            <a:xfrm>
              <a:off x="4188303" y="4119520"/>
              <a:ext cx="1219200" cy="307777"/>
            </a:xfrm>
            <a:prstGeom prst="rect">
              <a:avLst/>
            </a:prstGeom>
            <a:noFill/>
          </p:spPr>
          <p:txBody>
            <a:bodyPr wrap="square" rtlCol="0">
              <a:spAutoFit/>
            </a:bodyPr>
            <a:lstStyle/>
            <a:p>
              <a:r>
                <a:rPr lang="en-US" sz="1400" dirty="0" smtClean="0"/>
                <a:t>Left CTU</a:t>
              </a:r>
              <a:endParaRPr lang="en-US" sz="1400" dirty="0"/>
            </a:p>
          </p:txBody>
        </p:sp>
        <p:sp>
          <p:nvSpPr>
            <p:cNvPr id="20" name="TextBox 19"/>
            <p:cNvSpPr txBox="1"/>
            <p:nvPr/>
          </p:nvSpPr>
          <p:spPr>
            <a:xfrm>
              <a:off x="2362200" y="4167677"/>
              <a:ext cx="1333500" cy="307777"/>
            </a:xfrm>
            <a:prstGeom prst="rect">
              <a:avLst/>
            </a:prstGeom>
            <a:noFill/>
          </p:spPr>
          <p:txBody>
            <a:bodyPr wrap="square" rtlCol="0">
              <a:spAutoFit/>
            </a:bodyPr>
            <a:lstStyle/>
            <a:p>
              <a:r>
                <a:rPr lang="en-US" sz="1400" dirty="0" smtClean="0"/>
                <a:t>Left Left CTU</a:t>
              </a:r>
              <a:endParaRPr lang="en-US" sz="1400" dirty="0"/>
            </a:p>
          </p:txBody>
        </p:sp>
      </p:gr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Proposed Solutions</a:t>
            </a:r>
            <a:endParaRPr lang="en-US" dirty="0"/>
          </a:p>
        </p:txBody>
      </p:sp>
      <p:sp>
        <p:nvSpPr>
          <p:cNvPr id="3" name="Content Placeholder 2"/>
          <p:cNvSpPr>
            <a:spLocks noGrp="1"/>
          </p:cNvSpPr>
          <p:nvPr>
            <p:ph idx="1"/>
          </p:nvPr>
        </p:nvSpPr>
        <p:spPr/>
        <p:txBody>
          <a:bodyPr/>
          <a:lstStyle/>
          <a:p>
            <a:endParaRPr lang="en-US" dirty="0" smtClean="0"/>
          </a:p>
          <a:p>
            <a:r>
              <a:rPr lang="en-US" b="1" dirty="0" smtClean="0"/>
              <a:t>Issues</a:t>
            </a:r>
            <a:r>
              <a:rPr lang="en-US" dirty="0" smtClean="0"/>
              <a:t> in JCTVC-N0205</a:t>
            </a:r>
          </a:p>
          <a:p>
            <a:pPr marL="630237" lvl="1" indent="-342900" hangingPunct="0">
              <a:buFont typeface="+mj-lt"/>
              <a:buAutoNum type="arabicPeriod"/>
            </a:pPr>
            <a:r>
              <a:rPr lang="en-CA" dirty="0"/>
              <a:t>Need to buffer 2 left </a:t>
            </a:r>
            <a:r>
              <a:rPr lang="en-CA" dirty="0" smtClean="0"/>
              <a:t>CTUs</a:t>
            </a:r>
          </a:p>
          <a:p>
            <a:pPr lvl="2" hangingPunct="0"/>
            <a:r>
              <a:rPr lang="en-CA" dirty="0" smtClean="0"/>
              <a:t>Additional large buffer for the pre-filtered reconstructed samples</a:t>
            </a:r>
          </a:p>
          <a:p>
            <a:pPr marL="630237" lvl="1" indent="-342900" hangingPunct="0">
              <a:buFont typeface="+mj-lt"/>
              <a:buAutoNum type="arabicPeriod"/>
            </a:pPr>
            <a:r>
              <a:rPr lang="en-CA" dirty="0" smtClean="0"/>
              <a:t>Complexity </a:t>
            </a:r>
            <a:r>
              <a:rPr lang="en-CA" dirty="0"/>
              <a:t>and memory bandwidth increase due to interpolation </a:t>
            </a:r>
            <a:r>
              <a:rPr lang="en-CA" dirty="0" smtClean="0"/>
              <a:t>filter</a:t>
            </a:r>
          </a:p>
          <a:p>
            <a:pPr lvl="2" hangingPunct="0"/>
            <a:r>
              <a:rPr lang="en-CA" dirty="0" smtClean="0"/>
              <a:t>Padding is performed when the neighboring pixels are not available</a:t>
            </a:r>
          </a:p>
          <a:p>
            <a:pPr lvl="2" hangingPunct="0"/>
            <a:r>
              <a:rPr lang="en-CA" dirty="0" smtClean="0"/>
              <a:t>Pixels from other CTUs might be used for the interpolation</a:t>
            </a:r>
          </a:p>
          <a:p>
            <a:pPr marL="630237" lvl="1" indent="-342900" hangingPunct="0">
              <a:buFont typeface="+mj-lt"/>
              <a:buAutoNum type="arabicPeriod"/>
            </a:pPr>
            <a:r>
              <a:rPr lang="en-CA" dirty="0" smtClean="0"/>
              <a:t>Fixed-length codes (0..63) of MV lead to limited search points</a:t>
            </a:r>
          </a:p>
          <a:p>
            <a:pPr lvl="2" hangingPunct="0"/>
            <a:r>
              <a:rPr lang="en-US" dirty="0"/>
              <a:t>Not flexible to allow for the signaling of all the positions in the search area</a:t>
            </a:r>
          </a:p>
          <a:p>
            <a:pPr marL="968375" lvl="2" indent="-342900" hangingPunct="0"/>
            <a:endParaRPr lang="en-US" sz="2800" dirty="0" smtClean="0"/>
          </a:p>
          <a:p>
            <a:pPr marL="173038" lvl="1">
              <a:buClr>
                <a:schemeClr val="accent2"/>
              </a:buClr>
            </a:pPr>
            <a:r>
              <a:rPr lang="en-US" sz="2000" dirty="0" smtClean="0"/>
              <a:t>A </a:t>
            </a:r>
            <a:r>
              <a:rPr lang="en-US" sz="2000" b="1" dirty="0" smtClean="0"/>
              <a:t>solution</a:t>
            </a:r>
            <a:r>
              <a:rPr lang="en-US" sz="2000" dirty="0" smtClean="0"/>
              <a:t> for each issue is proposed:</a:t>
            </a:r>
            <a:endParaRPr lang="en-US" dirty="0" smtClean="0"/>
          </a:p>
          <a:p>
            <a:pPr marL="630237" lvl="1" indent="-342900" hangingPunct="0">
              <a:buFont typeface="+mj-lt"/>
              <a:buAutoNum type="arabicPeriod"/>
            </a:pPr>
            <a:r>
              <a:rPr lang="en-CA" dirty="0" smtClean="0"/>
              <a:t>Search area restriction</a:t>
            </a:r>
            <a:endParaRPr lang="en-CA" dirty="0"/>
          </a:p>
          <a:p>
            <a:pPr marL="630237" lvl="1" indent="-342900" hangingPunct="0">
              <a:buFont typeface="+mj-lt"/>
              <a:buAutoNum type="arabicPeriod"/>
            </a:pPr>
            <a:r>
              <a:rPr lang="en-CA" dirty="0" smtClean="0"/>
              <a:t>Removal of interpolation filter</a:t>
            </a:r>
          </a:p>
          <a:p>
            <a:pPr marL="630237" lvl="1" indent="-342900" hangingPunct="0">
              <a:buFont typeface="+mj-lt"/>
              <a:buAutoNum type="arabicPeriod"/>
            </a:pPr>
            <a:r>
              <a:rPr lang="en-CA" dirty="0" smtClean="0"/>
              <a:t>Exponential-</a:t>
            </a:r>
            <a:r>
              <a:rPr lang="en-CA" dirty="0" err="1" smtClean="0"/>
              <a:t>Golomb</a:t>
            </a:r>
            <a:r>
              <a:rPr lang="en-CA" dirty="0"/>
              <a:t> </a:t>
            </a:r>
            <a:r>
              <a:rPr lang="en-CA" dirty="0" smtClean="0"/>
              <a:t>codes for MV coding</a:t>
            </a:r>
          </a:p>
        </p:txBody>
      </p:sp>
    </p:spTree>
    <p:extLst>
      <p:ext uri="{BB962C8B-B14F-4D97-AF65-F5344CB8AC3E}">
        <p14:creationId xmlns:p14="http://schemas.microsoft.com/office/powerpoint/2010/main" val="3831024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1800" b="1" dirty="0" smtClean="0"/>
              <a:t>Restriction 1</a:t>
            </a:r>
            <a:r>
              <a:rPr lang="en-US" sz="1800" dirty="0" smtClean="0"/>
              <a:t>: </a:t>
            </a:r>
            <a:r>
              <a:rPr lang="en-CA" sz="1800" dirty="0" smtClean="0"/>
              <a:t>current </a:t>
            </a:r>
            <a:r>
              <a:rPr lang="en-CA" sz="1800" dirty="0"/>
              <a:t>CTU </a:t>
            </a:r>
            <a:r>
              <a:rPr lang="en-CA" sz="1800" dirty="0" smtClean="0"/>
              <a:t>+ left CTU</a:t>
            </a:r>
          </a:p>
          <a:p>
            <a:endParaRPr lang="en-CA" sz="1800" dirty="0"/>
          </a:p>
          <a:p>
            <a:endParaRPr lang="en-CA" sz="1800" dirty="0" smtClean="0"/>
          </a:p>
          <a:p>
            <a:endParaRPr lang="en-CA" sz="1800" dirty="0"/>
          </a:p>
          <a:p>
            <a:endParaRPr lang="en-CA" sz="1800" dirty="0" smtClean="0"/>
          </a:p>
          <a:p>
            <a:endParaRPr lang="en-CA" sz="1800" dirty="0"/>
          </a:p>
          <a:p>
            <a:endParaRPr lang="en-CA" sz="1800" dirty="0" smtClean="0"/>
          </a:p>
          <a:p>
            <a:r>
              <a:rPr lang="en-CA" sz="1800" b="1" dirty="0" smtClean="0"/>
              <a:t>Restriction 2</a:t>
            </a:r>
            <a:r>
              <a:rPr lang="en-CA" sz="1800" dirty="0" smtClean="0"/>
              <a:t>: current CTU + left 4 Columns</a:t>
            </a:r>
          </a:p>
          <a:p>
            <a:pPr lvl="1"/>
            <a:r>
              <a:rPr lang="en-CA" sz="1600" dirty="0" smtClean="0"/>
              <a:t>Left 4 columns of current CTU are already buffered for the filtering process</a:t>
            </a:r>
            <a:endParaRPr lang="en-US" sz="1600" dirty="0"/>
          </a:p>
        </p:txBody>
      </p:sp>
      <p:grpSp>
        <p:nvGrpSpPr>
          <p:cNvPr id="5" name="Group 4"/>
          <p:cNvGrpSpPr/>
          <p:nvPr/>
        </p:nvGrpSpPr>
        <p:grpSpPr>
          <a:xfrm>
            <a:off x="2043609" y="1524000"/>
            <a:ext cx="4358630" cy="1447800"/>
            <a:chOff x="1790700" y="1676400"/>
            <a:chExt cx="5086856" cy="1676400"/>
          </a:xfrm>
        </p:grpSpPr>
        <p:sp>
          <p:nvSpPr>
            <p:cNvPr id="14" name="Rectangle 13"/>
            <p:cNvSpPr/>
            <p:nvPr/>
          </p:nvSpPr>
          <p:spPr bwMode="auto">
            <a:xfrm>
              <a:off x="5143500" y="16764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5" name="Rectangle 14"/>
            <p:cNvSpPr/>
            <p:nvPr/>
          </p:nvSpPr>
          <p:spPr bwMode="auto">
            <a:xfrm>
              <a:off x="3467100" y="16764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6" name="Rectangle 5"/>
            <p:cNvSpPr/>
            <p:nvPr/>
          </p:nvSpPr>
          <p:spPr bwMode="auto">
            <a:xfrm>
              <a:off x="5925056" y="2514600"/>
              <a:ext cx="8382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bwMode="auto">
            <a:xfrm>
              <a:off x="3569262" y="2514600"/>
              <a:ext cx="838200" cy="838200"/>
            </a:xfrm>
            <a:prstGeom prst="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8" name="Straight Arrow Connector 7"/>
            <p:cNvCxnSpPr>
              <a:endCxn id="7" idx="3"/>
            </p:cNvCxnSpPr>
            <p:nvPr/>
          </p:nvCxnSpPr>
          <p:spPr bwMode="auto">
            <a:xfrm flipH="1">
              <a:off x="4407462" y="2933700"/>
              <a:ext cx="1517594"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9" name="TextBox 8"/>
            <p:cNvSpPr txBox="1"/>
            <p:nvPr/>
          </p:nvSpPr>
          <p:spPr>
            <a:xfrm>
              <a:off x="5810756" y="2795200"/>
              <a:ext cx="1066800" cy="276999"/>
            </a:xfrm>
            <a:prstGeom prst="rect">
              <a:avLst/>
            </a:prstGeom>
            <a:noFill/>
          </p:spPr>
          <p:txBody>
            <a:bodyPr wrap="square" rtlCol="0">
              <a:spAutoFit/>
            </a:bodyPr>
            <a:lstStyle/>
            <a:p>
              <a:r>
                <a:rPr lang="en-US" sz="1200" dirty="0" smtClean="0"/>
                <a:t>Current CU</a:t>
              </a:r>
              <a:endParaRPr lang="en-US" sz="1200" dirty="0"/>
            </a:p>
          </p:txBody>
        </p:sp>
        <p:sp>
          <p:nvSpPr>
            <p:cNvPr id="10" name="TextBox 9"/>
            <p:cNvSpPr txBox="1"/>
            <p:nvPr/>
          </p:nvSpPr>
          <p:spPr>
            <a:xfrm>
              <a:off x="3561844" y="2771000"/>
              <a:ext cx="1066800" cy="276999"/>
            </a:xfrm>
            <a:prstGeom prst="rect">
              <a:avLst/>
            </a:prstGeom>
            <a:noFill/>
          </p:spPr>
          <p:txBody>
            <a:bodyPr wrap="square" rtlCol="0">
              <a:spAutoFit/>
            </a:bodyPr>
            <a:lstStyle/>
            <a:p>
              <a:r>
                <a:rPr lang="en-US" sz="1200" dirty="0" smtClean="0"/>
                <a:t>Prediction</a:t>
              </a:r>
              <a:endParaRPr lang="en-US" sz="1200" dirty="0"/>
            </a:p>
          </p:txBody>
        </p:sp>
        <p:sp>
          <p:nvSpPr>
            <p:cNvPr id="11" name="TextBox 10"/>
            <p:cNvSpPr txBox="1"/>
            <p:nvPr/>
          </p:nvSpPr>
          <p:spPr>
            <a:xfrm>
              <a:off x="5295900" y="1905000"/>
              <a:ext cx="1219200" cy="307777"/>
            </a:xfrm>
            <a:prstGeom prst="rect">
              <a:avLst/>
            </a:prstGeom>
            <a:noFill/>
          </p:spPr>
          <p:txBody>
            <a:bodyPr wrap="square" rtlCol="0">
              <a:spAutoFit/>
            </a:bodyPr>
            <a:lstStyle/>
            <a:p>
              <a:r>
                <a:rPr lang="en-US" sz="1400" dirty="0" smtClean="0"/>
                <a:t>Current CTU</a:t>
              </a:r>
              <a:endParaRPr lang="en-US" sz="1400" dirty="0"/>
            </a:p>
          </p:txBody>
        </p:sp>
        <p:sp>
          <p:nvSpPr>
            <p:cNvPr id="12" name="TextBox 11"/>
            <p:cNvSpPr txBox="1"/>
            <p:nvPr/>
          </p:nvSpPr>
          <p:spPr>
            <a:xfrm>
              <a:off x="3845403" y="1909720"/>
              <a:ext cx="1219200" cy="307777"/>
            </a:xfrm>
            <a:prstGeom prst="rect">
              <a:avLst/>
            </a:prstGeom>
            <a:noFill/>
          </p:spPr>
          <p:txBody>
            <a:bodyPr wrap="square" rtlCol="0">
              <a:spAutoFit/>
            </a:bodyPr>
            <a:lstStyle/>
            <a:p>
              <a:r>
                <a:rPr lang="en-US" sz="1400" dirty="0" smtClean="0"/>
                <a:t>Left CTU</a:t>
              </a:r>
              <a:endParaRPr lang="en-US" sz="1400" dirty="0"/>
            </a:p>
          </p:txBody>
        </p:sp>
        <p:sp>
          <p:nvSpPr>
            <p:cNvPr id="18" name="Rectangle 17"/>
            <p:cNvSpPr/>
            <p:nvPr/>
          </p:nvSpPr>
          <p:spPr bwMode="auto">
            <a:xfrm>
              <a:off x="1790700" y="16764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9" name="TextBox 18"/>
            <p:cNvSpPr txBox="1"/>
            <p:nvPr/>
          </p:nvSpPr>
          <p:spPr>
            <a:xfrm>
              <a:off x="1999744" y="1909720"/>
              <a:ext cx="1562100" cy="307777"/>
            </a:xfrm>
            <a:prstGeom prst="rect">
              <a:avLst/>
            </a:prstGeom>
            <a:noFill/>
          </p:spPr>
          <p:txBody>
            <a:bodyPr wrap="square" rtlCol="0">
              <a:spAutoFit/>
            </a:bodyPr>
            <a:lstStyle/>
            <a:p>
              <a:r>
                <a:rPr lang="en-US" sz="1400" dirty="0" smtClean="0"/>
                <a:t>Left Left CTU</a:t>
              </a:r>
              <a:endParaRPr lang="en-US" sz="1400" dirty="0"/>
            </a:p>
          </p:txBody>
        </p:sp>
        <p:cxnSp>
          <p:nvCxnSpPr>
            <p:cNvPr id="21" name="Straight Connector 20"/>
            <p:cNvCxnSpPr/>
            <p:nvPr/>
          </p:nvCxnSpPr>
          <p:spPr bwMode="auto">
            <a:xfrm>
              <a:off x="1790700" y="1676400"/>
              <a:ext cx="1676400" cy="167640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flipH="1">
              <a:off x="1790700" y="1676400"/>
              <a:ext cx="1676400" cy="1676400"/>
            </a:xfrm>
            <a:prstGeom prst="line">
              <a:avLst/>
            </a:prstGeom>
            <a:solidFill>
              <a:schemeClr val="accent1"/>
            </a:solidFill>
            <a:ln w="25400" cap="flat" cmpd="sng" algn="ctr">
              <a:solidFill>
                <a:srgbClr val="FF0000"/>
              </a:solidFill>
              <a:prstDash val="solid"/>
              <a:round/>
              <a:headEnd type="none" w="med" len="med"/>
              <a:tailEnd type="none" w="med" len="med"/>
            </a:ln>
            <a:effectLst/>
          </p:spPr>
        </p:cxnSp>
      </p:grpSp>
      <p:grpSp>
        <p:nvGrpSpPr>
          <p:cNvPr id="24" name="Group 23"/>
          <p:cNvGrpSpPr/>
          <p:nvPr/>
        </p:nvGrpSpPr>
        <p:grpSpPr>
          <a:xfrm>
            <a:off x="2105154" y="4235192"/>
            <a:ext cx="4221982" cy="2198685"/>
            <a:chOff x="1843972" y="4038600"/>
            <a:chExt cx="5091240" cy="2286000"/>
          </a:xfrm>
        </p:grpSpPr>
        <p:sp>
          <p:nvSpPr>
            <p:cNvPr id="30" name="Rectangle 29"/>
            <p:cNvSpPr/>
            <p:nvPr/>
          </p:nvSpPr>
          <p:spPr bwMode="auto">
            <a:xfrm>
              <a:off x="5201156" y="4267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1" name="Rectangle 30"/>
            <p:cNvSpPr/>
            <p:nvPr/>
          </p:nvSpPr>
          <p:spPr bwMode="auto">
            <a:xfrm>
              <a:off x="3524756" y="4267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2" name="Rectangle 31"/>
            <p:cNvSpPr/>
            <p:nvPr/>
          </p:nvSpPr>
          <p:spPr bwMode="auto">
            <a:xfrm>
              <a:off x="5982712" y="5105400"/>
              <a:ext cx="8382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33" name="Rectangle 32"/>
            <p:cNvSpPr/>
            <p:nvPr/>
          </p:nvSpPr>
          <p:spPr bwMode="auto">
            <a:xfrm>
              <a:off x="4934456" y="5105400"/>
              <a:ext cx="838200" cy="838200"/>
            </a:xfrm>
            <a:prstGeom prst="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34" name="Straight Arrow Connector 33"/>
            <p:cNvCxnSpPr>
              <a:endCxn id="33" idx="3"/>
            </p:cNvCxnSpPr>
            <p:nvPr/>
          </p:nvCxnSpPr>
          <p:spPr bwMode="auto">
            <a:xfrm flipH="1">
              <a:off x="5772656" y="5524500"/>
              <a:ext cx="210056"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35" name="TextBox 34"/>
            <p:cNvSpPr txBox="1"/>
            <p:nvPr/>
          </p:nvSpPr>
          <p:spPr>
            <a:xfrm>
              <a:off x="5868412" y="5386000"/>
              <a:ext cx="1066800" cy="276999"/>
            </a:xfrm>
            <a:prstGeom prst="rect">
              <a:avLst/>
            </a:prstGeom>
            <a:noFill/>
          </p:spPr>
          <p:txBody>
            <a:bodyPr wrap="square" rtlCol="0">
              <a:spAutoFit/>
            </a:bodyPr>
            <a:lstStyle/>
            <a:p>
              <a:r>
                <a:rPr lang="en-US" sz="1200" dirty="0" smtClean="0"/>
                <a:t>Current CU</a:t>
              </a:r>
              <a:endParaRPr lang="en-US" sz="1200" dirty="0"/>
            </a:p>
          </p:txBody>
        </p:sp>
        <p:sp>
          <p:nvSpPr>
            <p:cNvPr id="36" name="TextBox 35"/>
            <p:cNvSpPr txBox="1"/>
            <p:nvPr/>
          </p:nvSpPr>
          <p:spPr>
            <a:xfrm>
              <a:off x="4858256" y="5386000"/>
              <a:ext cx="1066800" cy="276999"/>
            </a:xfrm>
            <a:prstGeom prst="rect">
              <a:avLst/>
            </a:prstGeom>
            <a:noFill/>
          </p:spPr>
          <p:txBody>
            <a:bodyPr wrap="square" rtlCol="0">
              <a:spAutoFit/>
            </a:bodyPr>
            <a:lstStyle/>
            <a:p>
              <a:r>
                <a:rPr lang="en-US" sz="1200" dirty="0" smtClean="0"/>
                <a:t>Prediction</a:t>
              </a:r>
              <a:endParaRPr lang="en-US" sz="1200" dirty="0"/>
            </a:p>
          </p:txBody>
        </p:sp>
        <p:sp>
          <p:nvSpPr>
            <p:cNvPr id="37" name="TextBox 36"/>
            <p:cNvSpPr txBox="1"/>
            <p:nvPr/>
          </p:nvSpPr>
          <p:spPr>
            <a:xfrm>
              <a:off x="5353556" y="4495800"/>
              <a:ext cx="1219200" cy="307777"/>
            </a:xfrm>
            <a:prstGeom prst="rect">
              <a:avLst/>
            </a:prstGeom>
            <a:noFill/>
          </p:spPr>
          <p:txBody>
            <a:bodyPr wrap="square" rtlCol="0">
              <a:spAutoFit/>
            </a:bodyPr>
            <a:lstStyle/>
            <a:p>
              <a:r>
                <a:rPr lang="en-US" sz="1400" dirty="0" smtClean="0"/>
                <a:t>Current CTU</a:t>
              </a:r>
              <a:endParaRPr lang="en-US" sz="1400" dirty="0"/>
            </a:p>
          </p:txBody>
        </p:sp>
        <p:sp>
          <p:nvSpPr>
            <p:cNvPr id="38" name="TextBox 37"/>
            <p:cNvSpPr txBox="1"/>
            <p:nvPr/>
          </p:nvSpPr>
          <p:spPr>
            <a:xfrm>
              <a:off x="3903059" y="4500520"/>
              <a:ext cx="1219200" cy="307777"/>
            </a:xfrm>
            <a:prstGeom prst="rect">
              <a:avLst/>
            </a:prstGeom>
            <a:noFill/>
          </p:spPr>
          <p:txBody>
            <a:bodyPr wrap="square" rtlCol="0">
              <a:spAutoFit/>
            </a:bodyPr>
            <a:lstStyle/>
            <a:p>
              <a:r>
                <a:rPr lang="en-US" sz="1400" dirty="0" smtClean="0"/>
                <a:t>Left CTU</a:t>
              </a:r>
              <a:endParaRPr lang="en-US" sz="1400" dirty="0"/>
            </a:p>
          </p:txBody>
        </p:sp>
        <p:sp>
          <p:nvSpPr>
            <p:cNvPr id="39" name="Rectangle 38"/>
            <p:cNvSpPr/>
            <p:nvPr/>
          </p:nvSpPr>
          <p:spPr bwMode="auto">
            <a:xfrm>
              <a:off x="1843972" y="4259108"/>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40" name="Straight Connector 39"/>
            <p:cNvCxnSpPr/>
            <p:nvPr/>
          </p:nvCxnSpPr>
          <p:spPr bwMode="auto">
            <a:xfrm>
              <a:off x="1843972" y="4247644"/>
              <a:ext cx="1676400" cy="167640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41" name="Straight Connector 40"/>
            <p:cNvCxnSpPr/>
            <p:nvPr/>
          </p:nvCxnSpPr>
          <p:spPr bwMode="auto">
            <a:xfrm flipH="1">
              <a:off x="1843972" y="4247644"/>
              <a:ext cx="1676400" cy="167640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46" name="Straight Connector 45"/>
            <p:cNvCxnSpPr/>
            <p:nvPr/>
          </p:nvCxnSpPr>
          <p:spPr bwMode="auto">
            <a:xfrm>
              <a:off x="4860279" y="4038600"/>
              <a:ext cx="0" cy="2286000"/>
            </a:xfrm>
            <a:prstGeom prst="line">
              <a:avLst/>
            </a:prstGeom>
            <a:solidFill>
              <a:schemeClr val="accent1"/>
            </a:solidFill>
            <a:ln w="22225" cap="flat" cmpd="sng" algn="ctr">
              <a:solidFill>
                <a:schemeClr val="tx1"/>
              </a:solidFill>
              <a:prstDash val="dash"/>
              <a:round/>
              <a:headEnd type="none" w="med" len="med"/>
              <a:tailEnd type="none" w="med" len="med"/>
            </a:ln>
            <a:effectLst/>
          </p:spPr>
        </p:cxnSp>
        <p:cxnSp>
          <p:nvCxnSpPr>
            <p:cNvPr id="49" name="Straight Connector 48"/>
            <p:cNvCxnSpPr/>
            <p:nvPr/>
          </p:nvCxnSpPr>
          <p:spPr bwMode="auto">
            <a:xfrm>
              <a:off x="3524756" y="4259108"/>
              <a:ext cx="1335523" cy="1684492"/>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51" name="Straight Connector 50"/>
            <p:cNvCxnSpPr/>
            <p:nvPr/>
          </p:nvCxnSpPr>
          <p:spPr bwMode="auto">
            <a:xfrm flipH="1">
              <a:off x="3561844" y="4259108"/>
              <a:ext cx="1298436" cy="1684492"/>
            </a:xfrm>
            <a:prstGeom prst="line">
              <a:avLst/>
            </a:prstGeom>
            <a:solidFill>
              <a:schemeClr val="accent1"/>
            </a:solidFill>
            <a:ln w="25400" cap="flat" cmpd="sng" algn="ctr">
              <a:solidFill>
                <a:srgbClr val="FF0000"/>
              </a:solidFill>
              <a:prstDash val="solid"/>
              <a:round/>
              <a:headEnd type="none" w="med" len="med"/>
              <a:tailEnd type="none" w="med" len="med"/>
            </a:ln>
            <a:effectLst/>
          </p:spPr>
        </p:cxnSp>
      </p:grpSp>
      <p:sp>
        <p:nvSpPr>
          <p:cNvPr id="4" name="Title 3"/>
          <p:cNvSpPr>
            <a:spLocks noGrp="1"/>
          </p:cNvSpPr>
          <p:nvPr>
            <p:ph type="title"/>
          </p:nvPr>
        </p:nvSpPr>
        <p:spPr/>
        <p:txBody>
          <a:bodyPr/>
          <a:lstStyle/>
          <a:p>
            <a:r>
              <a:rPr lang="en-US" dirty="0" smtClean="0"/>
              <a:t>(1) Search Area Restriction</a:t>
            </a:r>
            <a:endParaRPr lang="en-US" dirty="0"/>
          </a:p>
        </p:txBody>
      </p:sp>
    </p:spTree>
    <p:extLst>
      <p:ext uri="{BB962C8B-B14F-4D97-AF65-F5344CB8AC3E}">
        <p14:creationId xmlns:p14="http://schemas.microsoft.com/office/powerpoint/2010/main" val="1621746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Removal </a:t>
            </a:r>
            <a:r>
              <a:rPr lang="en-US" dirty="0"/>
              <a:t>of </a:t>
            </a:r>
            <a:r>
              <a:rPr lang="en-US" dirty="0" smtClean="0"/>
              <a:t>Interpolation Filter</a:t>
            </a:r>
            <a:endParaRPr lang="en-US" dirty="0"/>
          </a:p>
        </p:txBody>
      </p:sp>
      <p:sp>
        <p:nvSpPr>
          <p:cNvPr id="3" name="Content Placeholder 2"/>
          <p:cNvSpPr>
            <a:spLocks noGrp="1"/>
          </p:cNvSpPr>
          <p:nvPr>
            <p:ph idx="1"/>
          </p:nvPr>
        </p:nvSpPr>
        <p:spPr>
          <a:xfrm>
            <a:off x="163512" y="904108"/>
            <a:ext cx="8904287" cy="5314950"/>
          </a:xfrm>
        </p:spPr>
        <p:txBody>
          <a:bodyPr/>
          <a:lstStyle/>
          <a:p>
            <a:endParaRPr lang="en-US" dirty="0" smtClean="0"/>
          </a:p>
          <a:p>
            <a:r>
              <a:rPr lang="en-US" dirty="0" smtClean="0"/>
              <a:t>Interpolation process is removed from the intra prediction MC</a:t>
            </a:r>
          </a:p>
          <a:p>
            <a:pPr lvl="1"/>
            <a:endParaRPr lang="en-US" dirty="0" smtClean="0"/>
          </a:p>
          <a:p>
            <a:pPr lvl="1"/>
            <a:r>
              <a:rPr lang="en-US" dirty="0" smtClean="0"/>
              <a:t>Integer-pixel resolution is used for both </a:t>
            </a:r>
            <a:r>
              <a:rPr lang="en-US" dirty="0" err="1" smtClean="0"/>
              <a:t>luma</a:t>
            </a:r>
            <a:r>
              <a:rPr lang="en-US" dirty="0" smtClean="0"/>
              <a:t> and </a:t>
            </a:r>
            <a:r>
              <a:rPr lang="en-US" dirty="0" err="1" smtClean="0"/>
              <a:t>chroma</a:t>
            </a:r>
            <a:r>
              <a:rPr lang="en-US" dirty="0" smtClean="0"/>
              <a:t> components</a:t>
            </a:r>
          </a:p>
          <a:p>
            <a:pPr lvl="1"/>
            <a:endParaRPr lang="en-CA" dirty="0" smtClean="0"/>
          </a:p>
          <a:p>
            <a:pPr lvl="1"/>
            <a:r>
              <a:rPr lang="en-CA" dirty="0" smtClean="0"/>
              <a:t>For 4:2:0 </a:t>
            </a:r>
            <a:r>
              <a:rPr lang="en-CA" dirty="0"/>
              <a:t>and 4:2:2 color </a:t>
            </a:r>
            <a:r>
              <a:rPr lang="en-CA" dirty="0" smtClean="0"/>
              <a:t>formats, rounding is applied to get the integer-pixel MV for </a:t>
            </a:r>
            <a:r>
              <a:rPr lang="en-CA" dirty="0" err="1" smtClean="0"/>
              <a:t>chroma</a:t>
            </a:r>
            <a:r>
              <a:rPr lang="en-CA" dirty="0" smtClean="0"/>
              <a:t> components</a:t>
            </a:r>
            <a:endParaRPr lang="en-US" dirty="0" smtClean="0"/>
          </a:p>
          <a:p>
            <a:pPr lvl="1"/>
            <a:endParaRPr lang="en-US" dirty="0" smtClean="0"/>
          </a:p>
          <a:p>
            <a:pPr marL="0" indent="0">
              <a:buNone/>
            </a:pPr>
            <a:endParaRPr lang="en-US" dirty="0"/>
          </a:p>
        </p:txBody>
      </p:sp>
    </p:spTree>
    <p:extLst>
      <p:ext uri="{BB962C8B-B14F-4D97-AF65-F5344CB8AC3E}">
        <p14:creationId xmlns:p14="http://schemas.microsoft.com/office/powerpoint/2010/main" val="2198119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Improved MV </a:t>
            </a:r>
            <a:r>
              <a:rPr lang="en-US" dirty="0" err="1" smtClean="0"/>
              <a:t>Binarization</a:t>
            </a:r>
            <a:endParaRPr lang="en-US" dirty="0"/>
          </a:p>
        </p:txBody>
      </p:sp>
      <p:sp>
        <p:nvSpPr>
          <p:cNvPr id="3" name="Content Placeholder 2"/>
          <p:cNvSpPr>
            <a:spLocks noGrp="1"/>
          </p:cNvSpPr>
          <p:nvPr>
            <p:ph idx="1"/>
          </p:nvPr>
        </p:nvSpPr>
        <p:spPr/>
        <p:txBody>
          <a:bodyPr/>
          <a:lstStyle/>
          <a:p>
            <a:pPr marL="287337" lvl="1" indent="0">
              <a:buNone/>
            </a:pPr>
            <a:endParaRPr lang="en-US" dirty="0" smtClean="0"/>
          </a:p>
          <a:p>
            <a:pPr marL="173038" lvl="1">
              <a:buClr>
                <a:schemeClr val="accent2"/>
              </a:buClr>
            </a:pPr>
            <a:r>
              <a:rPr lang="en-CA" sz="2000" dirty="0"/>
              <a:t>Exponential-</a:t>
            </a:r>
            <a:r>
              <a:rPr lang="en-CA" sz="2000" dirty="0" err="1"/>
              <a:t>Golomb</a:t>
            </a:r>
            <a:r>
              <a:rPr lang="en-CA" sz="2000" dirty="0"/>
              <a:t> codes for MV coding</a:t>
            </a:r>
          </a:p>
          <a:p>
            <a:pPr lvl="1"/>
            <a:endParaRPr lang="en-CA" dirty="0" smtClean="0"/>
          </a:p>
          <a:p>
            <a:pPr lvl="1"/>
            <a:r>
              <a:rPr lang="en-CA" dirty="0" smtClean="0"/>
              <a:t>An </a:t>
            </a:r>
            <a:r>
              <a:rPr lang="en-CA" dirty="0"/>
              <a:t>exponential-</a:t>
            </a:r>
            <a:r>
              <a:rPr lang="en-CA" dirty="0" err="1"/>
              <a:t>Golomb</a:t>
            </a:r>
            <a:r>
              <a:rPr lang="en-CA" dirty="0"/>
              <a:t> code with parameter 3 is </a:t>
            </a:r>
            <a:r>
              <a:rPr lang="en-CA" dirty="0" smtClean="0"/>
              <a:t>used</a:t>
            </a:r>
          </a:p>
          <a:p>
            <a:pPr lvl="1"/>
            <a:endParaRPr lang="en-CA" dirty="0"/>
          </a:p>
          <a:p>
            <a:pPr lvl="1"/>
            <a:r>
              <a:rPr lang="en-CA" dirty="0" smtClean="0"/>
              <a:t>Allows signaling of all the positions within the search area</a:t>
            </a:r>
            <a:endParaRPr lang="en-US" dirty="0"/>
          </a:p>
        </p:txBody>
      </p:sp>
    </p:spTree>
    <p:extLst>
      <p:ext uri="{BB962C8B-B14F-4D97-AF65-F5344CB8AC3E}">
        <p14:creationId xmlns:p14="http://schemas.microsoft.com/office/powerpoint/2010/main" val="651622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pPr marL="0" indent="0" hangingPunct="0">
              <a:buNone/>
            </a:pPr>
            <a:endParaRPr lang="en-US" dirty="0"/>
          </a:p>
          <a:p>
            <a:pPr hangingPunct="0"/>
            <a:r>
              <a:rPr lang="en-US" dirty="0" smtClean="0"/>
              <a:t>Results </a:t>
            </a:r>
            <a:r>
              <a:rPr lang="en-US" dirty="0"/>
              <a:t>are provided step-by-step to assess the impact of each change:</a:t>
            </a:r>
          </a:p>
          <a:p>
            <a:pPr lvl="1" hangingPunct="0"/>
            <a:endParaRPr lang="en-US" dirty="0" smtClean="0"/>
          </a:p>
          <a:p>
            <a:pPr marL="630237" lvl="1" indent="-342900" hangingPunct="0">
              <a:buFont typeface="+mj-lt"/>
              <a:buAutoNum type="arabicPeriod"/>
            </a:pPr>
            <a:r>
              <a:rPr lang="en-US" dirty="0" smtClean="0"/>
              <a:t>Interpolation </a:t>
            </a:r>
            <a:r>
              <a:rPr lang="en-US" dirty="0"/>
              <a:t>filter </a:t>
            </a:r>
            <a:r>
              <a:rPr lang="en-US" dirty="0" smtClean="0"/>
              <a:t>ON vs. OFF</a:t>
            </a:r>
            <a:endParaRPr lang="en-US" dirty="0"/>
          </a:p>
          <a:p>
            <a:pPr lvl="2" hangingPunct="0"/>
            <a:r>
              <a:rPr lang="en-US" dirty="0"/>
              <a:t>Setting: with fixed length MV and search area restricted to the left </a:t>
            </a:r>
            <a:r>
              <a:rPr lang="en-US" dirty="0" smtClean="0"/>
              <a:t>CTU</a:t>
            </a:r>
          </a:p>
          <a:p>
            <a:pPr lvl="2" hangingPunct="0"/>
            <a:endParaRPr lang="en-US" dirty="0"/>
          </a:p>
          <a:p>
            <a:pPr marL="630237" lvl="1" indent="-342900" hangingPunct="0">
              <a:buFont typeface="+mj-lt"/>
              <a:buAutoNum type="arabicPeriod"/>
            </a:pPr>
            <a:r>
              <a:rPr lang="en-US" dirty="0"/>
              <a:t>Exponential-</a:t>
            </a:r>
            <a:r>
              <a:rPr lang="en-US" dirty="0" err="1"/>
              <a:t>Golomb</a:t>
            </a:r>
            <a:r>
              <a:rPr lang="en-US" dirty="0"/>
              <a:t> </a:t>
            </a:r>
            <a:r>
              <a:rPr lang="en-US" dirty="0" smtClean="0"/>
              <a:t>vs</a:t>
            </a:r>
            <a:r>
              <a:rPr lang="en-US" dirty="0"/>
              <a:t>. Fixed </a:t>
            </a:r>
            <a:r>
              <a:rPr lang="en-US" dirty="0" smtClean="0"/>
              <a:t>length</a:t>
            </a:r>
            <a:endParaRPr lang="en-US" dirty="0"/>
          </a:p>
          <a:p>
            <a:pPr lvl="2" hangingPunct="0"/>
            <a:r>
              <a:rPr lang="en-US" dirty="0"/>
              <a:t>Setting: without the interpolation filter and search area restricted to the left CTU</a:t>
            </a:r>
          </a:p>
          <a:p>
            <a:pPr lvl="2" hangingPunct="0"/>
            <a:endParaRPr lang="en-US" dirty="0"/>
          </a:p>
          <a:p>
            <a:pPr marL="630237" lvl="1" indent="-342900" hangingPunct="0">
              <a:buFont typeface="+mj-lt"/>
              <a:buAutoNum type="arabicPeriod"/>
            </a:pPr>
            <a:r>
              <a:rPr lang="en-US" dirty="0"/>
              <a:t>Restriction of the search </a:t>
            </a:r>
            <a:r>
              <a:rPr lang="en-US" dirty="0" smtClean="0"/>
              <a:t>area</a:t>
            </a:r>
          </a:p>
          <a:p>
            <a:pPr lvl="2"/>
            <a:r>
              <a:rPr lang="en-US" dirty="0"/>
              <a:t>2 left CTUs  vs. 1 left CTU vs. 4 columns in the left CTU</a:t>
            </a:r>
          </a:p>
          <a:p>
            <a:pPr lvl="2"/>
            <a:r>
              <a:rPr lang="en-US" dirty="0" smtClean="0"/>
              <a:t>Setting</a:t>
            </a:r>
            <a:r>
              <a:rPr lang="en-US" dirty="0"/>
              <a:t>: without the interpolation filter and with exponential-</a:t>
            </a:r>
            <a:r>
              <a:rPr lang="en-US" dirty="0" err="1"/>
              <a:t>Golomb</a:t>
            </a:r>
            <a:r>
              <a:rPr lang="en-US" dirty="0"/>
              <a:t> </a:t>
            </a:r>
            <a:r>
              <a:rPr lang="en-US" dirty="0" err="1"/>
              <a:t>binarization</a:t>
            </a:r>
            <a:r>
              <a:rPr lang="en-US" dirty="0"/>
              <a:t>	</a:t>
            </a:r>
            <a:endParaRPr lang="en-US" dirty="0" smtClean="0"/>
          </a:p>
          <a:p>
            <a:pPr lvl="2"/>
            <a:endParaRPr lang="en-US" dirty="0"/>
          </a:p>
        </p:txBody>
      </p:sp>
    </p:spTree>
    <p:extLst>
      <p:ext uri="{BB962C8B-B14F-4D97-AF65-F5344CB8AC3E}">
        <p14:creationId xmlns:p14="http://schemas.microsoft.com/office/powerpoint/2010/main" val="1134379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35903085"/>
              </p:ext>
            </p:extLst>
          </p:nvPr>
        </p:nvGraphicFramePr>
        <p:xfrm>
          <a:off x="-3" y="2590800"/>
          <a:ext cx="9144002" cy="2063750"/>
        </p:xfrm>
        <a:graphic>
          <a:graphicData uri="http://schemas.openxmlformats.org/drawingml/2006/table">
            <a:tbl>
              <a:tblPr firstRow="1" firstCol="1" bandRow="1">
                <a:tableStyleId>{5C22544A-7EE6-4342-B048-85BDC9FD1C3A}</a:tableStyleId>
              </a:tblPr>
              <a:tblGrid>
                <a:gridCol w="1331366"/>
                <a:gridCol w="1122883"/>
                <a:gridCol w="821133"/>
                <a:gridCol w="660196"/>
                <a:gridCol w="1122883"/>
                <a:gridCol w="821133"/>
                <a:gridCol w="660196"/>
                <a:gridCol w="1122883"/>
                <a:gridCol w="821133"/>
                <a:gridCol w="660196"/>
              </a:tblGrid>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Reference</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Tested</a:t>
                      </a:r>
                      <a:endParaRPr lang="en-US" sz="1200" dirty="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14.1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14.1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142.8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142.8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16.7</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187.0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187.0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508.8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103%</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20637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99%</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
        <p:nvSpPr>
          <p:cNvPr id="6" name="Title 1"/>
          <p:cNvSpPr>
            <a:spLocks noGrp="1"/>
          </p:cNvSpPr>
          <p:nvPr>
            <p:ph type="title"/>
          </p:nvPr>
        </p:nvSpPr>
        <p:spPr>
          <a:xfrm>
            <a:off x="176779" y="273050"/>
            <a:ext cx="8729663" cy="561975"/>
          </a:xfrm>
        </p:spPr>
        <p:txBody>
          <a:bodyPr/>
          <a:lstStyle/>
          <a:p>
            <a:r>
              <a:rPr lang="en-US" dirty="0"/>
              <a:t>Interpolation filter </a:t>
            </a:r>
            <a:r>
              <a:rPr lang="en-US" dirty="0" smtClean="0"/>
              <a:t>ON </a:t>
            </a:r>
            <a:r>
              <a:rPr lang="en-US" dirty="0" err="1" smtClean="0"/>
              <a:t>vs</a:t>
            </a:r>
            <a:r>
              <a:rPr lang="en-US" dirty="0" smtClean="0"/>
              <a:t> </a:t>
            </a:r>
            <a:r>
              <a:rPr lang="en-US" dirty="0" smtClean="0"/>
              <a:t>OFF (</a:t>
            </a:r>
            <a:r>
              <a:rPr lang="en-US" dirty="0" smtClean="0"/>
              <a:t>lossless)</a:t>
            </a:r>
            <a:endParaRPr lang="en-US" dirty="0"/>
          </a:p>
        </p:txBody>
      </p:sp>
    </p:spTree>
    <p:extLst>
      <p:ext uri="{BB962C8B-B14F-4D97-AF65-F5344CB8AC3E}">
        <p14:creationId xmlns:p14="http://schemas.microsoft.com/office/powerpoint/2010/main" val="351436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Interpolation filter ON </a:t>
            </a:r>
            <a:r>
              <a:rPr lang="en-US" dirty="0" err="1"/>
              <a:t>vs</a:t>
            </a:r>
            <a:r>
              <a:rPr lang="en-US"/>
              <a:t> </a:t>
            </a:r>
            <a:r>
              <a:rPr lang="en-US" smtClean="0"/>
              <a:t>OFF (</a:t>
            </a:r>
            <a:r>
              <a:rPr lang="en-US" dirty="0" err="1" smtClean="0"/>
              <a:t>lossy</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0241832"/>
              </p:ext>
            </p:extLst>
          </p:nvPr>
        </p:nvGraphicFramePr>
        <p:xfrm>
          <a:off x="0" y="914400"/>
          <a:ext cx="9161780" cy="5514777"/>
        </p:xfrm>
        <a:graphic>
          <a:graphicData uri="http://schemas.openxmlformats.org/drawingml/2006/table">
            <a:tbl>
              <a:tblPr firstRow="1" firstCol="1" bandRow="1">
                <a:tableStyleId>{5C22544A-7EE6-4342-B048-85BDC9FD1C3A}</a:tableStyleId>
              </a:tblPr>
              <a:tblGrid>
                <a:gridCol w="1143000"/>
                <a:gridCol w="838200"/>
                <a:gridCol w="855980"/>
                <a:gridCol w="838200"/>
                <a:gridCol w="914400"/>
                <a:gridCol w="914400"/>
                <a:gridCol w="1066800"/>
                <a:gridCol w="762000"/>
                <a:gridCol w="152400"/>
                <a:gridCol w="762000"/>
                <a:gridCol w="914400"/>
              </a:tblGrid>
              <a:tr h="183931">
                <a:tc>
                  <a:txBody>
                    <a:bodyPr/>
                    <a:lstStyle/>
                    <a:p>
                      <a:endParaRPr lang="en-US" sz="10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HE Main-tier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4">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183931">
                <a:tc>
                  <a:txBody>
                    <a:bodyPr/>
                    <a:lstStyle/>
                    <a:p>
                      <a:endParaRPr lang="en-US" sz="10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0.3%</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0.3%</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RGB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hMerge="1">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Enc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4">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99%</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4">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183931">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a:p>
                  </a:txBody>
                  <a:tcPr marL="68580" marR="68580" marT="0" marB="0" anchor="b"/>
                </a:tc>
                <a:tc>
                  <a:txBody>
                    <a:bodyPr/>
                    <a:lstStyle/>
                    <a:p>
                      <a:endParaRPr lang="en-US"/>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hMerge="1">
                  <a:txBody>
                    <a:bodyPr/>
                    <a:lstStyle/>
                    <a:p>
                      <a:pPr marL="0" marR="0" fontAlgn="auto" hangingPunct="1">
                        <a:spcBef>
                          <a:spcPts val="0"/>
                        </a:spcBef>
                        <a:spcAft>
                          <a:spcPts val="0"/>
                        </a:spcAft>
                        <a:tabLst>
                          <a:tab pos="228600" algn="l"/>
                          <a:tab pos="457200" algn="l"/>
                          <a:tab pos="685800" algn="l"/>
                          <a:tab pos="914400" algn="l"/>
                          <a:tab pos="457200" algn="l"/>
                        </a:tabLst>
                      </a:pPr>
                      <a:endParaRPr lang="en-US" sz="1200" dirty="0">
                        <a:effectLst/>
                        <a:latin typeface="Times New Roman"/>
                        <a:ea typeface="SimSun"/>
                      </a:endParaRPr>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83931">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Main-tier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Random Access HE High-tier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RGB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Enc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97%</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dirty="0">
                        <a:effectLst/>
                        <a:latin typeface="Times New Roman"/>
                      </a:endParaRPr>
                    </a:p>
                  </a:txBody>
                  <a:tcPr marL="68580" marR="68580" marT="0" marB="0" anchor="b"/>
                </a:tc>
              </a:tr>
              <a:tr h="183931">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a:p>
                  </a:txBody>
                  <a:tcPr marL="68580" marR="68580" marT="0" marB="0" anchor="b"/>
                </a:tc>
                <a:tc>
                  <a:txBody>
                    <a:bodyPr/>
                    <a:lstStyle/>
                    <a:p>
                      <a:endParaRPr lang="en-US"/>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Low delay B HE High-tier</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endParaRPr lang="en-US" sz="1200" dirty="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V</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-0.2%</a:t>
                      </a:r>
                      <a:endParaRPr lang="en-US" sz="1200" dirty="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gridSpan="2">
                  <a:txBody>
                    <a:bodyPr/>
                    <a:lstStyle/>
                    <a:p>
                      <a:endParaRPr lang="en-US" sz="120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RGB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smtClean="0">
                          <a:effectLst/>
                        </a:rPr>
                        <a:t>Enc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dirty="0">
                        <a:effectLst/>
                        <a:latin typeface="Times New Roman"/>
                      </a:endParaRPr>
                    </a:p>
                  </a:txBody>
                  <a:tcPr marL="68580" marR="68580" marT="0" marB="0" anchor="b"/>
                </a:tc>
              </a:tr>
              <a:tr h="183931">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smtClean="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dirty="0">
                        <a:effectLst/>
                        <a:latin typeface="Times New Roman"/>
                      </a:endParaRPr>
                    </a:p>
                  </a:txBody>
                  <a:tcPr marL="68580" marR="68580" marT="0" marB="0" anchor="b"/>
                </a:tc>
                <a:tc gridSpan="2">
                  <a:txBody>
                    <a:bodyPr/>
                    <a:lstStyle/>
                    <a:p>
                      <a:endParaRPr lang="en-US" sz="1200" dirty="0">
                        <a:effectLst/>
                        <a:latin typeface="Times New Roman"/>
                      </a:endParaRPr>
                    </a:p>
                  </a:txBody>
                  <a:tcPr marL="68580" marR="68580" marT="0" marB="0" anchor="b"/>
                </a:tc>
                <a:tc hMerge="1">
                  <a:txBody>
                    <a:bodyPr/>
                    <a:lstStyle/>
                    <a:p>
                      <a:endParaRPr lang="en-US"/>
                    </a:p>
                  </a:txBody>
                  <a:tcPr/>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4739106"/>
      </p:ext>
    </p:extLst>
  </p:cSld>
  <p:clrMapOvr>
    <a:masterClrMapping/>
  </p:clrMapOvr>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7775</TotalTime>
  <Words>3035</Words>
  <Application>Microsoft Office PowerPoint</Application>
  <PresentationFormat>On-screen Show (4:3)</PresentationFormat>
  <Paragraphs>1375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JCTVC-D257</vt:lpstr>
      <vt:lpstr>Pipeline Friendly Intra Motion Compensation  JCTVC-N0254</vt:lpstr>
      <vt:lpstr>Introduction</vt:lpstr>
      <vt:lpstr>Issues and Proposed Solutions</vt:lpstr>
      <vt:lpstr>(1) Search Area Restriction</vt:lpstr>
      <vt:lpstr>(2) Removal of Interpolation Filter</vt:lpstr>
      <vt:lpstr>(3) Improved MV Binarization</vt:lpstr>
      <vt:lpstr>Experimental Results</vt:lpstr>
      <vt:lpstr>Interpolation filter ON vs OFF (lossless)</vt:lpstr>
      <vt:lpstr>Interpolation filter ON vs OFF (lossy)</vt:lpstr>
      <vt:lpstr>Exponential-Golomb MV vs. Fixed length MV (lossless)</vt:lpstr>
      <vt:lpstr>Exponential-Golomb MV vs. Fixed length MV (lossy)</vt:lpstr>
      <vt:lpstr>Search Area</vt:lpstr>
      <vt:lpstr>2 CTUs vs. Anchor (lossy)</vt:lpstr>
      <vt:lpstr>1 CTUs vs. Anchor (lossy)</vt:lpstr>
      <vt:lpstr>4 columns vs. Anchor (lossy)</vt:lpstr>
      <vt:lpstr>Conclusions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Chao</cp:lastModifiedBy>
  <cp:revision>271</cp:revision>
  <dcterms:created xsi:type="dcterms:W3CDTF">2011-12-07T01:29:30Z</dcterms:created>
  <dcterms:modified xsi:type="dcterms:W3CDTF">2013-07-25T21:07:33Z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-2062858139</vt:i4>
  </property>
  <property fmtid="{D5CDD505-2E9C-101B-9397-08002B2CF9AE}" pid="3" name="_NewReviewCycle">
    <vt:lpwstr/>
  </property>
  <property fmtid="{D5CDD505-2E9C-101B-9397-08002B2CF9AE}" pid="4" name="_EmailSubject">
    <vt:lpwstr>Intra MC</vt:lpwstr>
  </property>
  <property fmtid="{D5CDD505-2E9C-101B-9397-08002B2CF9AE}" pid="5" name="_AuthorEmail">
    <vt:lpwstr>cpang@qti.qualcomm.com</vt:lpwstr>
  </property>
  <property fmtid="{D5CDD505-2E9C-101B-9397-08002B2CF9AE}" pid="6" name="_AuthorEmailDisplayName">
    <vt:lpwstr>Pang, Chao</vt:lpwstr>
  </property>
  <property fmtid="{D5CDD505-2E9C-101B-9397-08002B2CF9AE}" pid="7" name="_PreviousAdHocReviewCycleID">
    <vt:i4>1870437812</vt:i4>
  </property>
</Properties>
</file>